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EEFA01DF-F516-42EC-B20D-1F7D5205D144}">
  <a:tblStyle styleId="{EEFA01DF-F516-42EC-B20D-1F7D5205D144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>
      <p:cViewPr varScale="1">
        <p:scale>
          <a:sx n="112" d="100"/>
          <a:sy n="112" d="100"/>
        </p:scale>
        <p:origin x="-610" y="-72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gd8e9faa320_0_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Google Shape;57;gd8e9faa320_0_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gd8e9faa320_0_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" name="Google Shape;62;gd8e9faa320_0_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d8e9faa320_0_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Google Shape;68;gd8e9faa320_0_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gd8e9faa320_0_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4" name="Google Shape;74;gd8e9faa320_0_2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gd8e9faa320_0_3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1" name="Google Shape;81;gd8e9faa320_0_3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d8e9faa320_1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" name="Google Shape;92;gd8e9faa320_1_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rgbClr val="00FF00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/>
        </p:nvSpPr>
        <p:spPr>
          <a:xfrm>
            <a:off x="253825" y="0"/>
            <a:ext cx="8510100" cy="52825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ru" sz="2400" b="1" i="1" dirty="0">
                <a:solidFill>
                  <a:srgbClr val="FF0000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Киирии тылы таба </a:t>
            </a:r>
            <a:r>
              <a:rPr lang="ru" sz="2400" b="1" i="1" dirty="0" smtClean="0">
                <a:solidFill>
                  <a:srgbClr val="FF0000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суруйуу</a:t>
            </a:r>
          </a:p>
          <a:p>
            <a:pPr>
              <a:lnSpc>
                <a:spcPct val="115000"/>
              </a:lnSpc>
              <a:spcBef>
                <a:spcPts val="1200"/>
              </a:spcBef>
            </a:pPr>
            <a:r>
              <a:rPr lang="ru-RU" sz="1800" b="1" dirty="0" err="1" smtClean="0">
                <a:solidFill>
                  <a:srgbClr val="FF0000"/>
                </a:solidFill>
              </a:rPr>
              <a:t>Киирии</a:t>
            </a:r>
            <a:r>
              <a:rPr lang="ru-RU" sz="1800" b="1" dirty="0" smtClean="0">
                <a:solidFill>
                  <a:srgbClr val="FF0000"/>
                </a:solidFill>
              </a:rPr>
              <a:t> тылы </a:t>
            </a:r>
            <a:r>
              <a:rPr lang="ru-RU" sz="1800" b="1" dirty="0" err="1" smtClean="0">
                <a:solidFill>
                  <a:srgbClr val="FF0000"/>
                </a:solidFill>
              </a:rPr>
              <a:t>таба</a:t>
            </a:r>
            <a:r>
              <a:rPr lang="ru-RU" sz="1800" b="1" dirty="0" smtClean="0">
                <a:solidFill>
                  <a:srgbClr val="FF0000"/>
                </a:solidFill>
              </a:rPr>
              <a:t> </a:t>
            </a:r>
            <a:r>
              <a:rPr lang="ru-RU" sz="1800" b="1" dirty="0" err="1" smtClean="0">
                <a:solidFill>
                  <a:srgbClr val="FF0000"/>
                </a:solidFill>
              </a:rPr>
              <a:t>суруйууга</a:t>
            </a:r>
            <a:r>
              <a:rPr lang="ru-RU" sz="1800" b="1" dirty="0" smtClean="0">
                <a:solidFill>
                  <a:srgbClr val="FF0000"/>
                </a:solidFill>
              </a:rPr>
              <a:t> </a:t>
            </a:r>
            <a:r>
              <a:rPr lang="ru-RU" sz="1800" b="1" dirty="0" err="1" smtClean="0">
                <a:solidFill>
                  <a:srgbClr val="FF0000"/>
                </a:solidFill>
              </a:rPr>
              <a:t>маннык</a:t>
            </a:r>
            <a:r>
              <a:rPr lang="ru-RU" sz="1800" b="1" dirty="0" smtClean="0">
                <a:solidFill>
                  <a:srgbClr val="FF0000"/>
                </a:solidFill>
              </a:rPr>
              <a:t> </a:t>
            </a:r>
            <a:r>
              <a:rPr lang="ru-RU" sz="1800" b="1" dirty="0" err="1" smtClean="0">
                <a:solidFill>
                  <a:srgbClr val="FF0000"/>
                </a:solidFill>
              </a:rPr>
              <a:t>сүрүн ирдэбил</a:t>
            </a:r>
            <a:r>
              <a:rPr lang="ru-RU" sz="1800" b="1" dirty="0" smtClean="0">
                <a:solidFill>
                  <a:srgbClr val="FF0000"/>
                </a:solidFill>
              </a:rPr>
              <a:t> </a:t>
            </a:r>
            <a:r>
              <a:rPr lang="ru-RU" sz="1800" b="1" dirty="0" err="1" smtClean="0">
                <a:solidFill>
                  <a:srgbClr val="FF0000"/>
                </a:solidFill>
              </a:rPr>
              <a:t>баар</a:t>
            </a:r>
            <a:r>
              <a:rPr lang="ru-RU" sz="1800" b="1" dirty="0" smtClean="0">
                <a:solidFill>
                  <a:srgbClr val="FF0000"/>
                </a:solidFill>
              </a:rPr>
              <a:t>:</a:t>
            </a:r>
          </a:p>
          <a:p>
            <a:r>
              <a:rPr lang="ru-RU" sz="1800" dirty="0" smtClean="0"/>
              <a:t> </a:t>
            </a:r>
            <a:r>
              <a:rPr lang="ru-RU" sz="1800" b="1" dirty="0" smtClean="0">
                <a:solidFill>
                  <a:srgbClr val="002060"/>
                </a:solidFill>
              </a:rPr>
              <a:t>1)</a:t>
            </a:r>
            <a:r>
              <a:rPr lang="ru-RU" sz="1800" b="1" dirty="0" err="1" smtClean="0">
                <a:solidFill>
                  <a:srgbClr val="002060"/>
                </a:solidFill>
              </a:rPr>
              <a:t>Олохсуйбута</a:t>
            </a:r>
            <a:r>
              <a:rPr lang="ru-RU" sz="1800" b="1" dirty="0" smtClean="0">
                <a:solidFill>
                  <a:srgbClr val="002060"/>
                </a:solidFill>
              </a:rPr>
              <a:t> </a:t>
            </a:r>
            <a:r>
              <a:rPr lang="ru-RU" sz="1800" b="1" dirty="0" err="1" smtClean="0">
                <a:solidFill>
                  <a:srgbClr val="002060"/>
                </a:solidFill>
              </a:rPr>
              <a:t>өр буолбут</a:t>
            </a:r>
            <a:r>
              <a:rPr lang="ru-RU" sz="1800" b="1" dirty="0" smtClean="0">
                <a:solidFill>
                  <a:srgbClr val="002060"/>
                </a:solidFill>
              </a:rPr>
              <a:t>, </a:t>
            </a:r>
            <a:r>
              <a:rPr lang="ru-RU" sz="1800" b="1" dirty="0" err="1" smtClean="0">
                <a:solidFill>
                  <a:srgbClr val="002060"/>
                </a:solidFill>
              </a:rPr>
              <a:t>киэҥник туттуллан</a:t>
            </a:r>
            <a:r>
              <a:rPr lang="ru-RU" sz="1800" b="1" dirty="0" smtClean="0">
                <a:solidFill>
                  <a:srgbClr val="002060"/>
                </a:solidFill>
              </a:rPr>
              <a:t> </a:t>
            </a:r>
            <a:r>
              <a:rPr lang="ru-RU" sz="1800" b="1" dirty="0" err="1" smtClean="0">
                <a:solidFill>
                  <a:srgbClr val="002060"/>
                </a:solidFill>
              </a:rPr>
              <a:t>сахалыы</a:t>
            </a:r>
            <a:r>
              <a:rPr lang="ru-RU" sz="1800" b="1" dirty="0" smtClean="0">
                <a:solidFill>
                  <a:srgbClr val="002060"/>
                </a:solidFill>
              </a:rPr>
              <a:t> </a:t>
            </a:r>
            <a:r>
              <a:rPr lang="ru-RU" sz="1800" b="1" dirty="0" err="1" smtClean="0">
                <a:solidFill>
                  <a:srgbClr val="002060"/>
                </a:solidFill>
              </a:rPr>
              <a:t>көрүҥнэммит </a:t>
            </a:r>
            <a:r>
              <a:rPr lang="ru-RU" sz="1800" b="1" dirty="0" smtClean="0">
                <a:solidFill>
                  <a:srgbClr val="002060"/>
                </a:solidFill>
              </a:rPr>
              <a:t>(</a:t>
            </a:r>
            <a:r>
              <a:rPr lang="ru-RU" sz="1800" b="1" i="1" dirty="0" err="1" smtClean="0">
                <a:solidFill>
                  <a:srgbClr val="002060"/>
                </a:solidFill>
              </a:rPr>
              <a:t>остуол</a:t>
            </a:r>
            <a:r>
              <a:rPr lang="ru-RU" sz="1800" b="1" i="1" dirty="0" smtClean="0">
                <a:solidFill>
                  <a:srgbClr val="002060"/>
                </a:solidFill>
              </a:rPr>
              <a:t>, </a:t>
            </a:r>
            <a:r>
              <a:rPr lang="ru-RU" sz="1800" b="1" i="1" dirty="0" err="1" smtClean="0">
                <a:solidFill>
                  <a:srgbClr val="002060"/>
                </a:solidFill>
              </a:rPr>
              <a:t>куорат</a:t>
            </a:r>
            <a:r>
              <a:rPr lang="ru-RU" sz="1800" b="1" i="1" dirty="0" smtClean="0">
                <a:solidFill>
                  <a:srgbClr val="002060"/>
                </a:solidFill>
              </a:rPr>
              <a:t>, </a:t>
            </a:r>
            <a:r>
              <a:rPr lang="ru-RU" sz="1800" b="1" i="1" dirty="0" err="1" smtClean="0">
                <a:solidFill>
                  <a:srgbClr val="002060"/>
                </a:solidFill>
              </a:rPr>
              <a:t>дьыала</a:t>
            </a:r>
            <a:r>
              <a:rPr lang="ru-RU" sz="1800" b="1" dirty="0" smtClean="0">
                <a:solidFill>
                  <a:srgbClr val="002060"/>
                </a:solidFill>
              </a:rPr>
              <a:t>), </a:t>
            </a:r>
            <a:r>
              <a:rPr lang="ru-RU" sz="1800" b="1" dirty="0" err="1" smtClean="0">
                <a:solidFill>
                  <a:srgbClr val="002060"/>
                </a:solidFill>
              </a:rPr>
              <a:t>ону</a:t>
            </a:r>
            <a:r>
              <a:rPr lang="ru-RU" sz="1800" b="1" dirty="0" smtClean="0">
                <a:solidFill>
                  <a:srgbClr val="002060"/>
                </a:solidFill>
              </a:rPr>
              <a:t> </a:t>
            </a:r>
            <a:r>
              <a:rPr lang="ru-RU" sz="1800" b="1" dirty="0" err="1" smtClean="0">
                <a:solidFill>
                  <a:srgbClr val="002060"/>
                </a:solidFill>
              </a:rPr>
              <a:t>сэргэ</a:t>
            </a:r>
            <a:r>
              <a:rPr lang="ru-RU" sz="1800" b="1" dirty="0" smtClean="0">
                <a:solidFill>
                  <a:srgbClr val="002060"/>
                </a:solidFill>
              </a:rPr>
              <a:t> </a:t>
            </a:r>
            <a:r>
              <a:rPr lang="ru-RU" sz="1800" b="1" dirty="0" err="1" smtClean="0">
                <a:solidFill>
                  <a:srgbClr val="002060"/>
                </a:solidFill>
              </a:rPr>
              <a:t>саха</a:t>
            </a:r>
            <a:r>
              <a:rPr lang="ru-RU" sz="1800" b="1" dirty="0" smtClean="0">
                <a:solidFill>
                  <a:srgbClr val="002060"/>
                </a:solidFill>
              </a:rPr>
              <a:t> </a:t>
            </a:r>
            <a:r>
              <a:rPr lang="ru-RU" sz="1800" b="1" dirty="0" err="1" smtClean="0">
                <a:solidFill>
                  <a:srgbClr val="002060"/>
                </a:solidFill>
              </a:rPr>
              <a:t>тылын</a:t>
            </a:r>
            <a:r>
              <a:rPr lang="ru-RU" sz="1800" b="1" dirty="0" smtClean="0">
                <a:solidFill>
                  <a:srgbClr val="002060"/>
                </a:solidFill>
              </a:rPr>
              <a:t> </a:t>
            </a:r>
            <a:r>
              <a:rPr lang="ru-RU" sz="1800" b="1" dirty="0" err="1" smtClean="0">
                <a:solidFill>
                  <a:srgbClr val="002060"/>
                </a:solidFill>
              </a:rPr>
              <a:t>сокуонугар</a:t>
            </a:r>
            <a:r>
              <a:rPr lang="ru-RU" sz="1800" b="1" dirty="0" smtClean="0">
                <a:solidFill>
                  <a:srgbClr val="002060"/>
                </a:solidFill>
              </a:rPr>
              <a:t> </a:t>
            </a:r>
            <a:r>
              <a:rPr lang="ru-RU" sz="1800" b="1" dirty="0" err="1" smtClean="0">
                <a:solidFill>
                  <a:srgbClr val="002060"/>
                </a:solidFill>
              </a:rPr>
              <a:t>дэбигис</a:t>
            </a:r>
            <a:r>
              <a:rPr lang="ru-RU" sz="1800" b="1" dirty="0" smtClean="0">
                <a:solidFill>
                  <a:srgbClr val="002060"/>
                </a:solidFill>
              </a:rPr>
              <a:t> </a:t>
            </a:r>
            <a:r>
              <a:rPr lang="ru-RU" sz="1800" b="1" dirty="0" err="1" smtClean="0">
                <a:solidFill>
                  <a:srgbClr val="002060"/>
                </a:solidFill>
              </a:rPr>
              <a:t>сөп түбэһэр</a:t>
            </a:r>
            <a:r>
              <a:rPr lang="ru-RU" sz="1800" b="1" dirty="0" smtClean="0">
                <a:solidFill>
                  <a:srgbClr val="002060"/>
                </a:solidFill>
              </a:rPr>
              <a:t>, </a:t>
            </a:r>
            <a:r>
              <a:rPr lang="ru-RU" sz="1800" b="1" dirty="0" err="1" smtClean="0">
                <a:solidFill>
                  <a:srgbClr val="002060"/>
                </a:solidFill>
              </a:rPr>
              <a:t>үөрүйэх буолбут</a:t>
            </a:r>
            <a:r>
              <a:rPr lang="ru-RU" sz="1800" b="1" dirty="0" smtClean="0">
                <a:solidFill>
                  <a:srgbClr val="002060"/>
                </a:solidFill>
              </a:rPr>
              <a:t> </a:t>
            </a:r>
            <a:r>
              <a:rPr lang="ru-RU" sz="1800" b="1" dirty="0" err="1" smtClean="0">
                <a:solidFill>
                  <a:srgbClr val="002060"/>
                </a:solidFill>
              </a:rPr>
              <a:t>киэҥ туттуллуулаах</a:t>
            </a:r>
            <a:r>
              <a:rPr lang="ru-RU" sz="1800" b="1" dirty="0" smtClean="0">
                <a:solidFill>
                  <a:srgbClr val="002060"/>
                </a:solidFill>
              </a:rPr>
              <a:t> тыл (</a:t>
            </a:r>
            <a:r>
              <a:rPr lang="ru-RU" sz="1800" b="1" i="1" dirty="0" err="1" smtClean="0">
                <a:solidFill>
                  <a:srgbClr val="002060"/>
                </a:solidFill>
              </a:rPr>
              <a:t>ырыынак</a:t>
            </a:r>
            <a:r>
              <a:rPr lang="ru-RU" sz="1800" b="1" i="1" dirty="0" smtClean="0">
                <a:solidFill>
                  <a:srgbClr val="002060"/>
                </a:solidFill>
              </a:rPr>
              <a:t>, </a:t>
            </a:r>
            <a:r>
              <a:rPr lang="ru-RU" sz="1800" b="1" i="1" dirty="0" err="1" smtClean="0">
                <a:solidFill>
                  <a:srgbClr val="002060"/>
                </a:solidFill>
              </a:rPr>
              <a:t>киинэ</a:t>
            </a:r>
            <a:r>
              <a:rPr lang="ru-RU" sz="1800" b="1" i="1" dirty="0" smtClean="0">
                <a:solidFill>
                  <a:srgbClr val="002060"/>
                </a:solidFill>
              </a:rPr>
              <a:t>, </a:t>
            </a:r>
            <a:r>
              <a:rPr lang="ru-RU" sz="1800" b="1" i="1" dirty="0" err="1" smtClean="0">
                <a:solidFill>
                  <a:srgbClr val="002060"/>
                </a:solidFill>
              </a:rPr>
              <a:t>тиэмэ</a:t>
            </a:r>
            <a:r>
              <a:rPr lang="ru-RU" sz="1800" b="1" dirty="0" smtClean="0">
                <a:solidFill>
                  <a:srgbClr val="002060"/>
                </a:solidFill>
              </a:rPr>
              <a:t>) </a:t>
            </a:r>
            <a:r>
              <a:rPr lang="ru-RU" sz="1800" b="1" dirty="0" err="1" smtClean="0">
                <a:solidFill>
                  <a:srgbClr val="002060"/>
                </a:solidFill>
              </a:rPr>
              <a:t>сахалыы</a:t>
            </a:r>
            <a:r>
              <a:rPr lang="ru-RU" sz="1800" b="1" dirty="0" smtClean="0">
                <a:solidFill>
                  <a:srgbClr val="002060"/>
                </a:solidFill>
              </a:rPr>
              <a:t> </a:t>
            </a:r>
            <a:r>
              <a:rPr lang="ru-RU" sz="1800" b="1" dirty="0" err="1" smtClean="0">
                <a:solidFill>
                  <a:srgbClr val="002060"/>
                </a:solidFill>
              </a:rPr>
              <a:t>көрүҥүнэн суруллар</a:t>
            </a:r>
            <a:r>
              <a:rPr lang="ru-RU" sz="1800" b="1" dirty="0" smtClean="0">
                <a:solidFill>
                  <a:srgbClr val="002060"/>
                </a:solidFill>
              </a:rPr>
              <a:t>. </a:t>
            </a:r>
            <a:endParaRPr lang="ru-RU" sz="1800" b="1" dirty="0" smtClean="0">
              <a:solidFill>
                <a:srgbClr val="002060"/>
              </a:solidFill>
            </a:endParaRPr>
          </a:p>
          <a:p>
            <a:endParaRPr lang="ru-RU" sz="1800" dirty="0" smtClean="0">
              <a:solidFill>
                <a:srgbClr val="002060"/>
              </a:solidFill>
            </a:endParaRPr>
          </a:p>
          <a:p>
            <a:r>
              <a:rPr lang="ru-RU" sz="1800" b="1" dirty="0" smtClean="0">
                <a:solidFill>
                  <a:srgbClr val="002060"/>
                </a:solidFill>
              </a:rPr>
              <a:t>2)Саха </a:t>
            </a:r>
            <a:r>
              <a:rPr lang="ru-RU" sz="1800" b="1" dirty="0" err="1" smtClean="0">
                <a:solidFill>
                  <a:srgbClr val="002060"/>
                </a:solidFill>
              </a:rPr>
              <a:t>тылыгар</a:t>
            </a:r>
            <a:r>
              <a:rPr lang="ru-RU" sz="1800" b="1" dirty="0" smtClean="0">
                <a:solidFill>
                  <a:srgbClr val="002060"/>
                </a:solidFill>
              </a:rPr>
              <a:t> </a:t>
            </a:r>
            <a:r>
              <a:rPr lang="ru-RU" sz="1800" b="1" dirty="0" err="1" smtClean="0">
                <a:solidFill>
                  <a:srgbClr val="002060"/>
                </a:solidFill>
              </a:rPr>
              <a:t>араастык</a:t>
            </a:r>
            <a:r>
              <a:rPr lang="ru-RU" sz="1800" b="1" dirty="0" smtClean="0">
                <a:solidFill>
                  <a:srgbClr val="002060"/>
                </a:solidFill>
              </a:rPr>
              <a:t> </a:t>
            </a:r>
            <a:r>
              <a:rPr lang="ru-RU" sz="1800" b="1" dirty="0" err="1" smtClean="0">
                <a:solidFill>
                  <a:srgbClr val="002060"/>
                </a:solidFill>
              </a:rPr>
              <a:t>этиллэ</a:t>
            </a:r>
            <a:r>
              <a:rPr lang="ru-RU" sz="1800" b="1" dirty="0" smtClean="0">
                <a:solidFill>
                  <a:srgbClr val="002060"/>
                </a:solidFill>
              </a:rPr>
              <a:t> </a:t>
            </a:r>
            <a:r>
              <a:rPr lang="ru-RU" sz="1800" b="1" dirty="0" err="1" smtClean="0">
                <a:solidFill>
                  <a:srgbClr val="002060"/>
                </a:solidFill>
              </a:rPr>
              <a:t>сылдьар</a:t>
            </a:r>
            <a:r>
              <a:rPr lang="ru-RU" sz="1800" b="1" dirty="0" smtClean="0">
                <a:solidFill>
                  <a:srgbClr val="002060"/>
                </a:solidFill>
              </a:rPr>
              <a:t>, </a:t>
            </a:r>
            <a:r>
              <a:rPr lang="ru-RU" sz="1800" b="1" dirty="0" err="1" smtClean="0">
                <a:solidFill>
                  <a:srgbClr val="002060"/>
                </a:solidFill>
              </a:rPr>
              <a:t>үөрүйэх буола</a:t>
            </a:r>
            <a:r>
              <a:rPr lang="ru-RU" sz="1800" b="1" dirty="0" smtClean="0">
                <a:solidFill>
                  <a:srgbClr val="002060"/>
                </a:solidFill>
              </a:rPr>
              <a:t> </a:t>
            </a:r>
            <a:r>
              <a:rPr lang="ru-RU" sz="1800" b="1" dirty="0" err="1" smtClean="0">
                <a:solidFill>
                  <a:srgbClr val="002060"/>
                </a:solidFill>
              </a:rPr>
              <a:t>олохсуйа</a:t>
            </a:r>
            <a:r>
              <a:rPr lang="ru-RU" sz="1800" b="1" dirty="0" smtClean="0">
                <a:solidFill>
                  <a:srgbClr val="002060"/>
                </a:solidFill>
              </a:rPr>
              <a:t> </a:t>
            </a:r>
            <a:r>
              <a:rPr lang="ru-RU" sz="1800" b="1" dirty="0" err="1" smtClean="0">
                <a:solidFill>
                  <a:srgbClr val="002060"/>
                </a:solidFill>
              </a:rPr>
              <a:t>илик</a:t>
            </a:r>
            <a:r>
              <a:rPr lang="ru-RU" sz="1800" b="1" dirty="0" smtClean="0">
                <a:solidFill>
                  <a:srgbClr val="002060"/>
                </a:solidFill>
              </a:rPr>
              <a:t> тыл (</a:t>
            </a:r>
            <a:r>
              <a:rPr lang="ru-RU" sz="1800" b="1" i="1" dirty="0" smtClean="0">
                <a:solidFill>
                  <a:srgbClr val="002060"/>
                </a:solidFill>
              </a:rPr>
              <a:t>бизнес - </a:t>
            </a:r>
            <a:r>
              <a:rPr lang="ru-RU" sz="1800" b="1" i="1" dirty="0" err="1" smtClean="0">
                <a:solidFill>
                  <a:srgbClr val="002060"/>
                </a:solidFill>
              </a:rPr>
              <a:t>биисинэс</a:t>
            </a:r>
            <a:r>
              <a:rPr lang="ru-RU" sz="1800" b="1" i="1" dirty="0" smtClean="0">
                <a:solidFill>
                  <a:srgbClr val="002060"/>
                </a:solidFill>
              </a:rPr>
              <a:t>, рентген - </a:t>
            </a:r>
            <a:r>
              <a:rPr lang="ru-RU" sz="1800" b="1" i="1" dirty="0" err="1" smtClean="0">
                <a:solidFill>
                  <a:srgbClr val="002060"/>
                </a:solidFill>
              </a:rPr>
              <a:t>эрэнгиэн</a:t>
            </a:r>
            <a:r>
              <a:rPr lang="ru-RU" sz="1800" b="1" i="1" dirty="0" smtClean="0">
                <a:solidFill>
                  <a:srgbClr val="002060"/>
                </a:solidFill>
              </a:rPr>
              <a:t>, самолет - </a:t>
            </a:r>
            <a:r>
              <a:rPr lang="ru-RU" sz="1800" b="1" i="1" dirty="0" err="1" smtClean="0">
                <a:solidFill>
                  <a:srgbClr val="002060"/>
                </a:solidFill>
              </a:rPr>
              <a:t>сөмүлүөт</a:t>
            </a:r>
            <a:r>
              <a:rPr lang="ru-RU" sz="1800" b="1" dirty="0" smtClean="0">
                <a:solidFill>
                  <a:srgbClr val="002060"/>
                </a:solidFill>
              </a:rPr>
              <a:t>) </a:t>
            </a:r>
            <a:r>
              <a:rPr lang="ru-RU" sz="1800" b="1" dirty="0" err="1" smtClean="0">
                <a:solidFill>
                  <a:srgbClr val="002060"/>
                </a:solidFill>
              </a:rPr>
              <a:t>сахалыы</a:t>
            </a:r>
            <a:r>
              <a:rPr lang="ru-RU" sz="1800" b="1" dirty="0" smtClean="0">
                <a:solidFill>
                  <a:srgbClr val="002060"/>
                </a:solidFill>
              </a:rPr>
              <a:t> да </a:t>
            </a:r>
            <a:r>
              <a:rPr lang="ru-RU" sz="1800" b="1" dirty="0" err="1" smtClean="0">
                <a:solidFill>
                  <a:srgbClr val="002060"/>
                </a:solidFill>
              </a:rPr>
              <a:t>нууччалыы</a:t>
            </a:r>
            <a:r>
              <a:rPr lang="ru-RU" sz="1800" b="1" dirty="0" smtClean="0">
                <a:solidFill>
                  <a:srgbClr val="002060"/>
                </a:solidFill>
              </a:rPr>
              <a:t> </a:t>
            </a:r>
            <a:r>
              <a:rPr lang="ru-RU" sz="1800" b="1" dirty="0" err="1" smtClean="0">
                <a:solidFill>
                  <a:srgbClr val="002060"/>
                </a:solidFill>
              </a:rPr>
              <a:t>да</a:t>
            </a:r>
            <a:r>
              <a:rPr lang="ru-RU" sz="1800" b="1" dirty="0" smtClean="0">
                <a:solidFill>
                  <a:srgbClr val="002060"/>
                </a:solidFill>
              </a:rPr>
              <a:t> </a:t>
            </a:r>
            <a:r>
              <a:rPr lang="ru-RU" sz="1800" b="1" dirty="0" err="1" smtClean="0">
                <a:solidFill>
                  <a:srgbClr val="002060"/>
                </a:solidFill>
              </a:rPr>
              <a:t>көрүҥүнэн суруллар</a:t>
            </a:r>
            <a:r>
              <a:rPr lang="ru-RU" sz="1800" b="1" dirty="0" smtClean="0">
                <a:solidFill>
                  <a:srgbClr val="002060"/>
                </a:solidFill>
              </a:rPr>
              <a:t>. </a:t>
            </a:r>
            <a:endParaRPr lang="ru-RU" sz="1800" b="1" dirty="0" smtClean="0">
              <a:solidFill>
                <a:srgbClr val="002060"/>
              </a:solidFill>
            </a:endParaRPr>
          </a:p>
          <a:p>
            <a:endParaRPr lang="ru-RU" sz="1800" dirty="0" smtClean="0">
              <a:solidFill>
                <a:srgbClr val="002060"/>
              </a:solidFill>
            </a:endParaRPr>
          </a:p>
          <a:p>
            <a:r>
              <a:rPr lang="ru-RU" sz="1800" b="1" dirty="0" smtClean="0">
                <a:solidFill>
                  <a:srgbClr val="002060"/>
                </a:solidFill>
              </a:rPr>
              <a:t>3)Наука, техника, политика </a:t>
            </a:r>
            <a:r>
              <a:rPr lang="ru-RU" sz="1800" b="1" dirty="0" err="1" smtClean="0">
                <a:solidFill>
                  <a:srgbClr val="002060"/>
                </a:solidFill>
              </a:rPr>
              <a:t>эйгэтигэр</a:t>
            </a:r>
            <a:r>
              <a:rPr lang="ru-RU" sz="1800" b="1" dirty="0" smtClean="0">
                <a:solidFill>
                  <a:srgbClr val="002060"/>
                </a:solidFill>
              </a:rPr>
              <a:t> </a:t>
            </a:r>
            <a:r>
              <a:rPr lang="ru-RU" sz="1800" b="1" dirty="0" err="1" smtClean="0">
                <a:solidFill>
                  <a:srgbClr val="002060"/>
                </a:solidFill>
              </a:rPr>
              <a:t>киэҥник туттуллар</a:t>
            </a:r>
            <a:r>
              <a:rPr lang="ru-RU" sz="1800" b="1" dirty="0" smtClean="0">
                <a:solidFill>
                  <a:srgbClr val="002060"/>
                </a:solidFill>
              </a:rPr>
              <a:t> </a:t>
            </a:r>
            <a:r>
              <a:rPr lang="ru-RU" sz="1800" b="1" dirty="0" err="1" smtClean="0">
                <a:solidFill>
                  <a:srgbClr val="002060"/>
                </a:solidFill>
              </a:rPr>
              <a:t>уонна</a:t>
            </a:r>
            <a:r>
              <a:rPr lang="ru-RU" sz="1800" b="1" dirty="0" smtClean="0">
                <a:solidFill>
                  <a:srgbClr val="002060"/>
                </a:solidFill>
              </a:rPr>
              <a:t> </a:t>
            </a:r>
            <a:r>
              <a:rPr lang="ru-RU" sz="1800" b="1" dirty="0" err="1" smtClean="0">
                <a:solidFill>
                  <a:srgbClr val="002060"/>
                </a:solidFill>
              </a:rPr>
              <a:t>саха</a:t>
            </a:r>
            <a:r>
              <a:rPr lang="ru-RU" sz="1800" b="1" dirty="0" smtClean="0">
                <a:solidFill>
                  <a:srgbClr val="002060"/>
                </a:solidFill>
              </a:rPr>
              <a:t> </a:t>
            </a:r>
            <a:r>
              <a:rPr lang="ru-RU" sz="1800" b="1" dirty="0" err="1" smtClean="0">
                <a:solidFill>
                  <a:srgbClr val="002060"/>
                </a:solidFill>
              </a:rPr>
              <a:t>тылын</a:t>
            </a:r>
            <a:r>
              <a:rPr lang="ru-RU" sz="1800" b="1" dirty="0" smtClean="0">
                <a:solidFill>
                  <a:srgbClr val="002060"/>
                </a:solidFill>
              </a:rPr>
              <a:t> </a:t>
            </a:r>
            <a:r>
              <a:rPr lang="ru-RU" sz="1800" b="1" dirty="0" err="1" smtClean="0">
                <a:solidFill>
                  <a:srgbClr val="002060"/>
                </a:solidFill>
              </a:rPr>
              <a:t>сокуонугар</a:t>
            </a:r>
            <a:r>
              <a:rPr lang="ru-RU" sz="1800" b="1" dirty="0" smtClean="0">
                <a:solidFill>
                  <a:srgbClr val="002060"/>
                </a:solidFill>
              </a:rPr>
              <a:t> </a:t>
            </a:r>
            <a:r>
              <a:rPr lang="ru-RU" sz="1800" b="1" dirty="0" err="1" smtClean="0">
                <a:solidFill>
                  <a:srgbClr val="002060"/>
                </a:solidFill>
              </a:rPr>
              <a:t>дэбигис</a:t>
            </a:r>
            <a:r>
              <a:rPr lang="ru-RU" sz="1800" b="1" dirty="0" smtClean="0">
                <a:solidFill>
                  <a:srgbClr val="002060"/>
                </a:solidFill>
              </a:rPr>
              <a:t> </a:t>
            </a:r>
            <a:r>
              <a:rPr lang="ru-RU" sz="1800" b="1" dirty="0" err="1" smtClean="0">
                <a:solidFill>
                  <a:srgbClr val="002060"/>
                </a:solidFill>
              </a:rPr>
              <a:t>бэриммэт</a:t>
            </a:r>
            <a:r>
              <a:rPr lang="ru-RU" sz="1800" b="1" dirty="0" smtClean="0">
                <a:solidFill>
                  <a:srgbClr val="002060"/>
                </a:solidFill>
              </a:rPr>
              <a:t> тыл (</a:t>
            </a:r>
            <a:r>
              <a:rPr lang="ru-RU" sz="1800" b="1" i="1" dirty="0" smtClean="0">
                <a:solidFill>
                  <a:srgbClr val="002060"/>
                </a:solidFill>
              </a:rPr>
              <a:t>архитектура, полиграфия, мультимедиа</a:t>
            </a:r>
            <a:r>
              <a:rPr lang="ru-RU" sz="1800" b="1" dirty="0" smtClean="0">
                <a:solidFill>
                  <a:srgbClr val="002060"/>
                </a:solidFill>
              </a:rPr>
              <a:t>) </a:t>
            </a:r>
            <a:r>
              <a:rPr lang="ru-RU" sz="1800" b="1" dirty="0" err="1" smtClean="0">
                <a:solidFill>
                  <a:srgbClr val="002060"/>
                </a:solidFill>
              </a:rPr>
              <a:t>олоҕо нууччалыы</a:t>
            </a:r>
            <a:r>
              <a:rPr lang="ru-RU" sz="1800" b="1" dirty="0" smtClean="0">
                <a:solidFill>
                  <a:srgbClr val="002060"/>
                </a:solidFill>
              </a:rPr>
              <a:t> </a:t>
            </a:r>
            <a:r>
              <a:rPr lang="ru-RU" sz="1800" b="1" dirty="0" err="1" smtClean="0">
                <a:solidFill>
                  <a:srgbClr val="002060"/>
                </a:solidFill>
              </a:rPr>
              <a:t>көрүҥүнэн суруллар</a:t>
            </a:r>
            <a:r>
              <a:rPr lang="ru-RU" sz="1800" b="1" dirty="0" smtClean="0">
                <a:solidFill>
                  <a:srgbClr val="002060"/>
                </a:solidFill>
              </a:rPr>
              <a:t>. </a:t>
            </a:r>
            <a:endParaRPr lang="ru-RU" sz="1800" dirty="0" smtClean="0">
              <a:solidFill>
                <a:srgbClr val="002060"/>
              </a:solidFill>
            </a:endParaRPr>
          </a:p>
          <a:p>
            <a:r>
              <a:rPr lang="ru-RU" sz="1800" dirty="0" smtClean="0">
                <a:solidFill>
                  <a:srgbClr val="002060"/>
                </a:solidFill>
              </a:rPr>
              <a:t> </a:t>
            </a:r>
          </a:p>
          <a:p>
            <a:pPr>
              <a:lnSpc>
                <a:spcPct val="115000"/>
              </a:lnSpc>
              <a:spcBef>
                <a:spcPts val="1200"/>
              </a:spcBef>
            </a:pPr>
            <a:endParaRPr sz="1650" b="1">
              <a:solidFill>
                <a:srgbClr val="FF0000"/>
              </a:solidFill>
              <a:highlight>
                <a:srgbClr val="FFFFFF"/>
              </a:highlight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9" name="Google Shape;59;p14"/>
          <p:cNvGraphicFramePr/>
          <p:nvPr/>
        </p:nvGraphicFramePr>
        <p:xfrm>
          <a:off x="157575" y="159163"/>
          <a:ext cx="8848875" cy="4080000"/>
        </p:xfrm>
        <a:graphic>
          <a:graphicData uri="http://schemas.openxmlformats.org/drawingml/2006/table">
            <a:tbl>
              <a:tblPr>
                <a:noFill/>
                <a:tableStyleId>{EEFA01DF-F516-42EC-B20D-1F7D5205D144}</a:tableStyleId>
              </a:tblPr>
              <a:tblGrid>
                <a:gridCol w="3582975"/>
                <a:gridCol w="2373125"/>
                <a:gridCol w="2892775"/>
              </a:tblGrid>
              <a:tr h="847375"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ru" sz="175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Тыл олоҕун дорҕооно</a:t>
                      </a:r>
                      <a:endParaRPr sz="175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68575" marR="68575" marT="91425" marB="91425">
                    <a:lnL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ru" sz="175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Сыһыарыы аһаҕас дорҕооно</a:t>
                      </a:r>
                      <a:endParaRPr sz="175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68575" marR="68575" marT="91425" marB="91425">
                    <a:lnL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ru" sz="175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Холобур</a:t>
                      </a:r>
                      <a:endParaRPr sz="175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68575" marR="68575" marT="91425" marB="91425">
                    <a:lnL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895250">
                <a:tc>
                  <a:txBody>
                    <a:bodyPr/>
                    <a:lstStyle/>
                    <a:p>
                      <a:pPr marL="0" lvl="0" indent="0" algn="just" rtl="0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lang="ru" sz="215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Биир эмэ</a:t>
                      </a:r>
                      <a:r>
                        <a:rPr lang="ru" sz="2150" b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 а, о, у, ы, ё, ю, я</a:t>
                      </a:r>
                      <a:endParaRPr sz="2150" b="1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68575" marR="68575" marT="91425" marB="91425">
                    <a:lnL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just" rtl="0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lang="ru" sz="2250" b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ы, а</a:t>
                      </a:r>
                      <a:endParaRPr sz="2250" b="1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68575" marR="68575" marT="91425" marB="91425">
                    <a:lnL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just" rtl="0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lang="ru" sz="155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Самолетунан,телевизорынан,педучилищеҕа,университеты,ракетаны</a:t>
                      </a:r>
                      <a:endParaRPr sz="155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68575" marR="68575" marT="91425" marB="91425">
                    <a:lnL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895250">
                <a:tc>
                  <a:txBody>
                    <a:bodyPr/>
                    <a:lstStyle/>
                    <a:p>
                      <a:pPr marL="0" lvl="0" indent="0" algn="just" rtl="0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lang="ru" sz="205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Наар</a:t>
                      </a:r>
                      <a:r>
                        <a:rPr lang="ru" sz="2050">
                          <a:solidFill>
                            <a:srgbClr val="98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 </a:t>
                      </a:r>
                      <a:r>
                        <a:rPr lang="ru" sz="2050" b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и, е, -тель</a:t>
                      </a:r>
                      <a:endParaRPr sz="2050" b="1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68575" marR="68575" marT="91425" marB="91425">
                    <a:lnL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just" rtl="0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lang="ru" sz="2250" b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и, э</a:t>
                      </a:r>
                      <a:endParaRPr sz="2250" b="1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68575" marR="68575" marT="91425" marB="91425">
                    <a:lnL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just" rtl="0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lang="ru" sz="165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Воспитателинэн, председателинэн, генийинэн,медицинскэй, химическэй</a:t>
                      </a:r>
                      <a:endParaRPr sz="165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68575" marR="68575" marT="91425" marB="91425">
                    <a:lnL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895250">
                <a:tc>
                  <a:txBody>
                    <a:bodyPr/>
                    <a:lstStyle/>
                    <a:p>
                      <a:pPr marL="0" lvl="0" indent="0" algn="just" rtl="0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lang="ru" sz="195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Бүтэһик сүһүөххэ </a:t>
                      </a:r>
                      <a:r>
                        <a:rPr lang="ru" sz="1950" b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у, ю,</a:t>
                      </a:r>
                      <a:r>
                        <a:rPr lang="ru" sz="195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 охсуулаах </a:t>
                      </a:r>
                      <a:r>
                        <a:rPr lang="ru" sz="1950" b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о</a:t>
                      </a:r>
                      <a:endParaRPr sz="1950" b="1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68575" marR="68575" marT="91425" marB="91425">
                    <a:lnL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just" rtl="0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lang="ru" sz="2250" b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у, а</a:t>
                      </a:r>
                      <a:endParaRPr sz="2250" b="1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68575" marR="68575" marT="91425" marB="91425">
                    <a:lnL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just" rtl="0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lang="ru" sz="165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Полюһу, парашюту, Серову</a:t>
                      </a:r>
                      <a:endParaRPr sz="165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68575" marR="68575" marT="91425" marB="91425">
                    <a:lnL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4" name="Google Shape;64;p15"/>
          <p:cNvGraphicFramePr/>
          <p:nvPr/>
        </p:nvGraphicFramePr>
        <p:xfrm>
          <a:off x="179100" y="1044053"/>
          <a:ext cx="8735650" cy="3309582"/>
        </p:xfrm>
        <a:graphic>
          <a:graphicData uri="http://schemas.openxmlformats.org/drawingml/2006/table">
            <a:tbl>
              <a:tblPr>
                <a:noFill/>
                <a:tableStyleId>{EEFA01DF-F516-42EC-B20D-1F7D5205D144}</a:tableStyleId>
              </a:tblPr>
              <a:tblGrid>
                <a:gridCol w="4571500"/>
                <a:gridCol w="1781450"/>
                <a:gridCol w="2382700"/>
              </a:tblGrid>
              <a:tr h="1103194">
                <a:tc>
                  <a:txBody>
                    <a:bodyPr/>
                    <a:lstStyle/>
                    <a:p>
                      <a:pPr marL="0" lvl="0" indent="0" algn="just" rtl="0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lang="ru" sz="2250" b="1" dirty="0">
                          <a:solidFill>
                            <a:srgbClr val="274E13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Биир эмэ а, о, у, ы, е, ю, я</a:t>
                      </a:r>
                      <a:endParaRPr sz="2250" b="1">
                        <a:solidFill>
                          <a:srgbClr val="274E13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68575" marR="68575" marT="91425" marB="91425">
                    <a:lnL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just" rtl="0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lang="ru" sz="2250" b="1">
                          <a:solidFill>
                            <a:srgbClr val="274E13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 -ай</a:t>
                      </a:r>
                      <a:endParaRPr sz="2250" b="1">
                        <a:solidFill>
                          <a:srgbClr val="274E13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68575" marR="68575" marT="91425" marB="91425">
                    <a:lnL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just" rtl="0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lang="ru" sz="2250" b="1">
                          <a:solidFill>
                            <a:srgbClr val="274E13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Математическай</a:t>
                      </a:r>
                      <a:endParaRPr sz="2250" b="1">
                        <a:solidFill>
                          <a:srgbClr val="274E13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68575" marR="68575" marT="91425" marB="91425">
                    <a:lnL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1103194">
                <a:tc>
                  <a:txBody>
                    <a:bodyPr/>
                    <a:lstStyle/>
                    <a:p>
                      <a:pPr marL="0" lvl="0" indent="0" algn="just" rtl="0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lang="ru" sz="2250" b="1">
                          <a:solidFill>
                            <a:srgbClr val="274E13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Наар и, е, э, -тель</a:t>
                      </a:r>
                      <a:endParaRPr sz="2250" b="1">
                        <a:solidFill>
                          <a:srgbClr val="274E13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68575" marR="68575" marT="91425" marB="91425">
                    <a:lnL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just" rtl="0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lang="ru" sz="2250" b="1">
                          <a:solidFill>
                            <a:srgbClr val="274E13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-эй</a:t>
                      </a:r>
                      <a:endParaRPr sz="2250" b="1">
                        <a:solidFill>
                          <a:srgbClr val="274E13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68575" marR="68575" marT="91425" marB="91425">
                    <a:lnL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just" rtl="0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lang="ru" sz="2250" b="1">
                          <a:solidFill>
                            <a:srgbClr val="274E13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Ленскэй</a:t>
                      </a:r>
                      <a:endParaRPr sz="2250" b="1">
                        <a:solidFill>
                          <a:srgbClr val="274E13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68575" marR="68575" marT="91425" marB="91425">
                    <a:lnL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1103194">
                <a:tc>
                  <a:txBody>
                    <a:bodyPr/>
                    <a:lstStyle/>
                    <a:p>
                      <a:pPr marL="0" lvl="0" indent="0" algn="just" rtl="0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lang="ru" sz="2250" b="1" dirty="0">
                          <a:solidFill>
                            <a:srgbClr val="274E13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Охсуулаах о дорҕоонунан бүтэр</a:t>
                      </a:r>
                      <a:endParaRPr sz="2250" b="1">
                        <a:solidFill>
                          <a:srgbClr val="274E13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68575" marR="68575" marT="91425" marB="91425">
                    <a:lnL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just" rtl="0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lang="ru" sz="2250" b="1">
                          <a:solidFill>
                            <a:srgbClr val="274E13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 -ой</a:t>
                      </a:r>
                      <a:endParaRPr sz="2250" b="1">
                        <a:solidFill>
                          <a:srgbClr val="274E13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68575" marR="68575" marT="91425" marB="91425">
                    <a:lnL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just" rtl="0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lang="ru" sz="2250" b="1" dirty="0">
                          <a:solidFill>
                            <a:srgbClr val="274E13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Чусовской</a:t>
                      </a:r>
                      <a:endParaRPr sz="2250" b="1">
                        <a:solidFill>
                          <a:srgbClr val="274E13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68575" marR="68575" marT="91425" marB="91425">
                    <a:lnL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</a:tbl>
          </a:graphicData>
        </a:graphic>
      </p:graphicFrame>
      <p:sp>
        <p:nvSpPr>
          <p:cNvPr id="65" name="Google Shape;65;p15"/>
          <p:cNvSpPr txBox="1"/>
          <p:nvPr/>
        </p:nvSpPr>
        <p:spPr>
          <a:xfrm>
            <a:off x="317375" y="374075"/>
            <a:ext cx="8459100" cy="66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444500" algn="just" rtl="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endParaRPr sz="1600" b="1">
              <a:solidFill>
                <a:srgbClr val="FF0000"/>
              </a:solidFill>
              <a:highlight>
                <a:srgbClr val="FFFFFF"/>
              </a:highlight>
              <a:latin typeface="Times New Roman" pitchFamily="18" charset="0"/>
              <a:ea typeface="Times New Roman"/>
              <a:cs typeface="Times New Roman" pitchFamily="18" charset="0"/>
              <a:sym typeface="Times New Roman"/>
            </a:endParaRPr>
          </a:p>
        </p:txBody>
      </p:sp>
      <p:sp>
        <p:nvSpPr>
          <p:cNvPr id="11265" name="Rectangle 1"/>
          <p:cNvSpPr>
            <a:spLocks noChangeArrowheads="1"/>
          </p:cNvSpPr>
          <p:nvPr/>
        </p:nvSpPr>
        <p:spPr bwMode="auto">
          <a:xfrm>
            <a:off x="0" y="184245"/>
            <a:ext cx="909095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1800" b="1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Нууччалыы</a:t>
            </a:r>
            <a:r>
              <a:rPr kumimoji="0" lang="ru-RU" sz="1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1800" b="1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суруллар</a:t>
            </a:r>
            <a:r>
              <a:rPr kumimoji="0" lang="ru-RU" sz="1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1800" b="1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даҕааһын аат</a:t>
            </a:r>
            <a:r>
              <a:rPr kumimoji="0" lang="ru-RU" sz="1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ru-RU" sz="1800" b="1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даҕааһын аат</a:t>
            </a:r>
            <a:r>
              <a:rPr kumimoji="0" lang="ru-RU" sz="1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1800" b="1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формалаах</a:t>
            </a:r>
            <a:r>
              <a:rPr kumimoji="0" lang="ru-RU" sz="1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1800" b="1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географическай</a:t>
            </a:r>
            <a:r>
              <a:rPr kumimoji="0" lang="ru-RU" sz="1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1800" b="1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аат</a:t>
            </a:r>
            <a:r>
              <a:rPr kumimoji="0" lang="ru-RU" sz="1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57200" algn="l"/>
              </a:tabLst>
            </a:pPr>
            <a:r>
              <a:rPr kumimoji="0" lang="ru-RU" sz="1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эр </a:t>
            </a:r>
            <a:r>
              <a:rPr kumimoji="0" lang="ru-RU" sz="1800" b="1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киһи араспаанньата</a:t>
            </a:r>
            <a:r>
              <a:rPr kumimoji="0" lang="ru-RU" sz="1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-</a:t>
            </a:r>
            <a:r>
              <a:rPr kumimoji="0" lang="ru-RU" sz="1800" b="1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ск</a:t>
            </a:r>
            <a:r>
              <a:rPr kumimoji="0" lang="ru-RU" sz="1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1800" b="1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буукубанан</a:t>
            </a:r>
            <a:r>
              <a:rPr kumimoji="0" lang="ru-RU" sz="1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1800" b="1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бүтэр куорат</a:t>
            </a:r>
            <a:r>
              <a:rPr kumimoji="0" lang="ru-RU" sz="1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1800" b="1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аатын</a:t>
            </a:r>
            <a:r>
              <a:rPr kumimoji="0" lang="ru-RU" sz="1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</a:t>
            </a:r>
            <a:r>
              <a:rPr kumimoji="0" lang="ru-RU" sz="1800" b="1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сыһыарыыта маннык</a:t>
            </a:r>
            <a:r>
              <a:rPr kumimoji="0" lang="ru-RU" sz="1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0" name="Google Shape;70;p16"/>
          <p:cNvGraphicFramePr/>
          <p:nvPr/>
        </p:nvGraphicFramePr>
        <p:xfrm>
          <a:off x="152400" y="534550"/>
          <a:ext cx="8754750" cy="3907550"/>
        </p:xfrm>
        <a:graphic>
          <a:graphicData uri="http://schemas.openxmlformats.org/drawingml/2006/table">
            <a:tbl>
              <a:tblPr>
                <a:noFill/>
                <a:tableStyleId>{EEFA01DF-F516-42EC-B20D-1F7D5205D144}</a:tableStyleId>
              </a:tblPr>
              <a:tblGrid>
                <a:gridCol w="2918250"/>
                <a:gridCol w="2918250"/>
                <a:gridCol w="2918250"/>
              </a:tblGrid>
              <a:tr h="972350">
                <a:tc>
                  <a:txBody>
                    <a:bodyPr/>
                    <a:lstStyle/>
                    <a:p>
                      <a:pPr marL="0" lvl="0" indent="0" algn="just" rtl="0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lang="ru" sz="1850" b="1" i="1" dirty="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Тыл бүтэһик бүтэй </a:t>
                      </a:r>
                      <a:r>
                        <a:rPr lang="ru" sz="1850" b="1" i="1" dirty="0" smtClean="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дор</a:t>
                      </a:r>
                      <a:r>
                        <a:rPr lang="sah-RU" sz="1850" b="1" i="1" dirty="0" smtClean="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ҕ</a:t>
                      </a:r>
                      <a:r>
                        <a:rPr lang="ru" sz="1850" b="1" i="1" dirty="0" smtClean="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ооно</a:t>
                      </a:r>
                      <a:endParaRPr sz="1850" b="1" i="1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68575" marR="68575" marT="91425" marB="91425">
                    <a:lnL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just" rtl="0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lang="ru" sz="1850" b="1" i="1" dirty="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Бүтэһик бүтэй </a:t>
                      </a:r>
                      <a:r>
                        <a:rPr lang="ru" sz="1850" b="1" i="1" dirty="0" smtClean="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дорҕоон </a:t>
                      </a:r>
                      <a:r>
                        <a:rPr lang="ru" sz="1850" b="1" i="1" dirty="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уларыйбыта</a:t>
                      </a:r>
                      <a:endParaRPr sz="1850" b="1" i="1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68575" marR="68575" marT="91425" marB="91425">
                    <a:lnL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ru" sz="1750" b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Холобур</a:t>
                      </a:r>
                      <a:endParaRPr sz="1750" b="1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68575" marR="68575" marT="91425" marB="91425">
                    <a:lnL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733800">
                <a:tc>
                  <a:txBody>
                    <a:bodyPr/>
                    <a:lstStyle/>
                    <a:p>
                      <a:pPr marL="0" lvl="0" indent="0" algn="just" rtl="0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lang="ru" sz="185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с, з, ж, ц, ш, щ, ч</a:t>
                      </a:r>
                      <a:endParaRPr sz="1850" b="1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68575" marR="68575" marT="91425" marB="91425">
                    <a:lnL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just" rtl="0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lang="ru" sz="185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Һ</a:t>
                      </a:r>
                      <a:endParaRPr sz="1850" b="1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68575" marR="68575" marT="91425" marB="91425">
                    <a:lnL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just" rtl="0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lang="ru" sz="1850" b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француһу, шприһи</a:t>
                      </a:r>
                      <a:endParaRPr sz="1850" b="1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68575" marR="68575" marT="91425" marB="91425">
                    <a:lnL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733800">
                <a:tc>
                  <a:txBody>
                    <a:bodyPr/>
                    <a:lstStyle/>
                    <a:p>
                      <a:pPr marL="0" lvl="0" indent="0" algn="just" rtl="0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lang="ru" sz="185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ф, п</a:t>
                      </a:r>
                      <a:endParaRPr sz="1850" b="1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68575" marR="68575" marT="91425" marB="91425">
                    <a:lnL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just" rtl="0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lang="ru" sz="185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Б</a:t>
                      </a:r>
                      <a:endParaRPr sz="1850" b="1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68575" marR="68575" marT="91425" marB="91425">
                    <a:lnL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just" rtl="0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lang="ru" sz="1850" b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пикабы, фотограбы</a:t>
                      </a:r>
                      <a:endParaRPr sz="1850" b="1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68575" marR="68575" marT="91425" marB="91425">
                    <a:lnL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733800">
                <a:tc>
                  <a:txBody>
                    <a:bodyPr/>
                    <a:lstStyle/>
                    <a:p>
                      <a:pPr marL="0" lvl="0" indent="0" algn="just" rtl="0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lang="ru" sz="185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В</a:t>
                      </a:r>
                      <a:endParaRPr sz="1850" b="1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68575" marR="68575" marT="91425" marB="91425">
                    <a:lnL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just" rtl="0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lang="ru" sz="185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В</a:t>
                      </a:r>
                      <a:endParaRPr sz="1850" b="1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68575" marR="68575" marT="91425" marB="91425">
                    <a:lnL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just" rtl="0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lang="ru" sz="1850" b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Сивцеви, удавы</a:t>
                      </a:r>
                      <a:endParaRPr sz="1850" b="1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68575" marR="68575" marT="91425" marB="91425">
                    <a:lnL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733800">
                <a:tc>
                  <a:txBody>
                    <a:bodyPr/>
                    <a:lstStyle/>
                    <a:p>
                      <a:pPr marL="0" lvl="0" indent="0" algn="just" rtl="0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lang="ru" sz="185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к, х</a:t>
                      </a:r>
                      <a:endParaRPr sz="1850" b="1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68575" marR="68575" marT="91425" marB="91425">
                    <a:lnL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just" rtl="0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lang="ru" sz="185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г, ҕ</a:t>
                      </a:r>
                      <a:endParaRPr sz="1850" b="1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68575" marR="68575" marT="91425" marB="91425">
                    <a:lnL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just" rtl="0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lang="ru" sz="1850" b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зонтигы, штриҕи</a:t>
                      </a:r>
                      <a:endParaRPr sz="1850" b="1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68575" marR="68575" marT="91425" marB="91425">
                    <a:lnL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</a:tbl>
          </a:graphicData>
        </a:graphic>
      </p:graphicFrame>
      <p:sp>
        <p:nvSpPr>
          <p:cNvPr id="71" name="Google Shape;71;p16"/>
          <p:cNvSpPr txBox="1"/>
          <p:nvPr/>
        </p:nvSpPr>
        <p:spPr>
          <a:xfrm>
            <a:off x="304800" y="146950"/>
            <a:ext cx="8499300" cy="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ru-RU" sz="1800" dirty="0" smtClean="0"/>
              <a:t> </a:t>
            </a:r>
          </a:p>
          <a:p>
            <a:pPr marL="0" lvl="0" indent="444500" algn="just" rtl="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endParaRPr sz="1800" b="1">
              <a:solidFill>
                <a:srgbClr val="FF0000"/>
              </a:solidFill>
              <a:highlight>
                <a:srgbClr val="FFFFFF"/>
              </a:highlight>
              <a:latin typeface="Times New Roman" pitchFamily="18" charset="0"/>
              <a:ea typeface="Times New Roman"/>
              <a:cs typeface="Times New Roman" pitchFamily="18" charset="0"/>
              <a:sym typeface="Times New Roman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13898" y="95534"/>
            <a:ext cx="859808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1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Тыл </a:t>
            </a:r>
            <a:r>
              <a:rPr lang="ru-RU" sz="1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бүтэһик бүтэй дорҕооно маннык</a:t>
            </a:r>
            <a:r>
              <a:rPr lang="ru-RU" sz="1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уларыйар</a:t>
            </a:r>
            <a:r>
              <a:rPr lang="ru-RU" sz="1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endParaRPr lang="ru-RU" sz="18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6" name="Google Shape;76;p17"/>
          <p:cNvGraphicFramePr/>
          <p:nvPr/>
        </p:nvGraphicFramePr>
        <p:xfrm>
          <a:off x="152400" y="634900"/>
          <a:ext cx="8808150" cy="3780225"/>
        </p:xfrm>
        <a:graphic>
          <a:graphicData uri="http://schemas.openxmlformats.org/drawingml/2006/table">
            <a:tbl>
              <a:tblPr>
                <a:noFill/>
                <a:tableStyleId>{EEFA01DF-F516-42EC-B20D-1F7D5205D144}</a:tableStyleId>
              </a:tblPr>
              <a:tblGrid>
                <a:gridCol w="2936050"/>
                <a:gridCol w="2936050"/>
                <a:gridCol w="2936050"/>
              </a:tblGrid>
              <a:tr h="914000">
                <a:tc>
                  <a:txBody>
                    <a:bodyPr/>
                    <a:lstStyle/>
                    <a:p>
                      <a:pPr marL="0" lvl="0" indent="0" algn="just" rtl="0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lang="ru" sz="1650" b="1" i="1" dirty="0">
                          <a:solidFill>
                            <a:srgbClr val="0C343D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Тыл түспэккэ хаалбыт бүтэһик бүтэй дорҕооно</a:t>
                      </a:r>
                      <a:endParaRPr sz="1650" b="1" i="1">
                        <a:solidFill>
                          <a:srgbClr val="0C343D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68575" marR="68575" marT="91425" marB="91425">
                    <a:lnL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just" rtl="0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lang="ru" sz="1650" b="1" i="1">
                          <a:solidFill>
                            <a:srgbClr val="0C343D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Бүтэһик бүтэй дорҕоон уларыйбыта</a:t>
                      </a:r>
                      <a:endParaRPr sz="1650" b="1" i="1">
                        <a:solidFill>
                          <a:srgbClr val="0C343D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68575" marR="68575" marT="91425" marB="91425">
                    <a:lnL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ru" sz="1450" b="1">
                          <a:solidFill>
                            <a:srgbClr val="0C343D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холобур:</a:t>
                      </a:r>
                      <a:endParaRPr sz="1450" b="1">
                        <a:solidFill>
                          <a:srgbClr val="0C343D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68575" marR="68575" marT="91425" marB="91425">
                    <a:lnL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708325">
                <a:tc>
                  <a:txBody>
                    <a:bodyPr/>
                    <a:lstStyle/>
                    <a:p>
                      <a:pPr marL="0" lvl="0" indent="0" algn="just" rtl="0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lang="ru" sz="1950" b="1">
                          <a:solidFill>
                            <a:srgbClr val="0C343D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с, з, ж, ц, ш, щ, ч</a:t>
                      </a:r>
                      <a:endParaRPr sz="1950" b="1">
                        <a:solidFill>
                          <a:srgbClr val="0C343D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68575" marR="68575" marT="91425" marB="91425">
                    <a:lnL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just" rtl="0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lang="ru" sz="1650" b="1">
                          <a:solidFill>
                            <a:srgbClr val="0C343D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Һ</a:t>
                      </a:r>
                      <a:endParaRPr sz="1650" b="1">
                        <a:solidFill>
                          <a:srgbClr val="0C343D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68575" marR="68575" marT="91425" marB="91425">
                    <a:lnL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just" rtl="0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lang="ru" sz="1650" b="1">
                          <a:solidFill>
                            <a:srgbClr val="0C343D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подъеһы, Будапеһынан</a:t>
                      </a:r>
                      <a:endParaRPr sz="1650" b="1">
                        <a:solidFill>
                          <a:srgbClr val="0C343D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68575" marR="68575" marT="91425" marB="91425">
                    <a:lnL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719300">
                <a:tc>
                  <a:txBody>
                    <a:bodyPr/>
                    <a:lstStyle/>
                    <a:p>
                      <a:pPr marL="0" lvl="0" indent="0" algn="just" rtl="0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lang="ru" sz="1950" b="1">
                          <a:solidFill>
                            <a:srgbClr val="0C343D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ф, п</a:t>
                      </a:r>
                      <a:endParaRPr sz="1950" b="1">
                        <a:solidFill>
                          <a:srgbClr val="0C343D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68575" marR="68575" marT="91425" marB="91425">
                    <a:lnL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just" rtl="0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lang="ru" sz="1650" b="1">
                          <a:solidFill>
                            <a:srgbClr val="0C343D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Б</a:t>
                      </a:r>
                      <a:endParaRPr sz="1650" b="1">
                        <a:solidFill>
                          <a:srgbClr val="0C343D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68575" marR="68575" marT="91425" marB="91425">
                    <a:lnL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just" rtl="0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lang="ru" sz="1650" b="1" dirty="0">
                          <a:solidFill>
                            <a:srgbClr val="0C343D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либи, рецебигэр</a:t>
                      </a:r>
                      <a:endParaRPr sz="1650" b="1">
                        <a:solidFill>
                          <a:srgbClr val="0C343D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68575" marR="68575" marT="91425" marB="91425">
                    <a:lnL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719300">
                <a:tc>
                  <a:txBody>
                    <a:bodyPr/>
                    <a:lstStyle/>
                    <a:p>
                      <a:pPr marL="0" lvl="0" indent="0" algn="just" rtl="0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lang="ru" sz="1650" b="1">
                          <a:solidFill>
                            <a:srgbClr val="0C343D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В</a:t>
                      </a:r>
                      <a:endParaRPr sz="1650" b="1">
                        <a:solidFill>
                          <a:srgbClr val="0C343D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68575" marR="68575" marT="91425" marB="91425">
                    <a:lnL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just" rtl="0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lang="ru" sz="1650" b="1">
                          <a:solidFill>
                            <a:srgbClr val="0C343D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В</a:t>
                      </a:r>
                      <a:endParaRPr sz="1650" b="1">
                        <a:solidFill>
                          <a:srgbClr val="0C343D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68575" marR="68575" marT="91425" marB="91425">
                    <a:lnL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just" rtl="0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lang="ru" sz="1650" b="1">
                          <a:solidFill>
                            <a:srgbClr val="0C343D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Терапевынан</a:t>
                      </a:r>
                      <a:endParaRPr sz="1650" b="1">
                        <a:solidFill>
                          <a:srgbClr val="0C343D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68575" marR="68575" marT="91425" marB="91425">
                    <a:lnL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719300">
                <a:tc>
                  <a:txBody>
                    <a:bodyPr/>
                    <a:lstStyle/>
                    <a:p>
                      <a:pPr marL="0" lvl="0" indent="0" algn="just" rtl="0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lang="ru" sz="1950" b="1">
                          <a:solidFill>
                            <a:srgbClr val="0C343D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к, х</a:t>
                      </a:r>
                      <a:endParaRPr sz="1950" b="1">
                        <a:solidFill>
                          <a:srgbClr val="0C343D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68575" marR="68575" marT="91425" marB="91425">
                    <a:lnL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just" rtl="0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lang="ru" sz="1650" b="1">
                          <a:solidFill>
                            <a:srgbClr val="0C343D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г, ҕ</a:t>
                      </a:r>
                      <a:endParaRPr sz="1650" b="1">
                        <a:solidFill>
                          <a:srgbClr val="0C343D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68575" marR="68575" marT="91425" marB="91425">
                    <a:lnL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just" rtl="0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lang="ru" sz="1650" b="1" dirty="0">
                          <a:solidFill>
                            <a:srgbClr val="0C343D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Контрагар</a:t>
                      </a:r>
                      <a:endParaRPr sz="1650" b="1">
                        <a:solidFill>
                          <a:srgbClr val="0C343D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68575" marR="68575" marT="91425" marB="91425">
                    <a:lnL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</a:tbl>
          </a:graphicData>
        </a:graphic>
      </p:graphicFrame>
      <p:sp>
        <p:nvSpPr>
          <p:cNvPr id="78" name="Google Shape;78;p17"/>
          <p:cNvSpPr txBox="1"/>
          <p:nvPr/>
        </p:nvSpPr>
        <p:spPr>
          <a:xfrm>
            <a:off x="197892" y="4374107"/>
            <a:ext cx="8699657" cy="13384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r>
              <a:rPr lang="ru-RU" sz="1800" b="1" i="1" dirty="0" err="1" smtClean="0">
                <a:solidFill>
                  <a:srgbClr val="FF0000"/>
                </a:solidFill>
              </a:rPr>
              <a:t>Туорааһын: </a:t>
            </a:r>
            <a:r>
              <a:rPr lang="ru-RU" sz="1800" b="1" dirty="0" smtClean="0"/>
              <a:t>фрукт - </a:t>
            </a:r>
            <a:r>
              <a:rPr lang="ru-RU" sz="1800" b="1" dirty="0" err="1" smtClean="0"/>
              <a:t>фруктанан</a:t>
            </a:r>
            <a:r>
              <a:rPr lang="ru-RU" sz="1800" b="1" dirty="0" smtClean="0"/>
              <a:t>, ринг - </a:t>
            </a:r>
            <a:r>
              <a:rPr lang="ru-RU" sz="1800" b="1" dirty="0" err="1" smtClean="0"/>
              <a:t>рингэҕэ</a:t>
            </a:r>
            <a:r>
              <a:rPr lang="ru-RU" sz="1800" b="1" dirty="0" smtClean="0"/>
              <a:t>, ранг - </a:t>
            </a:r>
            <a:r>
              <a:rPr lang="ru-RU" sz="1800" b="1" dirty="0" err="1" smtClean="0"/>
              <a:t>рангалаах</a:t>
            </a:r>
            <a:r>
              <a:rPr lang="ru-RU" sz="1800" b="1" dirty="0" smtClean="0"/>
              <a:t>. </a:t>
            </a:r>
            <a:endParaRPr lang="ru-RU" sz="1800" dirty="0" smtClean="0"/>
          </a:p>
          <a:p>
            <a:r>
              <a:rPr lang="ru-RU" sz="1800" dirty="0" smtClean="0"/>
              <a:t> </a:t>
            </a:r>
          </a:p>
          <a:p>
            <a:pPr marL="0" lvl="0" indent="444500" algn="just" rtl="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endParaRPr sz="1650" b="1">
              <a:solidFill>
                <a:srgbClr val="FF0000"/>
              </a:solidFill>
              <a:highlight>
                <a:srgbClr val="FFFFFF"/>
              </a:highlight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" name="Google Shape;77;p17"/>
          <p:cNvSpPr txBox="1"/>
          <p:nvPr/>
        </p:nvSpPr>
        <p:spPr>
          <a:xfrm>
            <a:off x="315750" y="170597"/>
            <a:ext cx="8512500" cy="4230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444500" algn="just" rtl="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endParaRPr sz="950">
              <a:highlight>
                <a:srgbClr val="FFFFFF"/>
              </a:highlight>
            </a:endParaRPr>
          </a:p>
        </p:txBody>
      </p:sp>
      <p:sp>
        <p:nvSpPr>
          <p:cNvPr id="7169" name="Rectangle 1"/>
          <p:cNvSpPr>
            <a:spLocks noChangeArrowheads="1"/>
          </p:cNvSpPr>
          <p:nvPr/>
        </p:nvSpPr>
        <p:spPr bwMode="auto">
          <a:xfrm>
            <a:off x="0" y="0"/>
            <a:ext cx="9312165" cy="8925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57200" algn="l"/>
              </a:tabLst>
            </a:pP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Хоһуласпыт эбэтэр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сэргэстэспит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бүтэй дорҕоонунан бүтэр тылга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сыһыарыы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57200" algn="l"/>
              </a:tabLst>
            </a:pP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эбиллэригэр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бүтэһик буукуба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түһэр.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Хаалбыт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бүтэй дорҕоон саха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тылын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сокуонунан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уларыйар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 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8"/>
          <p:cNvSpPr txBox="1"/>
          <p:nvPr/>
        </p:nvSpPr>
        <p:spPr>
          <a:xfrm>
            <a:off x="427525" y="360725"/>
            <a:ext cx="7922400" cy="33220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lvl="0"/>
            <a:r>
              <a:rPr lang="ru-RU" sz="2400" b="1" dirty="0" smtClean="0">
                <a:solidFill>
                  <a:srgbClr val="FF0000"/>
                </a:solidFill>
              </a:rPr>
              <a:t>-</a:t>
            </a:r>
            <a:r>
              <a:rPr lang="ru-RU" sz="2400" b="1" dirty="0" err="1" smtClean="0">
                <a:solidFill>
                  <a:srgbClr val="FF0000"/>
                </a:solidFill>
              </a:rPr>
              <a:t>рт</a:t>
            </a:r>
            <a:r>
              <a:rPr lang="ru-RU" sz="2400" b="1" dirty="0" smtClean="0">
                <a:solidFill>
                  <a:srgbClr val="FF0000"/>
                </a:solidFill>
              </a:rPr>
              <a:t>, -</a:t>
            </a:r>
            <a:r>
              <a:rPr lang="ru-RU" sz="2400" b="1" dirty="0" err="1" smtClean="0">
                <a:solidFill>
                  <a:srgbClr val="FF0000"/>
                </a:solidFill>
              </a:rPr>
              <a:t>рд</a:t>
            </a:r>
            <a:r>
              <a:rPr lang="ru-RU" sz="2400" b="1" dirty="0" smtClean="0">
                <a:solidFill>
                  <a:srgbClr val="FF0000"/>
                </a:solidFill>
              </a:rPr>
              <a:t> </a:t>
            </a:r>
            <a:r>
              <a:rPr lang="ru-RU" sz="2400" b="1" dirty="0" err="1" smtClean="0">
                <a:solidFill>
                  <a:srgbClr val="FF0000"/>
                </a:solidFill>
              </a:rPr>
              <a:t>дорҕоонунан бүтэр </a:t>
            </a:r>
            <a:r>
              <a:rPr lang="ru-RU" sz="2400" b="1" dirty="0" smtClean="0">
                <a:solidFill>
                  <a:srgbClr val="FF0000"/>
                </a:solidFill>
              </a:rPr>
              <a:t>тыл </a:t>
            </a:r>
            <a:r>
              <a:rPr lang="ru-RU" sz="2400" b="1" dirty="0" err="1" smtClean="0">
                <a:solidFill>
                  <a:srgbClr val="FF0000"/>
                </a:solidFill>
              </a:rPr>
              <a:t>кэнники</a:t>
            </a:r>
            <a:r>
              <a:rPr lang="ru-RU" sz="2400" b="1" dirty="0" smtClean="0">
                <a:solidFill>
                  <a:srgbClr val="FF0000"/>
                </a:solidFill>
              </a:rPr>
              <a:t> </a:t>
            </a:r>
            <a:r>
              <a:rPr lang="ru-RU" sz="2400" b="1" dirty="0" err="1" smtClean="0">
                <a:solidFill>
                  <a:srgbClr val="FF0000"/>
                </a:solidFill>
              </a:rPr>
              <a:t>сүһүөҕэ</a:t>
            </a:r>
            <a:r>
              <a:rPr lang="ru-RU" sz="2400" b="1" dirty="0" smtClean="0">
                <a:solidFill>
                  <a:srgbClr val="FF0000"/>
                </a:solidFill>
              </a:rPr>
              <a:t>:</a:t>
            </a:r>
          </a:p>
          <a:p>
            <a:pPr lvl="0"/>
            <a:r>
              <a:rPr lang="ru-RU" sz="2400" b="1" dirty="0" smtClean="0">
                <a:solidFill>
                  <a:srgbClr val="FF0000"/>
                </a:solidFill>
              </a:rPr>
              <a:t> </a:t>
            </a:r>
            <a:endParaRPr lang="ru-RU" sz="2400" dirty="0" smtClean="0">
              <a:solidFill>
                <a:srgbClr val="FF0000"/>
              </a:solidFill>
            </a:endParaRPr>
          </a:p>
          <a:p>
            <a:pPr lvl="0"/>
            <a:r>
              <a:rPr lang="ru-RU" sz="2400" b="1" dirty="0" smtClean="0"/>
              <a:t>-</a:t>
            </a:r>
            <a:r>
              <a:rPr lang="ru-RU" sz="2400" b="1" dirty="0" err="1" smtClean="0"/>
              <a:t>охсуулаах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буоллаҕына </a:t>
            </a:r>
            <a:r>
              <a:rPr lang="ru-RU" sz="2400" b="1" i="1" dirty="0" err="1" smtClean="0"/>
              <a:t>түөрт</a:t>
            </a:r>
            <a:r>
              <a:rPr lang="ru-RU" sz="2400" b="1" dirty="0" err="1" smtClean="0"/>
              <a:t> диэн</a:t>
            </a:r>
            <a:r>
              <a:rPr lang="ru-RU" sz="2400" b="1" dirty="0" smtClean="0"/>
              <a:t> тыл </a:t>
            </a:r>
            <a:r>
              <a:rPr lang="ru-RU" sz="2400" b="1" dirty="0" err="1" smtClean="0"/>
              <a:t>курдук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уларыйар</a:t>
            </a:r>
            <a:r>
              <a:rPr lang="ru-RU" sz="2400" b="1" dirty="0" smtClean="0"/>
              <a:t>: </a:t>
            </a:r>
            <a:r>
              <a:rPr lang="ru-RU" sz="2400" b="1" i="1" dirty="0" smtClean="0"/>
              <a:t>спорт - </a:t>
            </a:r>
            <a:r>
              <a:rPr lang="ru-RU" sz="2400" b="1" i="1" dirty="0" err="1" smtClean="0"/>
              <a:t>спорду</a:t>
            </a:r>
            <a:r>
              <a:rPr lang="ru-RU" sz="2400" b="1" i="1" dirty="0" smtClean="0"/>
              <a:t>, спорка</a:t>
            </a:r>
            <a:r>
              <a:rPr lang="ru-RU" sz="2400" b="1" i="1" dirty="0" smtClean="0"/>
              <a:t>.</a:t>
            </a:r>
          </a:p>
          <a:p>
            <a:pPr lvl="0"/>
            <a:r>
              <a:rPr lang="ru-RU" sz="2400" b="1" i="1" dirty="0" smtClean="0"/>
              <a:t> </a:t>
            </a:r>
            <a:endParaRPr lang="ru-RU" sz="2400" dirty="0" smtClean="0"/>
          </a:p>
          <a:p>
            <a:pPr lvl="0"/>
            <a:r>
              <a:rPr lang="ru-RU" sz="2400" b="1" dirty="0" smtClean="0"/>
              <a:t>-</a:t>
            </a:r>
            <a:r>
              <a:rPr lang="ru-RU" sz="2400" b="1" dirty="0" err="1" smtClean="0"/>
              <a:t>охсуута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суох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буоллаҕына бүтэһик дорҕоон түһэр: </a:t>
            </a:r>
            <a:r>
              <a:rPr lang="ru-RU" sz="2400" b="1" i="1" dirty="0" smtClean="0"/>
              <a:t>паспорт - </a:t>
            </a:r>
            <a:r>
              <a:rPr lang="ru-RU" sz="2400" b="1" i="1" dirty="0" err="1" smtClean="0"/>
              <a:t>паспоры</a:t>
            </a:r>
            <a:r>
              <a:rPr lang="ru-RU" sz="2400" b="1" i="1" dirty="0" smtClean="0"/>
              <a:t>. </a:t>
            </a:r>
            <a:endParaRPr lang="ru-RU" sz="2400" dirty="0" smtClean="0"/>
          </a:p>
          <a:p>
            <a:pPr marL="0" lvl="0" indent="228600" algn="just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endParaRPr sz="2250" b="1" i="1">
              <a:solidFill>
                <a:srgbClr val="0C343D"/>
              </a:solidFill>
              <a:highlight>
                <a:srgbClr val="FFFFFF"/>
              </a:highlight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3" name="Рисунок 2" descr="C:\ФОТКИ, семья\Портреты КВС\ВС3 (2)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68347" y="3512650"/>
            <a:ext cx="819150" cy="9296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1235122" y="3869140"/>
            <a:ext cx="2586251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Кривошапкина Валентина Семеновна</a:t>
            </a:r>
            <a:endParaRPr kumimoji="0" 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ГБПОУ </a:t>
            </a: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«</a:t>
            </a: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ХОК</a:t>
            </a: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»</a:t>
            </a:r>
            <a:endParaRPr kumimoji="0" 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им.Н.Е. </a:t>
            </a:r>
            <a:r>
              <a:rPr kumimoji="0" lang="ru-RU" sz="1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Мординова-Амма</a:t>
            </a: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Аччыгыйа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210208" y="1040523"/>
          <a:ext cx="8671032" cy="2900300"/>
        </p:xfrm>
        <a:graphic>
          <a:graphicData uri="http://schemas.openxmlformats.org/drawingml/2006/table">
            <a:tbl>
              <a:tblPr/>
              <a:tblGrid>
                <a:gridCol w="2308330"/>
                <a:gridCol w="2219548"/>
                <a:gridCol w="2071577"/>
                <a:gridCol w="2071577"/>
              </a:tblGrid>
              <a:tr h="92460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ru-RU" sz="2000" b="1" i="1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Тыл </a:t>
                      </a:r>
                      <a:r>
                        <a:rPr lang="ru-RU" sz="2000" b="1" i="1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бүтэһик бүтэй дорҕоонноро</a:t>
                      </a:r>
                      <a:endParaRPr lang="ru-RU" sz="2000" b="1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2416" marR="624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ru-RU" sz="2000" b="1" i="1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Тыл </a:t>
                      </a:r>
                      <a:r>
                        <a:rPr lang="ru-RU" sz="2000" b="1" i="1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аһаҕас дорҕооно</a:t>
                      </a:r>
                      <a:endParaRPr lang="ru-RU" sz="2000" b="1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2416" marR="624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ru-RU" sz="2000" b="1" i="1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Эбиллэр</a:t>
                      </a:r>
                      <a:r>
                        <a:rPr lang="ru-RU" sz="2000" b="1" i="1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2000" b="1" i="1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кыбытык</a:t>
                      </a:r>
                      <a:r>
                        <a:rPr lang="ru-RU" sz="2000" b="1" i="1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2000" b="1" i="1" dirty="0" err="1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дорҕоон</a:t>
                      </a:r>
                      <a:endParaRPr lang="ru-RU" sz="2000" b="1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2416" marR="624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ru-RU" sz="2000" b="1" i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Холобур</a:t>
                      </a:r>
                      <a:endParaRPr lang="ru-RU" sz="2000" b="1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2416" marR="624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24190">
                <a:tc row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ru-RU" sz="20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-лк, -</a:t>
                      </a:r>
                      <a:r>
                        <a:rPr lang="ru-RU" sz="2000" b="1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нк</a:t>
                      </a:r>
                      <a:r>
                        <a:rPr lang="ru-RU" sz="20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-</a:t>
                      </a:r>
                      <a:r>
                        <a:rPr lang="ru-RU" sz="2000" b="1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ск</a:t>
                      </a:r>
                      <a:r>
                        <a:rPr lang="ru-RU" sz="20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-</a:t>
                      </a:r>
                      <a:r>
                        <a:rPr lang="ru-RU" sz="2000" b="1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рк</a:t>
                      </a:r>
                      <a:r>
                        <a:rPr lang="ru-RU" sz="20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-</a:t>
                      </a:r>
                      <a:r>
                        <a:rPr lang="ru-RU" sz="2000" b="1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рб</a:t>
                      </a:r>
                      <a:r>
                        <a:rPr lang="ru-RU" sz="20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-</a:t>
                      </a:r>
                      <a:r>
                        <a:rPr lang="ru-RU" sz="2000" b="1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рв</a:t>
                      </a:r>
                      <a:r>
                        <a:rPr lang="ru-RU" sz="20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-</a:t>
                      </a:r>
                      <a:r>
                        <a:rPr lang="ru-RU" sz="2000" b="1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рф</a:t>
                      </a:r>
                      <a:r>
                        <a:rPr lang="ru-RU" sz="20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-</a:t>
                      </a:r>
                      <a:r>
                        <a:rPr lang="ru-RU" sz="2000" b="1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мб</a:t>
                      </a:r>
                      <a:r>
                        <a:rPr lang="ru-RU" sz="20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-</a:t>
                      </a:r>
                      <a:r>
                        <a:rPr lang="ru-RU" sz="2000" b="1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мп</a:t>
                      </a:r>
                      <a:r>
                        <a:rPr lang="ru-RU" sz="20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</a:t>
                      </a:r>
                      <a:endParaRPr lang="ru-RU" sz="2000" b="1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ru-RU" sz="20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</a:t>
                      </a:r>
                      <a:r>
                        <a:rPr lang="ru-RU" sz="2000" b="1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йд</a:t>
                      </a:r>
                      <a:r>
                        <a:rPr lang="ru-RU" sz="20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-</a:t>
                      </a:r>
                      <a:r>
                        <a:rPr lang="ru-RU" sz="2000" b="1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нд</a:t>
                      </a:r>
                      <a:endParaRPr lang="ru-RU" sz="2000" b="1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2416" marR="624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ru-RU" sz="2000" b="1" dirty="0" err="1">
                          <a:solidFill>
                            <a:srgbClr val="FF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биир</a:t>
                      </a:r>
                      <a:r>
                        <a:rPr lang="ru-RU" sz="2000" b="1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2000" b="1" dirty="0" err="1">
                          <a:solidFill>
                            <a:srgbClr val="FF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эмэ</a:t>
                      </a:r>
                      <a:r>
                        <a:rPr lang="ru-RU" sz="2000" b="1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 а, о, у, </a:t>
                      </a:r>
                      <a:r>
                        <a:rPr lang="ru-RU" sz="2000" b="1" dirty="0" err="1">
                          <a:solidFill>
                            <a:srgbClr val="FF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ы</a:t>
                      </a:r>
                      <a:r>
                        <a:rPr lang="ru-RU" sz="2000" b="1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</a:t>
                      </a:r>
                      <a:endParaRPr lang="ru-RU" sz="2000" b="1" dirty="0">
                        <a:solidFill>
                          <a:srgbClr val="FF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ru-RU" sz="2000" b="1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ё, </a:t>
                      </a:r>
                      <a:r>
                        <a:rPr lang="ru-RU" sz="2000" b="1" dirty="0" err="1">
                          <a:solidFill>
                            <a:srgbClr val="FF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ю</a:t>
                      </a:r>
                      <a:r>
                        <a:rPr lang="ru-RU" sz="2000" b="1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я</a:t>
                      </a:r>
                      <a:endParaRPr lang="ru-RU" sz="2000" b="1" dirty="0">
                        <a:solidFill>
                          <a:srgbClr val="FF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2416" marR="624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ru-RU" sz="2000" b="1" dirty="0" err="1">
                          <a:solidFill>
                            <a:srgbClr val="FF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ы</a:t>
                      </a:r>
                      <a:r>
                        <a:rPr lang="ru-RU" sz="2000" b="1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а</a:t>
                      </a:r>
                      <a:endParaRPr lang="ru-RU" sz="2000" b="1" dirty="0">
                        <a:solidFill>
                          <a:srgbClr val="FF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2416" marR="624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ru-RU" sz="2000" b="1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полкаб</a:t>
                      </a:r>
                      <a:r>
                        <a:rPr lang="ru-RU" sz="2000" b="1" dirty="0" err="1">
                          <a:solidFill>
                            <a:srgbClr val="FF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ы</a:t>
                      </a:r>
                      <a:r>
                        <a:rPr lang="ru-RU" sz="2000" b="1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т</a:t>
                      </a:r>
                      <a:r>
                        <a:rPr lang="ru-RU" sz="20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</a:t>
                      </a:r>
                      <a:r>
                        <a:rPr lang="ru-RU" sz="2000" b="1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киоск</a:t>
                      </a:r>
                      <a:r>
                        <a:rPr lang="ru-RU" sz="2000" b="1" dirty="0" err="1">
                          <a:solidFill>
                            <a:srgbClr val="FF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аҕа</a:t>
                      </a:r>
                      <a:endParaRPr lang="ru-RU" sz="2000" b="1" dirty="0">
                        <a:solidFill>
                          <a:srgbClr val="FF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2416" marR="624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0793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ru-RU" sz="2000" b="1" dirty="0" err="1">
                          <a:solidFill>
                            <a:srgbClr val="FF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наар</a:t>
                      </a:r>
                      <a:r>
                        <a:rPr lang="ru-RU" sz="2000" b="1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2000" b="1" dirty="0" err="1">
                          <a:solidFill>
                            <a:srgbClr val="FF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илин</a:t>
                      </a:r>
                      <a:r>
                        <a:rPr lang="ru-RU" sz="2000" b="1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2000" b="1" dirty="0" err="1">
                          <a:solidFill>
                            <a:srgbClr val="FF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аһаҕас</a:t>
                      </a:r>
                      <a:endParaRPr lang="ru-RU" sz="2000" b="1" dirty="0">
                        <a:solidFill>
                          <a:srgbClr val="FF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2416" marR="624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ru-RU" sz="2000" b="1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и, э</a:t>
                      </a:r>
                      <a:endParaRPr lang="ru-RU" sz="2000" b="1" dirty="0">
                        <a:solidFill>
                          <a:srgbClr val="FF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2416" marR="624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ru-RU" sz="2000" b="1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цирк</a:t>
                      </a:r>
                      <a:r>
                        <a:rPr lang="ru-RU" sz="2000" b="1" dirty="0" err="1">
                          <a:solidFill>
                            <a:srgbClr val="FF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эттэн</a:t>
                      </a:r>
                      <a:r>
                        <a:rPr lang="ru-RU" sz="20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</a:t>
                      </a:r>
                      <a:r>
                        <a:rPr lang="ru-RU" sz="2000" b="1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неб</a:t>
                      </a:r>
                      <a:r>
                        <a:rPr lang="ru-RU" sz="2000" b="1" dirty="0" err="1">
                          <a:solidFill>
                            <a:srgbClr val="FF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инэн</a:t>
                      </a:r>
                      <a:endParaRPr lang="ru-RU" sz="2000" b="1" dirty="0">
                        <a:solidFill>
                          <a:srgbClr val="FF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2416" marR="624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0" y="262759"/>
            <a:ext cx="9017876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Sakha Unicode" pitchFamily="2" charset="0"/>
                <a:ea typeface="Times New Roman" pitchFamily="18" charset="0"/>
                <a:cs typeface="Arial" pitchFamily="34" charset="0"/>
              </a:rPr>
              <a:t>Сэргэстэґэр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Sakha Unicode" pitchFamily="2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Sakha Unicode" pitchFamily="2" charset="0"/>
                <a:ea typeface="Times New Roman" pitchFamily="18" charset="0"/>
                <a:cs typeface="Arial" pitchFamily="34" charset="0"/>
              </a:rPr>
              <a:t>бүтэй дорҕоонунан бүтэр 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Sakha Unicode" pitchFamily="2" charset="0"/>
                <a:ea typeface="Times New Roman" pitchFamily="18" charset="0"/>
                <a:cs typeface="Arial" pitchFamily="34" charset="0"/>
              </a:rPr>
              <a:t>тыл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Sakha Unicode" pitchFamily="2" charset="0"/>
                <a:ea typeface="Times New Roman" pitchFamily="18" charset="0"/>
                <a:cs typeface="Arial" pitchFamily="34" charset="0"/>
              </a:rPr>
              <a:t>олоҕор сыһыарыы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Sakha Unicode" pitchFamily="2" charset="0"/>
              <a:ea typeface="Times New Roman" pitchFamily="18" charset="0"/>
              <a:cs typeface="Arial" pitchFamily="34" charset="0"/>
            </a:endParaRPr>
          </a:p>
          <a:p>
            <a:pPr marL="0" marR="0" lvl="0" indent="449263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Sakha Unicode" pitchFamily="2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Sakha Unicode" pitchFamily="2" charset="0"/>
                <a:ea typeface="Times New Roman" pitchFamily="18" charset="0"/>
                <a:cs typeface="Arial" pitchFamily="34" charset="0"/>
              </a:rPr>
              <a:t>эбиллэригэр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Sakha Unicode" pitchFamily="2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Sakha Unicode" pitchFamily="2" charset="0"/>
                <a:ea typeface="Times New Roman" pitchFamily="18" charset="0"/>
                <a:cs typeface="Arial" pitchFamily="34" charset="0"/>
              </a:rPr>
              <a:t>кыбытык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Sakha Unicode" pitchFamily="2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Sakha Unicode" pitchFamily="2" charset="0"/>
                <a:ea typeface="Times New Roman" pitchFamily="18" charset="0"/>
                <a:cs typeface="Arial" pitchFamily="34" charset="0"/>
              </a:rPr>
              <a:t>аһаҕас дорҕоон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Sakha Unicode" pitchFamily="2" charset="0"/>
                <a:ea typeface="Times New Roman" pitchFamily="18" charset="0"/>
                <a:cs typeface="Arial" pitchFamily="34" charset="0"/>
              </a:rPr>
              <a:t>суруллар</a:t>
            </a:r>
            <a:r>
              <a:rPr lang="ru-RU" sz="1600" b="1" dirty="0" smtClean="0">
                <a:solidFill>
                  <a:srgbClr val="FF0000"/>
                </a:solidFill>
                <a:latin typeface="Times Sakha Unicode" pitchFamily="2" charset="0"/>
                <a:ea typeface="Times New Roman" pitchFamily="18" charset="0"/>
                <a:cs typeface="Arial" pitchFamily="34" charset="0"/>
              </a:rPr>
              <a:t>: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0"/>
          <p:cNvSpPr txBox="1"/>
          <p:nvPr/>
        </p:nvSpPr>
        <p:spPr>
          <a:xfrm>
            <a:off x="163772" y="213750"/>
            <a:ext cx="8640327" cy="53256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lvl="0"/>
            <a:r>
              <a:rPr lang="ru-RU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Киирии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тыл </a:t>
            </a:r>
            <a:r>
              <a:rPr lang="ru-RU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уларыйарыгар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тыл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бүтүүтүгэр турар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ь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маннык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буолар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endParaRPr lang="ru-RU" sz="24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1)</a:t>
            </a:r>
            <a:r>
              <a:rPr lang="ru-RU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ь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түһэр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endParaRPr lang="ru-RU" sz="24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-тыл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бүтүүтэ 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ль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буукубаттан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атын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буоллаҕына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токарь- </a:t>
            </a:r>
            <a:r>
              <a:rPr lang="ru-RU" sz="2400" b="1" i="1" dirty="0" err="1" smtClean="0">
                <a:latin typeface="Times New Roman" pitchFamily="18" charset="0"/>
                <a:cs typeface="Times New Roman" pitchFamily="18" charset="0"/>
              </a:rPr>
              <a:t>тока</a:t>
            </a:r>
            <a:r>
              <a:rPr lang="ru-RU" sz="24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рга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, пекарь - </a:t>
            </a:r>
            <a:r>
              <a:rPr lang="ru-RU" sz="2400" b="1" i="1" dirty="0" err="1" smtClean="0">
                <a:latin typeface="Times New Roman" pitchFamily="18" charset="0"/>
                <a:cs typeface="Times New Roman" pitchFamily="18" charset="0"/>
              </a:rPr>
              <a:t>пека</a:t>
            </a:r>
            <a:r>
              <a:rPr lang="ru-RU" sz="24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рдар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)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-тыл 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л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буукубанан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бүтэр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сыһыарыы </a:t>
            </a:r>
            <a:r>
              <a:rPr lang="ru-RU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л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буукубаттан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эбэтэр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аһаҕас дорҕоонтон саҕаланар буоллаҕына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: (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Кремль - </a:t>
            </a:r>
            <a:r>
              <a:rPr lang="ru-RU" sz="2400" b="1" i="1" dirty="0" err="1" smtClean="0">
                <a:latin typeface="Times New Roman" pitchFamily="18" charset="0"/>
                <a:cs typeface="Times New Roman" pitchFamily="18" charset="0"/>
              </a:rPr>
              <a:t>Крем</a:t>
            </a:r>
            <a:r>
              <a:rPr lang="ru-RU" sz="24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ллээх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, кабель - </a:t>
            </a:r>
            <a:r>
              <a:rPr lang="ru-RU" sz="2400" b="1" i="1" dirty="0" err="1" smtClean="0">
                <a:latin typeface="Times New Roman" pitchFamily="18" charset="0"/>
                <a:cs typeface="Times New Roman" pitchFamily="18" charset="0"/>
              </a:rPr>
              <a:t>кабе</a:t>
            </a:r>
            <a:r>
              <a:rPr lang="ru-RU" sz="24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лы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, ансамбль - </a:t>
            </a:r>
            <a:r>
              <a:rPr lang="ru-RU" sz="2400" b="1" i="1" dirty="0" err="1" smtClean="0">
                <a:latin typeface="Times New Roman" pitchFamily="18" charset="0"/>
                <a:cs typeface="Times New Roman" pitchFamily="18" charset="0"/>
              </a:rPr>
              <a:t>ансамб</a:t>
            </a:r>
            <a:r>
              <a:rPr lang="ru-RU" sz="24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ллары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)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2)</a:t>
            </a:r>
            <a:r>
              <a:rPr lang="ru-RU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ь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түспэт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endParaRPr lang="ru-RU" sz="24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ль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буукубанан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бүтэр тылга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л-тан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атын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дорҕоонунан саҕаланар сыһыарыы эбиллэригэр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4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Крем</a:t>
            </a:r>
            <a:r>
              <a:rPr lang="ru-RU" sz="24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льг</a:t>
            </a:r>
            <a:r>
              <a:rPr lang="ru-RU" sz="24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э</a:t>
            </a:r>
            <a:r>
              <a:rPr lang="ru-RU" sz="2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кабе</a:t>
            </a:r>
            <a:r>
              <a:rPr lang="ru-RU" sz="24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льб</a:t>
            </a:r>
            <a:r>
              <a:rPr lang="ru-RU" sz="24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ыт</a:t>
            </a:r>
            <a:r>
              <a:rPr lang="ru-RU" sz="2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ансамб</a:t>
            </a:r>
            <a:r>
              <a:rPr lang="ru-RU" sz="24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льгар</a:t>
            </a:r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). </a:t>
            </a:r>
            <a:endParaRPr lang="ru-RU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endParaRPr sz="1050">
              <a:solidFill>
                <a:schemeClr val="dk1"/>
              </a:solidFill>
              <a:highlight>
                <a:srgbClr val="FFFFFF"/>
              </a:highlight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573</Words>
  <PresentationFormat>Экран (16:9)</PresentationFormat>
  <Paragraphs>97</Paragraphs>
  <Slides>8</Slides>
  <Notes>7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Simple Light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Home</cp:lastModifiedBy>
  <cp:revision>9</cp:revision>
  <dcterms:modified xsi:type="dcterms:W3CDTF">2021-12-12T07:18:35Z</dcterms:modified>
</cp:coreProperties>
</file>