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65" r:id="rId2"/>
    <p:sldId id="266" r:id="rId3"/>
    <p:sldId id="257" r:id="rId4"/>
    <p:sldId id="258" r:id="rId5"/>
    <p:sldId id="259" r:id="rId6"/>
    <p:sldId id="260" r:id="rId7"/>
    <p:sldId id="261" r:id="rId8"/>
    <p:sldId id="262" r:id="rId9"/>
    <p:sldId id="263" r:id="rId10"/>
    <p:sldId id="264" r:id="rId11"/>
  </p:sldIdLst>
  <p:sldSz cx="9144000" cy="5143500" type="screen16x9"/>
  <p:notesSz cx="6858000" cy="9144000"/>
  <p:embeddedFontLst>
    <p:embeddedFont>
      <p:font typeface="Georgia" pitchFamily="18" charset="0"/>
      <p:regular r:id="rId13"/>
      <p:bold r:id="rId14"/>
      <p:italic r:id="rId15"/>
      <p:boldItalic r:id="rId16"/>
    </p:embeddedFont>
    <p:embeddedFont>
      <p:font typeface="Roboto" charset="0"/>
      <p:regular r:id="rId17"/>
      <p:bold r:id="rId18"/>
      <p:italic r:id="rId19"/>
      <p:boldItalic r:id="rId20"/>
    </p:embeddedFont>
    <p:embeddedFont>
      <p:font typeface="Calibri"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112" d="100"/>
          <a:sy n="112" d="100"/>
        </p:scale>
        <p:origin x="-610" y="-72"/>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bc9c6f76f1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bc9c6f76f1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bc9c6f76f1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bc9c6f76f1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bc9c6f76f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bc9c6f76f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bc9c6f76f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bc9c6f76f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bc9c6f76f1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bc9c6f76f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bc9c6f76f1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bc9c6f76f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bc956377c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bc956377c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bc956377c7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bc956377c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bc9c6f76f1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bc9c6f76f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bc956377c7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bc956377c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hyperlink" Target="https://sah.wikipedia.org/wiki/1919"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hyperlink" Target="https://sah.wikipedia.org/wiki/%D0%91%D1%8D%D1%81_%D1%8B%D0%B9%D1%8B%D0%BD_12" TargetMode="External"/><Relationship Id="rId4" Type="http://schemas.openxmlformats.org/officeDocument/2006/relationships/hyperlink" Target="https://sah.wikipedia.org/wiki/1968"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sah.wikipedia.org/wiki/1943"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sah.wikipedia.org/wiki/%D0%9A%D1%83%D0%BB%D1%83%D0%BD_%D1%82%D1%83%D1%82%D0%B0%D1%80_5"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sah.wikipedia.org/wiki/%D0%A1%D0%BE%D0%BB%D0%BE%D2%95%D0%BE%D0%BD_%D0%BD%D1%8D%D2%BB%D0%B8%D0%BB%D0%B8%D1%8D%D0%B3%D1%8D"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sah.wikipedia.org/wiki/%D0%90%D0%BC%D0%BC%D0%B0_%D0%90%D1%87%D1%87%D1%8B%D0%B3%D1%8B%D0%B9%D0%B0"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hyperlink" Target="https://sah.wikipedia.org/wiki/%C2%AB%D0%A5%D0%BE%D1%80%D1%81%D1%83%D0%BD%D1%83%D0%BD_%D0%B8%D2%BB%D0%B8%D0%BD%C2%BB_%D0%BC%D1%8D%D1%82%D1%8D%D1%8D%D0%BB" TargetMode="External"/><Relationship Id="rId4" Type="http://schemas.openxmlformats.org/officeDocument/2006/relationships/hyperlink" Target="https://sah.wikipedia.org/wiki/%D0%90%D1%80%D0%B0%D1%81%D1%81%D1%8B%D1%8B%D0%B9%D0%B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2"/>
          <p:cNvSpPr txBox="1"/>
          <p:nvPr/>
        </p:nvSpPr>
        <p:spPr>
          <a:xfrm>
            <a:off x="3313225" y="0"/>
            <a:ext cx="5303700" cy="515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900" dirty="0">
                <a:solidFill>
                  <a:srgbClr val="0000FF"/>
                </a:solidFill>
                <a:latin typeface="Times New Roman"/>
                <a:ea typeface="Times New Roman"/>
                <a:cs typeface="Times New Roman"/>
                <a:sym typeface="Times New Roman"/>
              </a:rPr>
              <a:t>Писателю Николаю Мординову, с которым случайно познакомился и подружился в больнице, большого терпения и упорства стоило выведать эпизод за эпизодом подробности того происшествия. В результате этих посиделок вскоре на русском и якутском языках вышла книга «Беда». Прототипом героя повести Тогойкина был Николай Терешкин. Единственным документальным подтверждением этого являлась надпись на подаренном ему экземпляре книги: </a:t>
            </a:r>
            <a:r>
              <a:rPr lang="ru" sz="1900" b="1" i="1" dirty="0">
                <a:solidFill>
                  <a:srgbClr val="0000FF"/>
                </a:solidFill>
                <a:latin typeface="Times New Roman"/>
                <a:ea typeface="Times New Roman"/>
                <a:cs typeface="Times New Roman"/>
                <a:sym typeface="Times New Roman"/>
              </a:rPr>
              <a:t>«Дорогому Ник. Дм. Терешкину, образ и подвиг которого я пытался изобразить в лице главного героя этого скромного своего труда − комсомольца Николая Тогойкина. С любовью и благодарностью, автор Н. Мординов-Амма Аччыгыйа. </a:t>
            </a:r>
            <a:r>
              <a:rPr lang="ru" sz="1900" dirty="0">
                <a:solidFill>
                  <a:srgbClr val="0000FF"/>
                </a:solidFill>
                <a:latin typeface="Times New Roman"/>
                <a:ea typeface="Times New Roman"/>
                <a:cs typeface="Times New Roman"/>
                <a:sym typeface="Times New Roman"/>
              </a:rPr>
              <a:t>9/III-66 г.».</a:t>
            </a:r>
            <a:endParaRPr sz="1900">
              <a:solidFill>
                <a:srgbClr val="0000FF"/>
              </a:solidFill>
              <a:latin typeface="Times New Roman"/>
              <a:ea typeface="Times New Roman"/>
              <a:cs typeface="Times New Roman"/>
              <a:sym typeface="Times New Roman"/>
            </a:endParaRPr>
          </a:p>
        </p:txBody>
      </p:sp>
      <p:pic>
        <p:nvPicPr>
          <p:cNvPr id="112" name="Google Shape;112;p22"/>
          <p:cNvPicPr preferRelativeResize="0"/>
          <p:nvPr/>
        </p:nvPicPr>
        <p:blipFill>
          <a:blip r:embed="rId3">
            <a:alphaModFix/>
          </a:blip>
          <a:stretch>
            <a:fillRect/>
          </a:stretch>
        </p:blipFill>
        <p:spPr>
          <a:xfrm>
            <a:off x="152400" y="152400"/>
            <a:ext cx="2903220" cy="4838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1"/>
          <p:cNvSpPr txBox="1"/>
          <p:nvPr/>
        </p:nvSpPr>
        <p:spPr>
          <a:xfrm>
            <a:off x="3954475" y="200400"/>
            <a:ext cx="50766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2400" i="1">
                <a:solidFill>
                  <a:srgbClr val="0000FF"/>
                </a:solidFill>
                <a:latin typeface="Times New Roman"/>
                <a:ea typeface="Times New Roman"/>
                <a:cs typeface="Times New Roman"/>
                <a:sym typeface="Times New Roman"/>
              </a:rPr>
              <a:t>Указ Президента Российской Федерации "О награждении Н. Д. Терёшкина медалью "За отвагу". "За мужество и отвагу, проявленные при спасении пассажиров и экипажа потерпевшего аварию самолёта, наградить медалью "За отвагу" Терёшкина Николая Дмитриевича (посмертно). Президент Российской Федерации Б. Ельцин. Москва, Кремль, 7 июля 1993г." </a:t>
            </a:r>
            <a:endParaRPr sz="2400" i="1">
              <a:solidFill>
                <a:srgbClr val="0000FF"/>
              </a:solidFill>
              <a:latin typeface="Times New Roman"/>
              <a:ea typeface="Times New Roman"/>
              <a:cs typeface="Times New Roman"/>
              <a:sym typeface="Times New Roman"/>
            </a:endParaRPr>
          </a:p>
        </p:txBody>
      </p:sp>
      <p:pic>
        <p:nvPicPr>
          <p:cNvPr id="106" name="Google Shape;106;p21"/>
          <p:cNvPicPr preferRelativeResize="0"/>
          <p:nvPr/>
        </p:nvPicPr>
        <p:blipFill>
          <a:blip r:embed="rId3">
            <a:alphaModFix/>
          </a:blip>
          <a:stretch>
            <a:fillRect/>
          </a:stretch>
        </p:blipFill>
        <p:spPr>
          <a:xfrm>
            <a:off x="152400" y="601150"/>
            <a:ext cx="3802075" cy="3446800"/>
          </a:xfrm>
          <a:prstGeom prst="rect">
            <a:avLst/>
          </a:prstGeom>
          <a:noFill/>
          <a:ln>
            <a:noFill/>
          </a:ln>
        </p:spPr>
      </p:pic>
      <p:pic>
        <p:nvPicPr>
          <p:cNvPr id="4" name="Рисунок 3" descr="C:\ФОТКИ, семья\Портреты КВС\ВС3 (2).jpg"/>
          <p:cNvPicPr/>
          <p:nvPr/>
        </p:nvPicPr>
        <p:blipFill>
          <a:blip r:embed="rId4" cstate="print"/>
          <a:srcRect/>
          <a:stretch>
            <a:fillRect/>
          </a:stretch>
        </p:blipFill>
        <p:spPr bwMode="auto">
          <a:xfrm>
            <a:off x="190927" y="4085856"/>
            <a:ext cx="819150" cy="929640"/>
          </a:xfrm>
          <a:prstGeom prst="rect">
            <a:avLst/>
          </a:prstGeom>
          <a:noFill/>
          <a:ln w="9525">
            <a:noFill/>
            <a:miter lim="800000"/>
            <a:headEnd/>
            <a:tailEnd/>
          </a:ln>
        </p:spPr>
      </p:pic>
      <p:sp>
        <p:nvSpPr>
          <p:cNvPr id="2049" name="Rectangle 1"/>
          <p:cNvSpPr>
            <a:spLocks noChangeArrowheads="1"/>
          </p:cNvSpPr>
          <p:nvPr/>
        </p:nvSpPr>
        <p:spPr bwMode="auto">
          <a:xfrm>
            <a:off x="1105469" y="4335183"/>
            <a:ext cx="278414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Кривошапкина Валентина Семеновна </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ГБПОУ </a:t>
            </a:r>
            <a:r>
              <a:rPr kumimoji="0" lang="ru-RU" sz="1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ХОК</a:t>
            </a:r>
            <a:r>
              <a:rPr kumimoji="0" lang="ru-RU" sz="1000" b="0"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им.Н.Е. </a:t>
            </a: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Мординова-Амма</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Аччыгыйа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3473525" y="15900"/>
            <a:ext cx="5557500" cy="50202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ru" sz="2100">
                <a:solidFill>
                  <a:srgbClr val="0000FF"/>
                </a:solidFill>
                <a:highlight>
                  <a:srgbClr val="FFFFFF"/>
                </a:highlight>
                <a:latin typeface="Times New Roman"/>
                <a:ea typeface="Times New Roman"/>
                <a:cs typeface="Times New Roman"/>
                <a:sym typeface="Times New Roman"/>
              </a:rPr>
              <a:t>        </a:t>
            </a:r>
            <a:r>
              <a:rPr lang="ru" sz="2100" b="1">
                <a:solidFill>
                  <a:srgbClr val="0000FF"/>
                </a:solidFill>
                <a:highlight>
                  <a:srgbClr val="FFFFFF"/>
                </a:highlight>
                <a:latin typeface="Times New Roman"/>
                <a:ea typeface="Times New Roman"/>
                <a:cs typeface="Times New Roman"/>
                <a:sym typeface="Times New Roman"/>
              </a:rPr>
              <a:t> Николай Дмитриевич Терешкин-</a:t>
            </a:r>
            <a:endParaRPr sz="2100" b="1">
              <a:solidFill>
                <a:srgbClr val="0000FF"/>
              </a:solidFill>
              <a:highlight>
                <a:srgbClr val="FFFFFF"/>
              </a:highlight>
              <a:latin typeface="Times New Roman"/>
              <a:ea typeface="Times New Roman"/>
              <a:cs typeface="Times New Roman"/>
              <a:sym typeface="Times New Roman"/>
            </a:endParaRPr>
          </a:p>
          <a:p>
            <a:pPr marL="0" lvl="0" indent="0" algn="l" rtl="0">
              <a:lnSpc>
                <a:spcPct val="130000"/>
              </a:lnSpc>
              <a:spcBef>
                <a:spcPts val="0"/>
              </a:spcBef>
              <a:spcAft>
                <a:spcPts val="0"/>
              </a:spcAft>
              <a:buNone/>
            </a:pPr>
            <a:r>
              <a:rPr lang="ru" sz="2100" b="1">
                <a:solidFill>
                  <a:srgbClr val="0000FF"/>
                </a:solidFill>
                <a:highlight>
                  <a:srgbClr val="FFFFFF"/>
                </a:highlight>
                <a:latin typeface="Times New Roman"/>
                <a:ea typeface="Times New Roman"/>
                <a:cs typeface="Times New Roman"/>
                <a:sym typeface="Times New Roman"/>
              </a:rPr>
              <a:t>           Николай  Тогойкин прототиба</a:t>
            </a:r>
            <a:endParaRPr sz="1500" b="1">
              <a:solidFill>
                <a:srgbClr val="0000FF"/>
              </a:solidFill>
              <a:highlight>
                <a:srgbClr val="FFFFFF"/>
              </a:highlight>
              <a:latin typeface="Times New Roman"/>
              <a:ea typeface="Times New Roman"/>
              <a:cs typeface="Times New Roman"/>
              <a:sym typeface="Times New Roman"/>
            </a:endParaRPr>
          </a:p>
          <a:p>
            <a:pPr marL="0" lvl="0" indent="0" algn="l" rtl="0">
              <a:lnSpc>
                <a:spcPct val="130000"/>
              </a:lnSpc>
              <a:spcBef>
                <a:spcPts val="0"/>
              </a:spcBef>
              <a:spcAft>
                <a:spcPts val="0"/>
              </a:spcAft>
              <a:buNone/>
            </a:pPr>
            <a:r>
              <a:rPr lang="ru" sz="1450">
                <a:solidFill>
                  <a:srgbClr val="0000FF"/>
                </a:solidFill>
                <a:highlight>
                  <a:srgbClr val="FFFFFF"/>
                </a:highlight>
                <a:uFill>
                  <a:noFill/>
                </a:u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1919</a:t>
            </a:r>
            <a:r>
              <a:rPr lang="ru" sz="1450">
                <a:solidFill>
                  <a:srgbClr val="0000FF"/>
                </a:solidFill>
                <a:highlight>
                  <a:srgbClr val="FFFFFF"/>
                </a:highlight>
                <a:latin typeface="Times New Roman"/>
                <a:ea typeface="Times New Roman"/>
                <a:cs typeface="Times New Roman"/>
                <a:sym typeface="Times New Roman"/>
              </a:rPr>
              <a:t> сыллаахха Өлүөхүмэ уокуругун Нөөрүктээйи нэһилиэгэр Толоон диэн сиргэ төрөөбүт. 1935 сыллаахха хомсомуолга үлэтин саҕалаабыт. 1943 с. Лиэнискэйдээҕи ВЛКСМ райкомун сэкиритээринэн талыллыбыт. Өлөөн улууһугар баартыйа райкомун сэкиритээринэн үлэлээбит, баартыйа оскуолатыгар үөрэммит, 1951 сыллаахтан 5 сылтан ордук Үөһээ Дьааҥыга баартыйа тэрилтэтин салайбыт.1957 сыллаахха Дьокуускай горисполкомун бэрэстээтэлинэн анаммыт. 1959 сыллаахха кураан буолбутугар Дьокуускайы кыһыҥҥы хортуопуйунан хааччыйаары Красноярскай кыраайга командировкаҕа барбыт. Онно күһүн хойукка диэри сылдьан, сайыҥҥы таҥаһынан тымныйан ыараханнык ыалдьыбыт. 1961 сылтан өлүөр диэри Политпроска сэбиэдиссэйии солбуйааччынан үлэлээбитэ.</a:t>
            </a:r>
            <a:r>
              <a:rPr lang="ru" sz="1450">
                <a:solidFill>
                  <a:srgbClr val="0000FF"/>
                </a:solidFill>
                <a:highlight>
                  <a:srgbClr val="FFFFFF"/>
                </a:highlight>
                <a:uFill>
                  <a:noFill/>
                </a:uFill>
                <a:latin typeface="Times New Roman"/>
                <a:ea typeface="Times New Roman"/>
                <a:cs typeface="Times New Roman"/>
                <a:sym typeface="Times New Roman"/>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1968</a:t>
            </a:r>
            <a:r>
              <a:rPr lang="ru" sz="1450">
                <a:solidFill>
                  <a:srgbClr val="0000FF"/>
                </a:solidFill>
                <a:highlight>
                  <a:srgbClr val="FFFFFF"/>
                </a:highlight>
                <a:latin typeface="Times New Roman"/>
                <a:ea typeface="Times New Roman"/>
                <a:cs typeface="Times New Roman"/>
                <a:sym typeface="Times New Roman"/>
              </a:rPr>
              <a:t> сыллаахха </a:t>
            </a:r>
            <a:r>
              <a:rPr lang="ru" sz="1450">
                <a:solidFill>
                  <a:srgbClr val="0000FF"/>
                </a:solidFill>
                <a:highlight>
                  <a:srgbClr val="FFFFFF"/>
                </a:highlight>
                <a:uFill>
                  <a:noFill/>
                </a:uFill>
                <a:latin typeface="Times New Roman"/>
                <a:ea typeface="Times New Roman"/>
                <a:cs typeface="Times New Roman"/>
                <a:sym typeface="Times New Roman"/>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бэс ыйын 12</a:t>
            </a:r>
            <a:r>
              <a:rPr lang="ru" sz="1450">
                <a:solidFill>
                  <a:srgbClr val="0000FF"/>
                </a:solidFill>
                <a:highlight>
                  <a:srgbClr val="FFFFFF"/>
                </a:highlight>
                <a:latin typeface="Times New Roman"/>
                <a:ea typeface="Times New Roman"/>
                <a:cs typeface="Times New Roman"/>
                <a:sym typeface="Times New Roman"/>
              </a:rPr>
              <a:t> күнүгэр 50 сааһын туолбакка сылдьан ыалдьан өлбүтэ.</a:t>
            </a:r>
            <a:endParaRPr sz="1450">
              <a:solidFill>
                <a:srgbClr val="0000FF"/>
              </a:solidFill>
              <a:highlight>
                <a:srgbClr val="FFFFFF"/>
              </a:highlight>
              <a:latin typeface="Times New Roman"/>
              <a:ea typeface="Times New Roman"/>
              <a:cs typeface="Times New Roman"/>
              <a:sym typeface="Times New Roman"/>
            </a:endParaRPr>
          </a:p>
        </p:txBody>
      </p:sp>
      <p:pic>
        <p:nvPicPr>
          <p:cNvPr id="55" name="Google Shape;55;p13"/>
          <p:cNvPicPr preferRelativeResize="0"/>
          <p:nvPr/>
        </p:nvPicPr>
        <p:blipFill>
          <a:blip r:embed="rId6">
            <a:alphaModFix/>
          </a:blip>
          <a:stretch>
            <a:fillRect/>
          </a:stretch>
        </p:blipFill>
        <p:spPr>
          <a:xfrm>
            <a:off x="110954" y="15900"/>
            <a:ext cx="3230843"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p:nvPr/>
        </p:nvSpPr>
        <p:spPr>
          <a:xfrm>
            <a:off x="4261750" y="0"/>
            <a:ext cx="4569000" cy="5772832"/>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1700"/>
              </a:spcBef>
              <a:spcAft>
                <a:spcPts val="0"/>
              </a:spcAft>
              <a:buNone/>
            </a:pPr>
            <a:r>
              <a:rPr lang="ru" sz="2100" b="1" dirty="0" smtClean="0">
                <a:solidFill>
                  <a:srgbClr val="0000FF"/>
                </a:solidFill>
                <a:highlight>
                  <a:srgbClr val="FFFFFF"/>
                </a:highlight>
                <a:latin typeface="Georgia"/>
                <a:ea typeface="Georgia"/>
                <a:cs typeface="Georgia"/>
                <a:sym typeface="Georgia"/>
              </a:rPr>
              <a:t>Саахал</a:t>
            </a:r>
          </a:p>
          <a:p>
            <a:pPr algn="just"/>
            <a:r>
              <a:rPr lang="ru-RU" sz="1800" dirty="0" err="1" smtClean="0">
                <a:solidFill>
                  <a:schemeClr val="accent1">
                    <a:lumMod val="75000"/>
                  </a:schemeClr>
                </a:solidFill>
                <a:latin typeface="Times New Roman" pitchFamily="18" charset="0"/>
                <a:cs typeface="Times New Roman" pitchFamily="18" charset="0"/>
              </a:rPr>
              <a:t>Кини</a:t>
            </a:r>
            <a:r>
              <a:rPr lang="ru-RU" sz="1800" dirty="0" smtClean="0">
                <a:solidFill>
                  <a:schemeClr val="accent1">
                    <a:lumMod val="75000"/>
                  </a:schemeClr>
                </a:solidFill>
                <a:latin typeface="Times New Roman" pitchFamily="18" charset="0"/>
                <a:cs typeface="Times New Roman" pitchFamily="18" charset="0"/>
              </a:rPr>
              <a:t> 24 </a:t>
            </a:r>
            <a:r>
              <a:rPr lang="ru-RU" sz="1800" dirty="0" err="1" smtClean="0">
                <a:solidFill>
                  <a:schemeClr val="accent1">
                    <a:lumMod val="75000"/>
                  </a:schemeClr>
                </a:solidFill>
                <a:latin typeface="Times New Roman" pitchFamily="18" charset="0"/>
                <a:cs typeface="Times New Roman" pitchFamily="18" charset="0"/>
              </a:rPr>
              <a:t>саастааҕар </a:t>
            </a:r>
            <a:r>
              <a:rPr lang="ru-RU" sz="1800" u="sng" dirty="0" smtClean="0">
                <a:solidFill>
                  <a:schemeClr val="accent1">
                    <a:lumMod val="75000"/>
                  </a:schemeClr>
                </a:solidFill>
                <a:latin typeface="Times New Roman" pitchFamily="18" charset="0"/>
                <a:cs typeface="Times New Roman" pitchFamily="18" charset="0"/>
                <a:hlinkClick r:id="rId3"/>
              </a:rPr>
              <a:t>1943</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сыллаахха</a:t>
            </a:r>
            <a:r>
              <a:rPr lang="ru-RU" sz="1800" dirty="0" smtClean="0">
                <a:solidFill>
                  <a:schemeClr val="accent1">
                    <a:lumMod val="75000"/>
                  </a:schemeClr>
                </a:solidFill>
                <a:latin typeface="Times New Roman" pitchFamily="18" charset="0"/>
                <a:cs typeface="Times New Roman" pitchFamily="18" charset="0"/>
              </a:rPr>
              <a:t> </a:t>
            </a:r>
            <a:r>
              <a:rPr lang="ru-RU" sz="1800" u="sng" dirty="0" err="1" smtClean="0">
                <a:solidFill>
                  <a:schemeClr val="accent1">
                    <a:lumMod val="75000"/>
                  </a:schemeClr>
                </a:solidFill>
                <a:latin typeface="Times New Roman" pitchFamily="18" charset="0"/>
                <a:cs typeface="Times New Roman" pitchFamily="18" charset="0"/>
                <a:hlinkClick r:id="rId4"/>
              </a:rPr>
              <a:t>кулун</a:t>
            </a:r>
            <a:r>
              <a:rPr lang="ru-RU" sz="1800" u="sng" dirty="0" smtClean="0">
                <a:solidFill>
                  <a:schemeClr val="accent1">
                    <a:lumMod val="75000"/>
                  </a:schemeClr>
                </a:solidFill>
                <a:latin typeface="Times New Roman" pitchFamily="18" charset="0"/>
                <a:cs typeface="Times New Roman" pitchFamily="18" charset="0"/>
                <a:hlinkClick r:id="rId4"/>
              </a:rPr>
              <a:t> </a:t>
            </a:r>
            <a:r>
              <a:rPr lang="ru-RU" sz="1800" u="sng" dirty="0" err="1" smtClean="0">
                <a:solidFill>
                  <a:schemeClr val="accent1">
                    <a:lumMod val="75000"/>
                  </a:schemeClr>
                </a:solidFill>
                <a:latin typeface="Times New Roman" pitchFamily="18" charset="0"/>
                <a:cs typeface="Times New Roman" pitchFamily="18" charset="0"/>
                <a:hlinkClick r:id="rId4"/>
              </a:rPr>
              <a:t>тутар</a:t>
            </a:r>
            <a:r>
              <a:rPr lang="ru-RU" sz="1800" u="sng" dirty="0" smtClean="0">
                <a:solidFill>
                  <a:schemeClr val="accent1">
                    <a:lumMod val="75000"/>
                  </a:schemeClr>
                </a:solidFill>
                <a:latin typeface="Times New Roman" pitchFamily="18" charset="0"/>
                <a:cs typeface="Times New Roman" pitchFamily="18" charset="0"/>
                <a:hlinkClick r:id="rId4"/>
              </a:rPr>
              <a:t> 5</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күнүгэр Дьокуускайтан</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Өлүөхүмэҕэ көтөн </a:t>
            </a:r>
            <a:r>
              <a:rPr lang="ru-RU" sz="1800" dirty="0" smtClean="0">
                <a:solidFill>
                  <a:schemeClr val="accent1">
                    <a:lumMod val="75000"/>
                  </a:schemeClr>
                </a:solidFill>
                <a:latin typeface="Times New Roman" pitchFamily="18" charset="0"/>
                <a:cs typeface="Times New Roman" pitchFamily="18" charset="0"/>
              </a:rPr>
              <a:t>испит ЛИ-2 (Дуглас) </a:t>
            </a:r>
            <a:r>
              <a:rPr lang="ru-RU" sz="1800" dirty="0" err="1" smtClean="0">
                <a:solidFill>
                  <a:schemeClr val="accent1">
                    <a:lumMod val="75000"/>
                  </a:schemeClr>
                </a:solidFill>
                <a:latin typeface="Times New Roman" pitchFamily="18" charset="0"/>
                <a:cs typeface="Times New Roman" pitchFamily="18" charset="0"/>
              </a:rPr>
              <a:t>байыаннай</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транспортнай</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сөмүлүөккэ </a:t>
            </a:r>
            <a:r>
              <a:rPr lang="ru-RU" sz="1800" dirty="0" smtClean="0">
                <a:solidFill>
                  <a:schemeClr val="accent1">
                    <a:lumMod val="75000"/>
                  </a:schemeClr>
                </a:solidFill>
                <a:latin typeface="Times New Roman" pitchFamily="18" charset="0"/>
                <a:cs typeface="Times New Roman" pitchFamily="18" charset="0"/>
              </a:rPr>
              <a:t>пассажир </a:t>
            </a:r>
            <a:r>
              <a:rPr lang="ru-RU" sz="1800" dirty="0" err="1" smtClean="0">
                <a:solidFill>
                  <a:schemeClr val="accent1">
                    <a:lumMod val="75000"/>
                  </a:schemeClr>
                </a:solidFill>
                <a:latin typeface="Times New Roman" pitchFamily="18" charset="0"/>
                <a:cs typeface="Times New Roman" pitchFamily="18" charset="0"/>
              </a:rPr>
              <a:t>эбит</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Кини</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таһынан сөмүлүөккэ байыаннайдар</a:t>
            </a:r>
            <a:r>
              <a:rPr lang="ru-RU" sz="1800" dirty="0" smtClean="0">
                <a:solidFill>
                  <a:schemeClr val="accent1">
                    <a:lumMod val="75000"/>
                  </a:schemeClr>
                </a:solidFill>
                <a:latin typeface="Times New Roman" pitchFamily="18" charset="0"/>
                <a:cs typeface="Times New Roman" pitchFamily="18" charset="0"/>
              </a:rPr>
              <a:t>, потребкооперация экспедитора </a:t>
            </a:r>
            <a:r>
              <a:rPr lang="ru-RU" sz="1800" dirty="0" err="1" smtClean="0">
                <a:solidFill>
                  <a:schemeClr val="accent1">
                    <a:lumMod val="75000"/>
                  </a:schemeClr>
                </a:solidFill>
                <a:latin typeface="Times New Roman" pitchFamily="18" charset="0"/>
                <a:cs typeface="Times New Roman" pitchFamily="18" charset="0"/>
              </a:rPr>
              <a:t>уонна</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үс райкомол</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сэкиритээрэ</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бааллара</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Сөмүлүөт маршрутуттан</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сүүстэн тахса</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килэмиэтир</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туораан</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көппүтэ биир</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чаас</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буолбутун</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кэннэ</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мотуора</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аккаастаан</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саахалламмыт</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Тумсунан</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сиргэ</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түспүт.</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Лүөччүктэр </a:t>
            </a:r>
            <a:r>
              <a:rPr lang="ru-RU" sz="1800" dirty="0" smtClean="0">
                <a:solidFill>
                  <a:schemeClr val="accent1">
                    <a:lumMod val="75000"/>
                  </a:schemeClr>
                </a:solidFill>
                <a:latin typeface="Times New Roman" pitchFamily="18" charset="0"/>
                <a:cs typeface="Times New Roman" pitchFamily="18" charset="0"/>
              </a:rPr>
              <a:t>тута </a:t>
            </a:r>
            <a:r>
              <a:rPr lang="ru-RU" sz="1800" dirty="0" err="1" smtClean="0">
                <a:solidFill>
                  <a:schemeClr val="accent1">
                    <a:lumMod val="75000"/>
                  </a:schemeClr>
                </a:solidFill>
                <a:latin typeface="Times New Roman" pitchFamily="18" charset="0"/>
                <a:cs typeface="Times New Roman" pitchFamily="18" charset="0"/>
              </a:rPr>
              <a:t>өлбүттэр</a:t>
            </a:r>
            <a:r>
              <a:rPr lang="ru-RU" sz="1800" dirty="0" smtClean="0">
                <a:solidFill>
                  <a:schemeClr val="accent1">
                    <a:lumMod val="75000"/>
                  </a:schemeClr>
                </a:solidFill>
                <a:latin typeface="Times New Roman" pitchFamily="18" charset="0"/>
                <a:cs typeface="Times New Roman" pitchFamily="18" charset="0"/>
              </a:rPr>
              <a:t>, бортмеханик </a:t>
            </a:r>
            <a:r>
              <a:rPr lang="ru-RU" sz="1800" dirty="0" err="1" smtClean="0">
                <a:solidFill>
                  <a:schemeClr val="accent1">
                    <a:lumMod val="75000"/>
                  </a:schemeClr>
                </a:solidFill>
                <a:latin typeface="Times New Roman" pitchFamily="18" charset="0"/>
                <a:cs typeface="Times New Roman" pitchFamily="18" charset="0"/>
              </a:rPr>
              <a:t>ыараханнык</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бааһырбыт</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сотору</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кэминэн</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эмиэ</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өлбүт</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Ойдон</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хаалбыт</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сөмүлүөт кутуругар</a:t>
            </a:r>
            <a:r>
              <a:rPr lang="ru-RU" sz="1800" dirty="0" smtClean="0">
                <a:solidFill>
                  <a:schemeClr val="accent1">
                    <a:lumMod val="75000"/>
                  </a:schemeClr>
                </a:solidFill>
                <a:latin typeface="Times New Roman" pitchFamily="18" charset="0"/>
                <a:cs typeface="Times New Roman" pitchFamily="18" charset="0"/>
              </a:rPr>
              <a:t> 7 </a:t>
            </a:r>
            <a:r>
              <a:rPr lang="ru-RU" sz="1800" dirty="0" err="1" smtClean="0">
                <a:solidFill>
                  <a:schemeClr val="accent1">
                    <a:lumMod val="75000"/>
                  </a:schemeClr>
                </a:solidFill>
                <a:latin typeface="Times New Roman" pitchFamily="18" charset="0"/>
                <a:cs typeface="Times New Roman" pitchFamily="18" charset="0"/>
              </a:rPr>
              <a:t>киһи тыыннаах</a:t>
            </a:r>
            <a:r>
              <a:rPr lang="ru-RU" sz="1800" dirty="0" smtClean="0">
                <a:solidFill>
                  <a:schemeClr val="accent1">
                    <a:lumMod val="75000"/>
                  </a:schemeClr>
                </a:solidFill>
                <a:latin typeface="Times New Roman" pitchFamily="18" charset="0"/>
                <a:cs typeface="Times New Roman" pitchFamily="18" charset="0"/>
              </a:rPr>
              <a:t> </a:t>
            </a:r>
            <a:r>
              <a:rPr lang="ru-RU" sz="1800" dirty="0" err="1" smtClean="0">
                <a:solidFill>
                  <a:schemeClr val="accent1">
                    <a:lumMod val="75000"/>
                  </a:schemeClr>
                </a:solidFill>
                <a:latin typeface="Times New Roman" pitchFamily="18" charset="0"/>
                <a:cs typeface="Times New Roman" pitchFamily="18" charset="0"/>
              </a:rPr>
              <a:t>хаалбыт</a:t>
            </a:r>
            <a:r>
              <a:rPr lang="ru-RU" sz="1800" dirty="0" smtClean="0">
                <a:solidFill>
                  <a:schemeClr val="accent1">
                    <a:lumMod val="75000"/>
                  </a:schemeClr>
                </a:solidFill>
                <a:latin typeface="Times New Roman" pitchFamily="18" charset="0"/>
                <a:cs typeface="Times New Roman" pitchFamily="18" charset="0"/>
              </a:rPr>
              <a:t>. </a:t>
            </a:r>
          </a:p>
          <a:p>
            <a:pPr algn="just"/>
            <a:r>
              <a:rPr lang="sah-RU" sz="1800" dirty="0" smtClean="0">
                <a:solidFill>
                  <a:schemeClr val="accent1">
                    <a:lumMod val="75000"/>
                  </a:schemeClr>
                </a:solidFill>
                <a:latin typeface="Times New Roman" pitchFamily="18" charset="0"/>
                <a:cs typeface="Times New Roman" pitchFamily="18" charset="0"/>
              </a:rPr>
              <a:t> </a:t>
            </a:r>
            <a:endParaRPr lang="ru-RU" sz="1800" dirty="0" smtClean="0">
              <a:solidFill>
                <a:schemeClr val="accent1">
                  <a:lumMod val="75000"/>
                </a:schemeClr>
              </a:solidFill>
              <a:latin typeface="Times New Roman" pitchFamily="18" charset="0"/>
              <a:cs typeface="Times New Roman" pitchFamily="18" charset="0"/>
            </a:endParaRPr>
          </a:p>
          <a:p>
            <a:pPr marL="0" lvl="0" indent="0" algn="l" rtl="0">
              <a:lnSpc>
                <a:spcPct val="130000"/>
              </a:lnSpc>
              <a:spcBef>
                <a:spcPts val="1700"/>
              </a:spcBef>
              <a:spcAft>
                <a:spcPts val="0"/>
              </a:spcAft>
              <a:buNone/>
            </a:pPr>
            <a:endParaRPr sz="1500" b="1">
              <a:solidFill>
                <a:srgbClr val="0000FF"/>
              </a:solidFill>
              <a:highlight>
                <a:srgbClr val="FFFFFF"/>
              </a:highlight>
            </a:endParaRPr>
          </a:p>
        </p:txBody>
      </p:sp>
      <p:pic>
        <p:nvPicPr>
          <p:cNvPr id="61" name="Google Shape;61;p14"/>
          <p:cNvPicPr preferRelativeResize="0"/>
          <p:nvPr/>
        </p:nvPicPr>
        <p:blipFill rotWithShape="1">
          <a:blip r:embed="rId5">
            <a:alphaModFix/>
          </a:blip>
          <a:srcRect t="22570"/>
          <a:stretch/>
        </p:blipFill>
        <p:spPr>
          <a:xfrm>
            <a:off x="388188" y="240475"/>
            <a:ext cx="3655851" cy="1768925"/>
          </a:xfrm>
          <a:prstGeom prst="rect">
            <a:avLst/>
          </a:prstGeom>
          <a:noFill/>
          <a:ln>
            <a:noFill/>
          </a:ln>
        </p:spPr>
      </p:pic>
      <p:pic>
        <p:nvPicPr>
          <p:cNvPr id="62" name="Google Shape;62;p14"/>
          <p:cNvPicPr preferRelativeResize="0"/>
          <p:nvPr/>
        </p:nvPicPr>
        <p:blipFill>
          <a:blip r:embed="rId6">
            <a:alphaModFix/>
          </a:blip>
          <a:stretch>
            <a:fillRect/>
          </a:stretch>
        </p:blipFill>
        <p:spPr>
          <a:xfrm>
            <a:off x="179150" y="2097475"/>
            <a:ext cx="4073975" cy="2618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p:nvPr/>
        </p:nvSpPr>
        <p:spPr>
          <a:xfrm>
            <a:off x="3874325" y="66800"/>
            <a:ext cx="4889400" cy="4819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500"/>
              </a:spcAft>
              <a:buNone/>
            </a:pPr>
            <a:r>
              <a:rPr lang="ru" sz="1650">
                <a:solidFill>
                  <a:srgbClr val="0000FF"/>
                </a:solidFill>
                <a:highlight>
                  <a:srgbClr val="FFFFFF"/>
                </a:highlight>
                <a:latin typeface="Times New Roman"/>
                <a:ea typeface="Times New Roman"/>
                <a:cs typeface="Times New Roman"/>
                <a:sym typeface="Times New Roman"/>
              </a:rPr>
              <a:t>Терешкин бааһырбыт киһини мастан түһэрбит, сөмүлүөт сэмнэҕин баахыланнан ханаппаахылаан олорор сир оҥорбут, уот оттон сылыппыт. Дьахталлар баттахтарыттан оҕуур оҥорон хабдьы тутан аһаппыт. Хас да хонук ааспытын кэннэ, көмө кэтэһэ сатаан баран, фанераттан бэрэчиинэй быһаҕынан хайыһар быстан, тумсун итии ууннан токурутан көмө көрдүү барар. Икки суукка кэриҥэ тайҕа быыһынан дьон олорор сиригэр </a:t>
            </a:r>
            <a:r>
              <a:rPr lang="ru" sz="1650">
                <a:solidFill>
                  <a:srgbClr val="0000FF"/>
                </a:solidFill>
                <a:highlight>
                  <a:srgbClr val="FFFFFF"/>
                </a:highlight>
                <a:uFill>
                  <a:noFill/>
                </a:u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Солоҕон нэһилиэгин</a:t>
            </a:r>
            <a:r>
              <a:rPr lang="ru" sz="1650">
                <a:solidFill>
                  <a:srgbClr val="0000FF"/>
                </a:solidFill>
                <a:highlight>
                  <a:srgbClr val="FFFFFF"/>
                </a:highlight>
                <a:latin typeface="Times New Roman"/>
                <a:ea typeface="Times New Roman"/>
                <a:cs typeface="Times New Roman"/>
                <a:sym typeface="Times New Roman"/>
              </a:rPr>
              <a:t> Карл Маркс аатынан холкуос олоҕор тиийэн тыллаабыт, уонна быыһыыр эспэдииссийэни сирдээн илдьибит Бастакы ас-үөл тиэйиилээх таба сыарҕатыгар олорон, сирдээн илдьибит. Ол суолунан хойутуу соҕус 10 таба сыарҕата баран саахалга түбэспит дьону Өрт сэлиэнньэтигэр илдьибиттэр.</a:t>
            </a:r>
            <a:endParaRPr sz="1650">
              <a:solidFill>
                <a:srgbClr val="0000FF"/>
              </a:solidFill>
              <a:highlight>
                <a:srgbClr val="FFFFFF"/>
              </a:highlight>
              <a:latin typeface="Times New Roman"/>
              <a:ea typeface="Times New Roman"/>
              <a:cs typeface="Times New Roman"/>
              <a:sym typeface="Times New Roman"/>
            </a:endParaRPr>
          </a:p>
        </p:txBody>
      </p:sp>
      <p:pic>
        <p:nvPicPr>
          <p:cNvPr id="68" name="Google Shape;68;p15"/>
          <p:cNvPicPr preferRelativeResize="0"/>
          <p:nvPr/>
        </p:nvPicPr>
        <p:blipFill>
          <a:blip r:embed="rId4">
            <a:alphaModFix/>
          </a:blip>
          <a:stretch>
            <a:fillRect/>
          </a:stretch>
        </p:blipFill>
        <p:spPr>
          <a:xfrm>
            <a:off x="339425" y="161850"/>
            <a:ext cx="3414022" cy="4819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p:nvPr/>
        </p:nvSpPr>
        <p:spPr>
          <a:xfrm>
            <a:off x="2725375" y="0"/>
            <a:ext cx="6292200" cy="5175900"/>
          </a:xfrm>
          <a:prstGeom prst="rect">
            <a:avLst/>
          </a:prstGeom>
          <a:noFill/>
          <a:ln>
            <a:noFill/>
          </a:ln>
        </p:spPr>
        <p:txBody>
          <a:bodyPr spcFirstLastPara="1" wrap="square" lIns="91425" tIns="91425" rIns="91425" bIns="91425" anchor="t" anchorCtr="0">
            <a:spAutoFit/>
          </a:bodyPr>
          <a:lstStyle/>
          <a:p>
            <a:pPr marL="0" lvl="0" indent="457200" algn="l" rtl="0">
              <a:lnSpc>
                <a:spcPct val="115000"/>
              </a:lnSpc>
              <a:spcBef>
                <a:spcPts val="500"/>
              </a:spcBef>
              <a:spcAft>
                <a:spcPts val="0"/>
              </a:spcAft>
              <a:buNone/>
            </a:pPr>
            <a:r>
              <a:rPr lang="ru" sz="1650">
                <a:solidFill>
                  <a:srgbClr val="0000FF"/>
                </a:solidFill>
                <a:highlight>
                  <a:srgbClr val="FFFFFF"/>
                </a:highlight>
                <a:latin typeface="Times New Roman"/>
                <a:ea typeface="Times New Roman"/>
                <a:cs typeface="Times New Roman"/>
                <a:sym typeface="Times New Roman"/>
              </a:rPr>
              <a:t>Бу түбэлтэ туһунан кэмигэр киэҥник биллибэккэ хаалбыта. Ол төрүөтүнэн суруйааччы Иван Негенбля "тымныы сэриини" ааттыыр, Сэбиэскэй Сойууска ленд-лиз туһунан кэпсиир сатамньыта суоҕунан быһаарар. Саха норуодунай суруйааччыта </a:t>
            </a:r>
            <a:r>
              <a:rPr lang="ru" sz="1650">
                <a:solidFill>
                  <a:srgbClr val="0000FF"/>
                </a:solidFill>
                <a:highlight>
                  <a:srgbClr val="FFFFFF"/>
                </a:highlight>
                <a:uFill>
                  <a:noFill/>
                </a:u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Амма Аччыгыйа</a:t>
            </a:r>
            <a:r>
              <a:rPr lang="ru" sz="1650">
                <a:solidFill>
                  <a:srgbClr val="0000FF"/>
                </a:solidFill>
                <a:highlight>
                  <a:srgbClr val="FFFFFF"/>
                </a:highlight>
                <a:latin typeface="Times New Roman"/>
                <a:ea typeface="Times New Roman"/>
                <a:cs typeface="Times New Roman"/>
                <a:sym typeface="Times New Roman"/>
              </a:rPr>
              <a:t> бу түбэлтэ туһунан Терешкинныын бииргэ балыыһаҕа сытан алҕас билбитэ. Ол түмүгэр "Алдьархай" диэн сэһэнигэр ойуулаабыта. Айымньы сүрүн дьоруойун Тогойкин диэн ааттаабыта. Бу кинигэ тахсыбытын кэннэ 70-с сс. Солоҕон оскуолатын үөрэнээччилэрэ учууталларын кытта бу түбэлтэни дьоҥҥо кэпсииргэ быһаарыммыттара. Амма Аччыгыйын, Терешкин огдооботун булан кинилэр сирдэригэр саахалламмыт сөмүлүөт дьонун быыһыырга Терешкин сыһыаннааҕын чопчулаабыттара. Онтон 1985 с. Солоҕон оскуолатын учуутала А. Г. Захаров эспэдииссийэ тэрийэн оскуола оҕолоро сөмүлүөт түспүт сиригэр бара сылдьыбыттара, мэҥэ бэлиэ туруорбуттара, оскуолаҕа сөмүөлүөт кырамтатын туһанан истиэндэ оҥорбуттара.</a:t>
            </a:r>
            <a:endParaRPr sz="1650">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500"/>
              </a:spcBef>
              <a:spcAft>
                <a:spcPts val="500"/>
              </a:spcAft>
              <a:buNone/>
            </a:pPr>
            <a:endParaRPr sz="1650">
              <a:solidFill>
                <a:srgbClr val="0000FF"/>
              </a:solidFill>
              <a:highlight>
                <a:srgbClr val="FFFFFF"/>
              </a:highlight>
              <a:latin typeface="Times New Roman"/>
              <a:ea typeface="Times New Roman"/>
              <a:cs typeface="Times New Roman"/>
              <a:sym typeface="Times New Roman"/>
            </a:endParaRPr>
          </a:p>
        </p:txBody>
      </p:sp>
      <p:pic>
        <p:nvPicPr>
          <p:cNvPr id="74" name="Google Shape;74;p16"/>
          <p:cNvPicPr preferRelativeResize="0"/>
          <p:nvPr/>
        </p:nvPicPr>
        <p:blipFill>
          <a:blip r:embed="rId4">
            <a:alphaModFix/>
          </a:blip>
          <a:stretch>
            <a:fillRect/>
          </a:stretch>
        </p:blipFill>
        <p:spPr>
          <a:xfrm>
            <a:off x="152400" y="406250"/>
            <a:ext cx="2514600" cy="3886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7"/>
          <p:cNvPicPr preferRelativeResize="0"/>
          <p:nvPr/>
        </p:nvPicPr>
        <p:blipFill>
          <a:blip r:embed="rId3">
            <a:alphaModFix/>
          </a:blip>
          <a:stretch>
            <a:fillRect/>
          </a:stretch>
        </p:blipFill>
        <p:spPr>
          <a:xfrm>
            <a:off x="152400" y="152400"/>
            <a:ext cx="3519907" cy="4838700"/>
          </a:xfrm>
          <a:prstGeom prst="rect">
            <a:avLst/>
          </a:prstGeom>
          <a:noFill/>
          <a:ln>
            <a:noFill/>
          </a:ln>
        </p:spPr>
      </p:pic>
      <p:sp>
        <p:nvSpPr>
          <p:cNvPr id="80" name="Google Shape;80;p17"/>
          <p:cNvSpPr txBox="1"/>
          <p:nvPr/>
        </p:nvSpPr>
        <p:spPr>
          <a:xfrm>
            <a:off x="3710152" y="152400"/>
            <a:ext cx="5133823" cy="4582250"/>
          </a:xfrm>
          <a:prstGeom prst="rect">
            <a:avLst/>
          </a:prstGeom>
          <a:noFill/>
          <a:ln>
            <a:noFill/>
          </a:ln>
        </p:spPr>
        <p:txBody>
          <a:bodyPr spcFirstLastPara="1" wrap="square" lIns="91425" tIns="91425" rIns="91425" bIns="91425" anchor="t" anchorCtr="0">
            <a:spAutoFit/>
          </a:bodyPr>
          <a:lstStyle/>
          <a:p>
            <a:pPr marL="0" lvl="0" indent="457200" algn="l" rtl="0">
              <a:lnSpc>
                <a:spcPct val="115000"/>
              </a:lnSpc>
              <a:spcBef>
                <a:spcPts val="500"/>
              </a:spcBef>
              <a:spcAft>
                <a:spcPts val="0"/>
              </a:spcAft>
              <a:buNone/>
            </a:pPr>
            <a:r>
              <a:rPr lang="ru" sz="1950" dirty="0">
                <a:solidFill>
                  <a:srgbClr val="0000FF"/>
                </a:solidFill>
                <a:highlight>
                  <a:schemeClr val="lt1"/>
                </a:highlight>
                <a:latin typeface="Times New Roman"/>
                <a:ea typeface="Times New Roman"/>
                <a:cs typeface="Times New Roman"/>
                <a:sym typeface="Times New Roman"/>
              </a:rPr>
              <a:t>Огдообото араадьыйа суруналыыһа </a:t>
            </a:r>
            <a:r>
              <a:rPr lang="ru" sz="1950" b="1" dirty="0">
                <a:solidFill>
                  <a:srgbClr val="0000FF"/>
                </a:solidFill>
                <a:highlight>
                  <a:schemeClr val="lt1"/>
                </a:highlight>
                <a:latin typeface="Times New Roman"/>
                <a:ea typeface="Times New Roman"/>
                <a:cs typeface="Times New Roman"/>
                <a:sym typeface="Times New Roman"/>
              </a:rPr>
              <a:t>Василиса Григорьевна Хорунова, </a:t>
            </a:r>
            <a:r>
              <a:rPr lang="ru" sz="1950" dirty="0">
                <a:solidFill>
                  <a:srgbClr val="0000FF"/>
                </a:solidFill>
                <a:highlight>
                  <a:schemeClr val="lt1"/>
                </a:highlight>
                <a:latin typeface="Times New Roman"/>
                <a:ea typeface="Times New Roman"/>
                <a:cs typeface="Times New Roman"/>
                <a:sym typeface="Times New Roman"/>
              </a:rPr>
              <a:t>Терешкин бэйэтин кэпсээннэригэр олоҕуран, тыыннаах хаалбыт пассажирдар уонна быыһыыр эспэдииссийэҕэ сылдьыбыт Михайловтар дьиэ кэргэн ахтыыларын хомуйан 2000 сыллаахха кинигэ таһаарбыта</a:t>
            </a:r>
            <a:r>
              <a:rPr lang="ru" sz="1950" baseline="30000" dirty="0" smtClean="0">
                <a:solidFill>
                  <a:srgbClr val="0000FF"/>
                </a:solidFill>
                <a:highlight>
                  <a:schemeClr val="lt1"/>
                </a:highlight>
                <a:latin typeface="Times New Roman"/>
                <a:ea typeface="Times New Roman"/>
                <a:cs typeface="Times New Roman"/>
                <a:sym typeface="Times New Roman"/>
              </a:rPr>
              <a:t>.</a:t>
            </a:r>
          </a:p>
          <a:p>
            <a:pPr marL="0" lvl="0" indent="457200" algn="l" rtl="0">
              <a:lnSpc>
                <a:spcPct val="115000"/>
              </a:lnSpc>
              <a:spcBef>
                <a:spcPts val="500"/>
              </a:spcBef>
              <a:spcAft>
                <a:spcPts val="0"/>
              </a:spcAft>
              <a:buNone/>
            </a:pPr>
            <a:endParaRPr sz="1950">
              <a:solidFill>
                <a:srgbClr val="0000FF"/>
              </a:solidFill>
              <a:highlight>
                <a:schemeClr val="lt1"/>
              </a:highlight>
              <a:latin typeface="Times New Roman"/>
              <a:ea typeface="Times New Roman"/>
              <a:cs typeface="Times New Roman"/>
              <a:sym typeface="Times New Roman"/>
            </a:endParaRPr>
          </a:p>
          <a:p>
            <a:pPr marL="0" lvl="0" indent="0" algn="l" rtl="0">
              <a:lnSpc>
                <a:spcPct val="115000"/>
              </a:lnSpc>
              <a:spcBef>
                <a:spcPts val="500"/>
              </a:spcBef>
              <a:spcAft>
                <a:spcPts val="500"/>
              </a:spcAft>
              <a:buNone/>
            </a:pPr>
            <a:r>
              <a:rPr lang="ru" sz="1950" dirty="0">
                <a:solidFill>
                  <a:srgbClr val="0000FF"/>
                </a:solidFill>
                <a:highlight>
                  <a:schemeClr val="lt1"/>
                </a:highlight>
                <a:latin typeface="Times New Roman"/>
                <a:ea typeface="Times New Roman"/>
                <a:cs typeface="Times New Roman"/>
                <a:sym typeface="Times New Roman"/>
              </a:rPr>
              <a:t>Бу хорсун быһыытын иһин 1993 сыллаахха </a:t>
            </a:r>
            <a:r>
              <a:rPr lang="ru" sz="1950" dirty="0">
                <a:solidFill>
                  <a:srgbClr val="0000FF"/>
                </a:solidFill>
                <a:highlight>
                  <a:schemeClr val="lt1"/>
                </a:highlight>
                <a:uFill>
                  <a:noFill/>
                </a:uFill>
                <a:latin typeface="Times New Roman"/>
                <a:ea typeface="Times New Roman"/>
                <a:cs typeface="Times New Roman"/>
                <a:sym typeface="Times New Roman"/>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Арассыыйа</a:t>
            </a:r>
            <a:r>
              <a:rPr lang="ru" sz="1950" dirty="0">
                <a:solidFill>
                  <a:srgbClr val="0000FF"/>
                </a:solidFill>
                <a:highlight>
                  <a:schemeClr val="lt1"/>
                </a:highlight>
                <a:latin typeface="Times New Roman"/>
                <a:ea typeface="Times New Roman"/>
                <a:cs typeface="Times New Roman"/>
                <a:sym typeface="Times New Roman"/>
              </a:rPr>
              <a:t> бэрэсидьиэнэ от ыйын 7 күнүнээҕи ыйааҕынан </a:t>
            </a:r>
            <a:r>
              <a:rPr lang="ru" sz="1950" dirty="0">
                <a:solidFill>
                  <a:srgbClr val="0000FF"/>
                </a:solidFill>
                <a:highlight>
                  <a:schemeClr val="lt1"/>
                </a:highlight>
                <a:uFill>
                  <a:noFill/>
                </a:uFill>
                <a:latin typeface="Times New Roman"/>
                <a:ea typeface="Times New Roman"/>
                <a:cs typeface="Times New Roman"/>
                <a:sym typeface="Times New Roman"/>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«Хорсунун иһин» мэтээлинэн</a:t>
            </a:r>
            <a:r>
              <a:rPr lang="ru" sz="1950" dirty="0">
                <a:solidFill>
                  <a:srgbClr val="0000FF"/>
                </a:solidFill>
                <a:highlight>
                  <a:schemeClr val="lt1"/>
                </a:highlight>
                <a:latin typeface="Times New Roman"/>
                <a:ea typeface="Times New Roman"/>
                <a:cs typeface="Times New Roman"/>
                <a:sym typeface="Times New Roman"/>
              </a:rPr>
              <a:t> наҕараадалаабыта (өлбүтүн кэннэ)</a:t>
            </a:r>
            <a:endParaRPr sz="2000">
              <a:solidFill>
                <a:schemeClr val="dk1"/>
              </a:solidFill>
              <a:highlight>
                <a:schemeClr val="lt1"/>
              </a:highlight>
              <a:latin typeface="Georgia"/>
              <a:ea typeface="Georgia"/>
              <a:cs typeface="Georgia"/>
              <a:sym typeface="Georgia"/>
            </a:endParaRPr>
          </a:p>
        </p:txBody>
      </p:sp>
      <p:sp>
        <p:nvSpPr>
          <p:cNvPr id="81" name="Google Shape;81;p17"/>
          <p:cNvSpPr txBox="1"/>
          <p:nvPr/>
        </p:nvSpPr>
        <p:spPr>
          <a:xfrm>
            <a:off x="213750" y="4235050"/>
            <a:ext cx="3754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300">
                <a:solidFill>
                  <a:srgbClr val="FFFFFF"/>
                </a:solidFill>
                <a:highlight>
                  <a:srgbClr val="3C3C3C"/>
                </a:highlight>
                <a:latin typeface="Roboto"/>
                <a:ea typeface="Roboto"/>
                <a:cs typeface="Roboto"/>
                <a:sym typeface="Roboto"/>
              </a:rPr>
              <a:t>Н. Д. Терёшкин с супругой В. Г. Хоруновой.</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8"/>
          <p:cNvPicPr preferRelativeResize="0"/>
          <p:nvPr/>
        </p:nvPicPr>
        <p:blipFill>
          <a:blip r:embed="rId3">
            <a:alphaModFix/>
          </a:blip>
          <a:stretch>
            <a:fillRect/>
          </a:stretch>
        </p:blipFill>
        <p:spPr>
          <a:xfrm>
            <a:off x="1000125" y="112325"/>
            <a:ext cx="7143750" cy="4743450"/>
          </a:xfrm>
          <a:prstGeom prst="rect">
            <a:avLst/>
          </a:prstGeom>
          <a:noFill/>
          <a:ln>
            <a:noFill/>
          </a:ln>
        </p:spPr>
      </p:pic>
      <p:sp>
        <p:nvSpPr>
          <p:cNvPr id="87" name="Google Shape;87;p18"/>
          <p:cNvSpPr txBox="1"/>
          <p:nvPr/>
        </p:nvSpPr>
        <p:spPr>
          <a:xfrm>
            <a:off x="1723400" y="4114800"/>
            <a:ext cx="5891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300">
                <a:solidFill>
                  <a:srgbClr val="FFFFFF"/>
                </a:solidFill>
                <a:highlight>
                  <a:srgbClr val="3C3C3C"/>
                </a:highlight>
                <a:latin typeface="Roboto"/>
                <a:ea typeface="Roboto"/>
                <a:cs typeface="Roboto"/>
                <a:sym typeface="Roboto"/>
              </a:rPr>
              <a:t>Поисковая группа на месте катастрофы самолёта. 1982 год.</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p:nvPr/>
        </p:nvSpPr>
        <p:spPr>
          <a:xfrm>
            <a:off x="2654850" y="0"/>
            <a:ext cx="6135900" cy="2354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ru" sz="2400" b="1">
                <a:solidFill>
                  <a:srgbClr val="FF0000"/>
                </a:solidFill>
                <a:highlight>
                  <a:srgbClr val="FFFFFF"/>
                </a:highlight>
                <a:latin typeface="Georgia"/>
                <a:ea typeface="Georgia"/>
                <a:cs typeface="Georgia"/>
                <a:sym typeface="Georgia"/>
              </a:rPr>
              <a:t>                         Наҕараадалара</a:t>
            </a:r>
            <a:r>
              <a:rPr lang="ru" sz="1800" b="1">
                <a:solidFill>
                  <a:srgbClr val="FF0000"/>
                </a:solidFill>
                <a:highlight>
                  <a:srgbClr val="FFFFFF"/>
                </a:highlight>
              </a:rPr>
              <a:t> </a:t>
            </a:r>
            <a:endParaRPr sz="1800" b="1">
              <a:solidFill>
                <a:srgbClr val="FF0000"/>
              </a:solidFill>
              <a:highlight>
                <a:srgbClr val="FFFFFF"/>
              </a:highlight>
            </a:endParaRPr>
          </a:p>
          <a:p>
            <a:pPr marL="0" lvl="0" indent="0" algn="l" rtl="0">
              <a:lnSpc>
                <a:spcPct val="115000"/>
              </a:lnSpc>
              <a:spcBef>
                <a:spcPts val="500"/>
              </a:spcBef>
              <a:spcAft>
                <a:spcPts val="0"/>
              </a:spcAft>
              <a:buNone/>
            </a:pPr>
            <a:r>
              <a:rPr lang="ru" sz="1950">
                <a:solidFill>
                  <a:srgbClr val="0000FF"/>
                </a:solidFill>
                <a:highlight>
                  <a:srgbClr val="FFFFFF"/>
                </a:highlight>
                <a:latin typeface="Times New Roman"/>
                <a:ea typeface="Times New Roman"/>
                <a:cs typeface="Times New Roman"/>
                <a:sym typeface="Times New Roman"/>
              </a:rPr>
              <a:t>«Бочуот знага» уордьан, «За доблестный труд в Великой Отечественной войне 1941 -1945 гг.» мэтээл уонна САССР Үрдүкү Сэбиэтин бөрөсүүдьүмүн Бочуот грамотата.</a:t>
            </a:r>
            <a:endParaRPr sz="1950">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600"/>
              </a:spcBef>
              <a:spcAft>
                <a:spcPts val="100"/>
              </a:spcAft>
              <a:buNone/>
            </a:pPr>
            <a:endParaRPr sz="1450">
              <a:solidFill>
                <a:srgbClr val="0000FF"/>
              </a:solidFill>
              <a:highlight>
                <a:srgbClr val="FFFFFF"/>
              </a:highlight>
              <a:latin typeface="Times New Roman"/>
              <a:ea typeface="Times New Roman"/>
              <a:cs typeface="Times New Roman"/>
              <a:sym typeface="Times New Roman"/>
            </a:endParaRPr>
          </a:p>
        </p:txBody>
      </p:sp>
      <p:pic>
        <p:nvPicPr>
          <p:cNvPr id="93" name="Google Shape;93;p19"/>
          <p:cNvPicPr preferRelativeResize="0"/>
          <p:nvPr/>
        </p:nvPicPr>
        <p:blipFill>
          <a:blip r:embed="rId3">
            <a:alphaModFix/>
          </a:blip>
          <a:stretch>
            <a:fillRect/>
          </a:stretch>
        </p:blipFill>
        <p:spPr>
          <a:xfrm>
            <a:off x="124903" y="0"/>
            <a:ext cx="2492445" cy="5143499"/>
          </a:xfrm>
          <a:prstGeom prst="rect">
            <a:avLst/>
          </a:prstGeom>
          <a:noFill/>
          <a:ln>
            <a:noFill/>
          </a:ln>
        </p:spPr>
      </p:pic>
      <p:pic>
        <p:nvPicPr>
          <p:cNvPr id="94" name="Google Shape;94;p19"/>
          <p:cNvPicPr preferRelativeResize="0"/>
          <p:nvPr/>
        </p:nvPicPr>
        <p:blipFill>
          <a:blip r:embed="rId4">
            <a:alphaModFix/>
          </a:blip>
          <a:stretch>
            <a:fillRect/>
          </a:stretch>
        </p:blipFill>
        <p:spPr>
          <a:xfrm>
            <a:off x="3019300" y="1943825"/>
            <a:ext cx="5771450" cy="3075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0"/>
          <p:cNvPicPr preferRelativeResize="0"/>
          <p:nvPr/>
        </p:nvPicPr>
        <p:blipFill>
          <a:blip r:embed="rId3">
            <a:alphaModFix/>
          </a:blip>
          <a:stretch>
            <a:fillRect/>
          </a:stretch>
        </p:blipFill>
        <p:spPr>
          <a:xfrm>
            <a:off x="1167725" y="152400"/>
            <a:ext cx="6683288" cy="4838700"/>
          </a:xfrm>
          <a:prstGeom prst="rect">
            <a:avLst/>
          </a:prstGeom>
          <a:noFill/>
          <a:ln>
            <a:noFill/>
          </a:ln>
        </p:spPr>
      </p:pic>
      <p:sp>
        <p:nvSpPr>
          <p:cNvPr id="100" name="Google Shape;100;p20"/>
          <p:cNvSpPr txBox="1"/>
          <p:nvPr/>
        </p:nvSpPr>
        <p:spPr>
          <a:xfrm>
            <a:off x="2511625" y="4301825"/>
            <a:ext cx="4034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300">
                <a:solidFill>
                  <a:srgbClr val="FFFFFF"/>
                </a:solidFill>
                <a:highlight>
                  <a:srgbClr val="3C3C3C"/>
                </a:highlight>
                <a:latin typeface="Roboto"/>
                <a:ea typeface="Roboto"/>
                <a:cs typeface="Roboto"/>
                <a:sym typeface="Roboto"/>
              </a:rPr>
              <a:t>У памятника Н. Д. Терёшкина . 1969 год.</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702</Words>
  <PresentationFormat>Экран (16:9)</PresentationFormat>
  <Paragraphs>21</Paragraphs>
  <Slides>10</Slides>
  <Notes>10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10</vt:i4>
      </vt:variant>
    </vt:vector>
  </HeadingPairs>
  <TitlesOfParts>
    <vt:vector size="16" baseType="lpstr">
      <vt:lpstr>Arial</vt:lpstr>
      <vt:lpstr>Times New Roman</vt:lpstr>
      <vt:lpstr>Georgia</vt:lpstr>
      <vt:lpstr>Roboto</vt:lpstr>
      <vt:lpstr>Calibri</vt:lpstr>
      <vt:lpstr>Simple Light</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Home</cp:lastModifiedBy>
  <cp:revision>2</cp:revision>
  <dcterms:modified xsi:type="dcterms:W3CDTF">2021-12-11T14:01:28Z</dcterms:modified>
</cp:coreProperties>
</file>