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28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91" r:id="rId40"/>
    <p:sldId id="392" r:id="rId41"/>
    <p:sldId id="390" r:id="rId42"/>
    <p:sldId id="389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  <p:sldId id="430" r:id="rId65"/>
    <p:sldId id="431" r:id="rId66"/>
    <p:sldId id="414" r:id="rId67"/>
    <p:sldId id="421" r:id="rId68"/>
    <p:sldId id="422" r:id="rId69"/>
    <p:sldId id="423" r:id="rId70"/>
    <p:sldId id="424" r:id="rId71"/>
    <p:sldId id="425" r:id="rId72"/>
    <p:sldId id="426" r:id="rId73"/>
    <p:sldId id="429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5A2"/>
    <a:srgbClr val="1B3281"/>
    <a:srgbClr val="0072BC"/>
    <a:srgbClr val="64BDE1"/>
    <a:srgbClr val="273478"/>
    <a:srgbClr val="FAE480"/>
    <a:srgbClr val="375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1" autoAdjust="0"/>
    <p:restoredTop sz="96281" autoAdjust="0"/>
  </p:normalViewPr>
  <p:slideViewPr>
    <p:cSldViewPr snapToGrid="0">
      <p:cViewPr varScale="1">
        <p:scale>
          <a:sx n="111" d="100"/>
          <a:sy n="111" d="100"/>
        </p:scale>
        <p:origin x="312" y="108"/>
      </p:cViewPr>
      <p:guideLst/>
    </p:cSldViewPr>
  </p:slideViewPr>
  <p:outlineViewPr>
    <p:cViewPr>
      <p:scale>
        <a:sx n="33" d="100"/>
        <a:sy n="33" d="100"/>
      </p:scale>
      <p:origin x="0" y="-1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1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03DF-2D04-4312-86A8-BF8E06074FC1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DE44-3196-498E-A603-818345163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6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мешает? Какие проблемы задачи</a:t>
            </a:r>
            <a:r>
              <a:rPr lang="ru-RU" baseline="0" dirty="0" smtClean="0"/>
              <a:t> нужно для этого решить педагогу? Каким </a:t>
            </a:r>
            <a:r>
              <a:rPr lang="ru-RU" baseline="0" dirty="0" err="1" smtClean="0"/>
              <a:t>условям</a:t>
            </a:r>
            <a:r>
              <a:rPr lang="ru-RU" baseline="0" dirty="0" smtClean="0"/>
              <a:t> должен удовлетворять материал?-</a:t>
            </a:r>
            <a:r>
              <a:rPr lang="ru-RU" baseline="0" dirty="0" err="1" smtClean="0"/>
              <a:t>межпредметный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практикориентированный</a:t>
            </a:r>
            <a:r>
              <a:rPr lang="ru-RU" baseline="0" dirty="0" smtClean="0"/>
              <a:t>, интересный. </a:t>
            </a:r>
            <a:endParaRPr lang="ru-RU" dirty="0" smtClean="0"/>
          </a:p>
          <a:p>
            <a:r>
              <a:rPr lang="ru-RU" dirty="0" smtClean="0"/>
              <a:t>Как отследить,</a:t>
            </a:r>
            <a:r>
              <a:rPr lang="ru-RU" baseline="0" dirty="0" smtClean="0"/>
              <a:t> что он таким стал?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22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мешает? Какие проблемы задачи</a:t>
            </a:r>
            <a:r>
              <a:rPr lang="ru-RU" baseline="0" dirty="0" smtClean="0"/>
              <a:t> нужно для этого решить педагогу? Каким </a:t>
            </a:r>
            <a:r>
              <a:rPr lang="ru-RU" baseline="0" dirty="0" err="1" smtClean="0"/>
              <a:t>условям</a:t>
            </a:r>
            <a:r>
              <a:rPr lang="ru-RU" baseline="0" dirty="0" smtClean="0"/>
              <a:t> должен удовлетворять материал?-</a:t>
            </a:r>
            <a:r>
              <a:rPr lang="ru-RU" baseline="0" dirty="0" err="1" smtClean="0"/>
              <a:t>межпредметный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практикориентированный</a:t>
            </a:r>
            <a:r>
              <a:rPr lang="ru-RU" baseline="0" dirty="0" smtClean="0"/>
              <a:t>, интересный. </a:t>
            </a:r>
            <a:endParaRPr lang="ru-RU" dirty="0" smtClean="0"/>
          </a:p>
          <a:p>
            <a:r>
              <a:rPr lang="ru-RU" dirty="0" smtClean="0"/>
              <a:t>Как отследить,</a:t>
            </a:r>
            <a:r>
              <a:rPr lang="ru-RU" baseline="0" dirty="0" smtClean="0"/>
              <a:t> что он таким стал?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4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616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 userDrawn="1"/>
        </p:nvSpPr>
        <p:spPr>
          <a:xfrm rot="16200000" flipH="1">
            <a:off x="10761070" y="-248579"/>
            <a:ext cx="1182350" cy="1679509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647767" y="6408420"/>
            <a:ext cx="2117269" cy="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90" tIns="54689" rIns="109390" bIns="54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1">
                <a:solidFill>
                  <a:srgbClr val="81AFB5"/>
                </a:solidFill>
                <a:latin typeface="Tahoma" pitchFamily="34" charset="0"/>
              </a:rPr>
              <a:t>© все права защищены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009650"/>
            <a:ext cx="12192000" cy="55246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009650"/>
            <a:ext cx="1102784" cy="259080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pic>
        <p:nvPicPr>
          <p:cNvPr id="8" name="Рисунок 10" descr="logo fipi.jpg"/>
          <p:cNvPicPr>
            <a:picLocks noChangeAspect="1"/>
          </p:cNvPicPr>
          <p:nvPr userDrawn="1"/>
        </p:nvPicPr>
        <p:blipFill>
          <a:blip r:embed="rId2" cstate="print"/>
          <a:srcRect l="26758" t="8397" r="27011" b="27168"/>
          <a:stretch>
            <a:fillRect/>
          </a:stretch>
        </p:blipFill>
        <p:spPr bwMode="auto">
          <a:xfrm>
            <a:off x="0" y="0"/>
            <a:ext cx="1007533" cy="11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 userDrawn="1"/>
        </p:nvSpPr>
        <p:spPr>
          <a:xfrm rot="5400000" flipH="1">
            <a:off x="1078736" y="-71298"/>
            <a:ext cx="1009530" cy="1152128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8"/>
            <a:ext cx="11151029" cy="734893"/>
          </a:xfrm>
        </p:spPr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5" y="1527990"/>
            <a:ext cx="10972800" cy="4525963"/>
          </a:xfrm>
        </p:spPr>
        <p:txBody>
          <a:bodyPr>
            <a:normAutofit/>
          </a:bodyPr>
          <a:lstStyle>
            <a:lvl1pPr marL="410220" marR="0" indent="410220" algn="just" defTabSz="1093926" rtl="0" eaLnBrk="1" fontAlgn="auto" latinLnBrk="0" hangingPunct="1">
              <a:lnSpc>
                <a:spcPct val="114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 sz="288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42631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6181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0971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668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D23CDFE-39B3-47A1-B816-383B43641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276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"/>
          <p:cNvSpPr/>
          <p:nvPr/>
        </p:nvSpPr>
        <p:spPr>
          <a:xfrm>
            <a:off x="-423816" y="-155967"/>
            <a:ext cx="12902672" cy="1280668"/>
          </a:xfrm>
          <a:prstGeom prst="rect">
            <a:avLst/>
          </a:prstGeom>
          <a:solidFill>
            <a:srgbClr val="DF6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Квадрат"/>
          <p:cNvSpPr/>
          <p:nvPr/>
        </p:nvSpPr>
        <p:spPr>
          <a:xfrm>
            <a:off x="11628634" y="6300703"/>
            <a:ext cx="635001" cy="635001"/>
          </a:xfrm>
          <a:prstGeom prst="rect">
            <a:avLst/>
          </a:prstGeom>
          <a:solidFill>
            <a:srgbClr val="DF66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92543" y="6427703"/>
            <a:ext cx="307182" cy="336551"/>
          </a:xfrm>
          <a:prstGeom prst="rect">
            <a:avLst/>
          </a:prstGeom>
        </p:spPr>
        <p:txBody>
          <a:bodyPr/>
          <a:lstStyle>
            <a:lvl1pPr>
              <a:defRPr sz="1750" b="1">
                <a:solidFill>
                  <a:srgbClr val="FFFFFF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Квадрат"/>
          <p:cNvSpPr/>
          <p:nvPr/>
        </p:nvSpPr>
        <p:spPr>
          <a:xfrm>
            <a:off x="11628634" y="5666198"/>
            <a:ext cx="635001" cy="635001"/>
          </a:xfrm>
          <a:prstGeom prst="rect">
            <a:avLst/>
          </a:prstGeom>
          <a:solidFill>
            <a:srgbClr val="80CCF7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Квадрат"/>
          <p:cNvSpPr/>
          <p:nvPr/>
        </p:nvSpPr>
        <p:spPr>
          <a:xfrm>
            <a:off x="10993129" y="6300703"/>
            <a:ext cx="635001" cy="635001"/>
          </a:xfrm>
          <a:prstGeom prst="rect">
            <a:avLst/>
          </a:prstGeom>
          <a:solidFill>
            <a:srgbClr val="54ADF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27507256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 userDrawn="1"/>
        </p:nvSpPr>
        <p:spPr>
          <a:xfrm rot="16200000" flipH="1">
            <a:off x="10761070" y="-248579"/>
            <a:ext cx="1182350" cy="1679509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647767" y="6408420"/>
            <a:ext cx="2117269" cy="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90" tIns="54689" rIns="109390" bIns="54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1">
                <a:solidFill>
                  <a:srgbClr val="81AFB5"/>
                </a:solidFill>
                <a:latin typeface="Tahoma" pitchFamily="34" charset="0"/>
              </a:rPr>
              <a:t>© все права защищены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009650"/>
            <a:ext cx="12192000" cy="55246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009650"/>
            <a:ext cx="1102784" cy="259080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pic>
        <p:nvPicPr>
          <p:cNvPr id="8" name="Рисунок 10" descr="logo fipi.jpg"/>
          <p:cNvPicPr>
            <a:picLocks noChangeAspect="1"/>
          </p:cNvPicPr>
          <p:nvPr userDrawn="1"/>
        </p:nvPicPr>
        <p:blipFill>
          <a:blip r:embed="rId2" cstate="print"/>
          <a:srcRect l="26758" t="8397" r="27011" b="27168"/>
          <a:stretch>
            <a:fillRect/>
          </a:stretch>
        </p:blipFill>
        <p:spPr bwMode="auto">
          <a:xfrm>
            <a:off x="0" y="0"/>
            <a:ext cx="1007533" cy="11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 userDrawn="1"/>
        </p:nvSpPr>
        <p:spPr>
          <a:xfrm rot="5400000" flipH="1">
            <a:off x="1078736" y="-71298"/>
            <a:ext cx="1009530" cy="1152128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8"/>
            <a:ext cx="11151029" cy="734893"/>
          </a:xfrm>
        </p:spPr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5" y="1527990"/>
            <a:ext cx="10972800" cy="4525963"/>
          </a:xfrm>
        </p:spPr>
        <p:txBody>
          <a:bodyPr>
            <a:normAutofit/>
          </a:bodyPr>
          <a:lstStyle>
            <a:lvl1pPr marL="410220" marR="0" indent="410220" algn="just" defTabSz="1093926" rtl="0" eaLnBrk="1" fontAlgn="auto" latinLnBrk="0" hangingPunct="1">
              <a:lnSpc>
                <a:spcPct val="114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 sz="288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67042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 userDrawn="1"/>
        </p:nvSpPr>
        <p:spPr>
          <a:xfrm rot="16200000" flipH="1">
            <a:off x="10761070" y="-248579"/>
            <a:ext cx="1182350" cy="1679509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647767" y="6408420"/>
            <a:ext cx="2117269" cy="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90" tIns="54689" rIns="109390" bIns="54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1">
                <a:solidFill>
                  <a:srgbClr val="81AFB5"/>
                </a:solidFill>
                <a:latin typeface="Tahoma" pitchFamily="34" charset="0"/>
              </a:rPr>
              <a:t>© все права защищены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009650"/>
            <a:ext cx="12192000" cy="55246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009650"/>
            <a:ext cx="1102784" cy="259080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pic>
        <p:nvPicPr>
          <p:cNvPr id="8" name="Рисунок 10" descr="logo fipi.jpg"/>
          <p:cNvPicPr>
            <a:picLocks noChangeAspect="1"/>
          </p:cNvPicPr>
          <p:nvPr userDrawn="1"/>
        </p:nvPicPr>
        <p:blipFill>
          <a:blip r:embed="rId2" cstate="print"/>
          <a:srcRect l="26758" t="8397" r="27011" b="27168"/>
          <a:stretch>
            <a:fillRect/>
          </a:stretch>
        </p:blipFill>
        <p:spPr bwMode="auto">
          <a:xfrm>
            <a:off x="0" y="0"/>
            <a:ext cx="1007533" cy="11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 userDrawn="1"/>
        </p:nvSpPr>
        <p:spPr>
          <a:xfrm rot="5400000" flipH="1">
            <a:off x="1078736" y="-71298"/>
            <a:ext cx="1009530" cy="1152128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8"/>
            <a:ext cx="11151029" cy="734893"/>
          </a:xfrm>
        </p:spPr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5" y="1527990"/>
            <a:ext cx="10972800" cy="4525963"/>
          </a:xfrm>
        </p:spPr>
        <p:txBody>
          <a:bodyPr>
            <a:normAutofit/>
          </a:bodyPr>
          <a:lstStyle>
            <a:lvl1pPr marL="410220" marR="0" indent="410220" algn="just" defTabSz="1093926" rtl="0" eaLnBrk="1" fontAlgn="auto" latinLnBrk="0" hangingPunct="1">
              <a:lnSpc>
                <a:spcPct val="114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 sz="288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50009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 userDrawn="1"/>
        </p:nvSpPr>
        <p:spPr>
          <a:xfrm rot="16200000" flipH="1">
            <a:off x="10761070" y="-248579"/>
            <a:ext cx="1182350" cy="1679509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647767" y="6408420"/>
            <a:ext cx="2117269" cy="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90" tIns="54689" rIns="109390" bIns="54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1">
                <a:solidFill>
                  <a:srgbClr val="81AFB5"/>
                </a:solidFill>
                <a:latin typeface="Tahoma" pitchFamily="34" charset="0"/>
              </a:rPr>
              <a:t>© все права защищены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009650"/>
            <a:ext cx="12192000" cy="55246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009650"/>
            <a:ext cx="1102784" cy="259080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pic>
        <p:nvPicPr>
          <p:cNvPr id="8" name="Рисунок 10" descr="logo fipi.jpg"/>
          <p:cNvPicPr>
            <a:picLocks noChangeAspect="1"/>
          </p:cNvPicPr>
          <p:nvPr userDrawn="1"/>
        </p:nvPicPr>
        <p:blipFill>
          <a:blip r:embed="rId2" cstate="print"/>
          <a:srcRect l="26758" t="8397" r="27011" b="27168"/>
          <a:stretch>
            <a:fillRect/>
          </a:stretch>
        </p:blipFill>
        <p:spPr bwMode="auto">
          <a:xfrm>
            <a:off x="0" y="0"/>
            <a:ext cx="1007533" cy="11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 userDrawn="1"/>
        </p:nvSpPr>
        <p:spPr>
          <a:xfrm rot="5400000" flipH="1">
            <a:off x="1078736" y="-71298"/>
            <a:ext cx="1009530" cy="1152128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8"/>
            <a:ext cx="11151029" cy="734893"/>
          </a:xfrm>
        </p:spPr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5" y="1527990"/>
            <a:ext cx="10972800" cy="4525963"/>
          </a:xfrm>
        </p:spPr>
        <p:txBody>
          <a:bodyPr>
            <a:normAutofit/>
          </a:bodyPr>
          <a:lstStyle>
            <a:lvl1pPr marL="410220" marR="0" indent="410220" algn="just" defTabSz="1093926" rtl="0" eaLnBrk="1" fontAlgn="auto" latinLnBrk="0" hangingPunct="1">
              <a:lnSpc>
                <a:spcPct val="114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 sz="288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94419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 userDrawn="1"/>
        </p:nvSpPr>
        <p:spPr>
          <a:xfrm rot="16200000" flipH="1">
            <a:off x="10761070" y="-248579"/>
            <a:ext cx="1182350" cy="1679509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9647767" y="6408420"/>
            <a:ext cx="2117269" cy="2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390" tIns="54689" rIns="109390" bIns="54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1">
                <a:solidFill>
                  <a:srgbClr val="81AFB5"/>
                </a:solidFill>
                <a:latin typeface="Tahoma" pitchFamily="34" charset="0"/>
              </a:rPr>
              <a:t>© все права защищены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1009650"/>
            <a:ext cx="12192000" cy="55246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009650"/>
            <a:ext cx="1102784" cy="259080"/>
          </a:xfrm>
          <a:prstGeom prst="rect">
            <a:avLst/>
          </a:prstGeom>
          <a:solidFill>
            <a:srgbClr val="41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pic>
        <p:nvPicPr>
          <p:cNvPr id="8" name="Рисунок 10" descr="logo fipi.jpg"/>
          <p:cNvPicPr>
            <a:picLocks noChangeAspect="1"/>
          </p:cNvPicPr>
          <p:nvPr userDrawn="1"/>
        </p:nvPicPr>
        <p:blipFill>
          <a:blip r:embed="rId2" cstate="print"/>
          <a:srcRect l="26758" t="8397" r="27011" b="27168"/>
          <a:stretch>
            <a:fillRect/>
          </a:stretch>
        </p:blipFill>
        <p:spPr bwMode="auto">
          <a:xfrm>
            <a:off x="0" y="0"/>
            <a:ext cx="1007533" cy="11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ый треугольник 8"/>
          <p:cNvSpPr/>
          <p:nvPr userDrawn="1"/>
        </p:nvSpPr>
        <p:spPr>
          <a:xfrm rot="5400000" flipH="1">
            <a:off x="1078736" y="-71298"/>
            <a:ext cx="1009530" cy="1152128"/>
          </a:xfrm>
          <a:prstGeom prst="rtTriangle">
            <a:avLst/>
          </a:prstGeom>
          <a:gradFill flip="none" rotWithShape="1">
            <a:gsLst>
              <a:gs pos="46000">
                <a:srgbClr val="F7FFFF"/>
              </a:gs>
              <a:gs pos="58000">
                <a:srgbClr val="C4E0EA">
                  <a:alpha val="50000"/>
                </a:srgb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390" tIns="54689" rIns="109390" bIns="546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16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68"/>
            <a:ext cx="11151029" cy="734893"/>
          </a:xfrm>
        </p:spPr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5" y="1527990"/>
            <a:ext cx="10972800" cy="4525963"/>
          </a:xfrm>
        </p:spPr>
        <p:txBody>
          <a:bodyPr>
            <a:normAutofit/>
          </a:bodyPr>
          <a:lstStyle>
            <a:lvl1pPr marL="410220" marR="0" indent="410220" algn="just" defTabSz="1093926" rtl="0" eaLnBrk="1" fontAlgn="auto" latinLnBrk="0" hangingPunct="1">
              <a:lnSpc>
                <a:spcPct val="114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 sz="288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95168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9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5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blue-marble.de/nightlights/2020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Фигура">
            <a:extLst>
              <a:ext uri="{FF2B5EF4-FFF2-40B4-BE49-F238E27FC236}">
                <a16:creationId xmlns:a16="http://schemas.microsoft.com/office/drawing/2014/main" id="{C3B488C4-6873-B540-8A56-284D0401DB0F}"/>
              </a:ext>
            </a:extLst>
          </p:cNvPr>
          <p:cNvSpPr/>
          <p:nvPr/>
        </p:nvSpPr>
        <p:spPr>
          <a:xfrm>
            <a:off x="375123" y="-18654"/>
            <a:ext cx="8661157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4" name="Фигура">
            <a:extLst>
              <a:ext uri="{FF2B5EF4-FFF2-40B4-BE49-F238E27FC236}">
                <a16:creationId xmlns:a16="http://schemas.microsoft.com/office/drawing/2014/main" id="{788C4569-BF6A-2746-B83D-50BB950F1DF1}"/>
              </a:ext>
            </a:extLst>
          </p:cNvPr>
          <p:cNvSpPr/>
          <p:nvPr/>
        </p:nvSpPr>
        <p:spPr>
          <a:xfrm>
            <a:off x="-7938" y="-18654"/>
            <a:ext cx="8138518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764167" y="3365019"/>
            <a:ext cx="7971568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844083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Современный урок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>
              <a:lnSpc>
                <a:spcPct val="80000"/>
              </a:lnSpc>
            </a:pPr>
            <a:endParaRPr lang="ru-RU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Андрей Юрьевич </a:t>
            </a:r>
            <a:r>
              <a:rPr lang="ru-RU" sz="2000" dirty="0" err="1" smtClean="0">
                <a:solidFill>
                  <a:schemeClr val="bg1"/>
                </a:solidFill>
              </a:rPr>
              <a:t>Белышев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3" name="Еще больше  новых брендов"/>
          <p:cNvSpPr txBox="1"/>
          <p:nvPr/>
        </p:nvSpPr>
        <p:spPr>
          <a:xfrm>
            <a:off x="1933539" y="4266538"/>
            <a:ext cx="51361" cy="592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4400" dirty="0">
              <a:solidFill>
                <a:schemeClr val="bg1"/>
              </a:solidFill>
              <a:latin typeface="Phenomena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35" y="1957008"/>
            <a:ext cx="2183277" cy="2200469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BF3F395-8FC9-46E3-9EAF-02E9C5E4A08A}"/>
              </a:ext>
            </a:extLst>
          </p:cNvPr>
          <p:cNvCxnSpPr/>
          <p:nvPr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85056" y="584261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14-03-2023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1457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293223"/>
            <a:ext cx="11123142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0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158633"/>
            <a:ext cx="8756469" cy="5581801"/>
          </a:xfrm>
        </p:spPr>
      </p:pic>
    </p:spTree>
    <p:extLst>
      <p:ext uri="{BB962C8B-B14F-4D97-AF65-F5344CB8AC3E}">
        <p14:creationId xmlns:p14="http://schemas.microsoft.com/office/powerpoint/2010/main" val="3087869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03" y="528773"/>
            <a:ext cx="8116389" cy="6087292"/>
          </a:xfrm>
        </p:spPr>
      </p:pic>
    </p:spTree>
    <p:extLst>
      <p:ext uri="{BB962C8B-B14F-4D97-AF65-F5344CB8AC3E}">
        <p14:creationId xmlns:p14="http://schemas.microsoft.com/office/powerpoint/2010/main" val="11554205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18" y="1136470"/>
            <a:ext cx="7418534" cy="556612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6166" y="307039"/>
            <a:ext cx="9144989" cy="703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Картофель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1966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93" y="1194625"/>
            <a:ext cx="8458443" cy="5663375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411541"/>
            <a:ext cx="9144989" cy="65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Пшеница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3654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4294967295"/>
          </p:nvPr>
        </p:nvSpPr>
        <p:spPr>
          <a:xfrm>
            <a:off x="0" y="1582738"/>
            <a:ext cx="3405188" cy="4351337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54283" y="2441327"/>
            <a:ext cx="3824477" cy="4143375"/>
          </a:xfrm>
        </p:spPr>
        <p:txBody>
          <a:bodyPr>
            <a:normAutofit fontScale="90000"/>
          </a:bodyPr>
          <a:lstStyle/>
          <a:p>
            <a:r>
              <a:rPr lang="ru-RU" dirty="0"/>
              <a:t>Установите </a:t>
            </a:r>
            <a:r>
              <a:rPr lang="ru-RU" dirty="0" smtClean="0"/>
              <a:t>соответствие между широтой города и продолжительностью </a:t>
            </a:r>
            <a:r>
              <a:rPr lang="ru-RU" dirty="0"/>
              <a:t>светового дня в период летнего </a:t>
            </a:r>
            <a:r>
              <a:rPr lang="ru-RU" dirty="0" smtClean="0"/>
              <a:t>солнцестояния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07" y="1522171"/>
            <a:ext cx="2888120" cy="2445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73" y="1529525"/>
            <a:ext cx="2915067" cy="2438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58" y="4029134"/>
            <a:ext cx="2910274" cy="2446317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73" y="4029133"/>
            <a:ext cx="2991496" cy="24463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67160" y="472193"/>
            <a:ext cx="400757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 </a:t>
            </a:r>
            <a:r>
              <a:rPr lang="ru-RU" sz="2900" b="1" dirty="0" smtClean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часов  </a:t>
            </a:r>
            <a:r>
              <a:rPr lang="ru-RU" sz="2900" b="1" dirty="0" smtClean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ru-RU" sz="2900" b="1" dirty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r>
              <a:rPr lang="ru-RU" sz="2900" b="1" dirty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900" b="1" dirty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900" b="1" dirty="0" smtClean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 часов </a:t>
            </a:r>
            <a:r>
              <a:rPr lang="ru-RU" sz="2900" b="1" dirty="0">
                <a:gradFill>
                  <a:gsLst>
                    <a:gs pos="0">
                      <a:srgbClr val="5D7DBF">
                        <a:lumMod val="100000"/>
                      </a:srgbClr>
                    </a:gs>
                    <a:gs pos="100000">
                      <a:srgbClr val="81B2E2">
                        <a:lumMod val="84000"/>
                      </a:srgb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12 часов</a:t>
            </a:r>
          </a:p>
          <a:p>
            <a:endParaRPr lang="ru-RU" sz="2900" b="1" dirty="0">
              <a:gradFill>
                <a:gsLst>
                  <a:gs pos="0">
                    <a:srgbClr val="5D7DBF">
                      <a:lumMod val="100000"/>
                    </a:srgbClr>
                  </a:gs>
                  <a:gs pos="100000">
                    <a:srgbClr val="81B2E2">
                      <a:lumMod val="84000"/>
                    </a:srgbClr>
                  </a:gs>
                </a:gsLst>
                <a:lin ang="0" scaled="1"/>
              </a:gra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83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585"/>
            <a:ext cx="11152188" cy="4905375"/>
          </a:xfrm>
        </p:spPr>
      </p:pic>
    </p:spTree>
    <p:extLst>
      <p:ext uri="{BB962C8B-B14F-4D97-AF65-F5344CB8AC3E}">
        <p14:creationId xmlns:p14="http://schemas.microsoft.com/office/powerpoint/2010/main" val="2257224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2" y="1279390"/>
            <a:ext cx="10088562" cy="5467350"/>
          </a:xfrm>
        </p:spPr>
      </p:pic>
    </p:spTree>
    <p:extLst>
      <p:ext uri="{BB962C8B-B14F-4D97-AF65-F5344CB8AC3E}">
        <p14:creationId xmlns:p14="http://schemas.microsoft.com/office/powerpoint/2010/main" val="1910004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84" y="0"/>
            <a:ext cx="5821476" cy="6648994"/>
          </a:xfrm>
        </p:spPr>
      </p:pic>
    </p:spTree>
    <p:extLst>
      <p:ext uri="{BB962C8B-B14F-4D97-AF65-F5344CB8AC3E}">
        <p14:creationId xmlns:p14="http://schemas.microsoft.com/office/powerpoint/2010/main" val="38929368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1327" y="191225"/>
            <a:ext cx="9636261" cy="766763"/>
          </a:xfrm>
        </p:spPr>
        <p:txBody>
          <a:bodyPr>
            <a:normAutofit/>
          </a:bodyPr>
          <a:lstStyle/>
          <a:p>
            <a:r>
              <a:rPr lang="ru-RU" dirty="0"/>
              <a:t>В чем причина смены времен года?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1315453"/>
            <a:ext cx="4960938" cy="54038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41" y="1315098"/>
            <a:ext cx="4840950" cy="54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12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515600" cy="7032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2BC"/>
                </a:solidFill>
                <a:sym typeface="Helvetica Neue"/>
              </a:rPr>
              <a:t>СОВРЕМЕННЫЙ УРОК</a:t>
            </a:r>
            <a:r>
              <a:rPr lang="ru-RU" dirty="0">
                <a:solidFill>
                  <a:srgbClr val="0072BC"/>
                </a:solidFill>
                <a:sym typeface="Helvetica Neue"/>
              </a:rPr>
              <a:t/>
            </a:r>
            <a:br>
              <a:rPr lang="ru-RU" dirty="0">
                <a:solidFill>
                  <a:srgbClr val="0072BC"/>
                </a:solidFill>
                <a:sym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7050"/>
            <a:ext cx="9893300" cy="3265488"/>
          </a:xfrm>
        </p:spPr>
        <p:txBody>
          <a:bodyPr/>
          <a:lstStyle/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 smtClean="0">
                <a:solidFill>
                  <a:srgbClr val="1B3281"/>
                </a:solidFill>
                <a:ea typeface="Verdana" pitchFamily="34" charset="0"/>
              </a:rPr>
              <a:t>Практико-ориентированный</a:t>
            </a:r>
            <a:endParaRPr lang="ru-RU" sz="4000" b="1" kern="0" dirty="0">
              <a:solidFill>
                <a:srgbClr val="1B3281"/>
              </a:solidFill>
              <a:ea typeface="Verdana" pitchFamily="34" charset="0"/>
            </a:endParaRP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Междисциплинарный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Личностно-ориентированный</a:t>
            </a:r>
            <a:endParaRPr lang="ru-RU" sz="4000" kern="0" dirty="0">
              <a:solidFill>
                <a:srgbClr val="1B3281"/>
              </a:solidFill>
              <a:ea typeface="Verdan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7295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07" y="776968"/>
            <a:ext cx="7296150" cy="5819775"/>
          </a:xfrm>
        </p:spPr>
      </p:pic>
    </p:spTree>
    <p:extLst>
      <p:ext uri="{BB962C8B-B14F-4D97-AF65-F5344CB8AC3E}">
        <p14:creationId xmlns:p14="http://schemas.microsoft.com/office/powerpoint/2010/main" val="3327932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2" y="1320800"/>
            <a:ext cx="10069512" cy="5537200"/>
          </a:xfrm>
        </p:spPr>
      </p:pic>
    </p:spTree>
    <p:extLst>
      <p:ext uri="{BB962C8B-B14F-4D97-AF65-F5344CB8AC3E}">
        <p14:creationId xmlns:p14="http://schemas.microsoft.com/office/powerpoint/2010/main" val="2253117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85" y="1061085"/>
            <a:ext cx="6670675" cy="5705475"/>
          </a:xfrm>
        </p:spPr>
      </p:pic>
    </p:spTree>
    <p:extLst>
      <p:ext uri="{BB962C8B-B14F-4D97-AF65-F5344CB8AC3E}">
        <p14:creationId xmlns:p14="http://schemas.microsoft.com/office/powerpoint/2010/main" val="3247305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1055687"/>
            <a:ext cx="5802313" cy="5802313"/>
          </a:xfrm>
        </p:spPr>
      </p:pic>
    </p:spTree>
    <p:extLst>
      <p:ext uri="{BB962C8B-B14F-4D97-AF65-F5344CB8AC3E}">
        <p14:creationId xmlns:p14="http://schemas.microsoft.com/office/powerpoint/2010/main" val="3275276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очему_происходит_смена_времён_года_Энциклопедия_для_детей_(online-video-cutter.com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938" y="1260294"/>
            <a:ext cx="9288462" cy="5224463"/>
          </a:xfrm>
        </p:spPr>
      </p:pic>
    </p:spTree>
    <p:extLst>
      <p:ext uri="{BB962C8B-B14F-4D97-AF65-F5344CB8AC3E}">
        <p14:creationId xmlns:p14="http://schemas.microsoft.com/office/powerpoint/2010/main" val="1235174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77" y="946785"/>
            <a:ext cx="7516812" cy="5767388"/>
          </a:xfrm>
        </p:spPr>
      </p:pic>
    </p:spTree>
    <p:extLst>
      <p:ext uri="{BB962C8B-B14F-4D97-AF65-F5344CB8AC3E}">
        <p14:creationId xmlns:p14="http://schemas.microsoft.com/office/powerpoint/2010/main" val="3065836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10437223" cy="91281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явления соответствуют различным положениям земной оси?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212829"/>
            <a:ext cx="6573838" cy="553243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86" y="1212829"/>
            <a:ext cx="293564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0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63513"/>
            <a:ext cx="9875520" cy="87471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явления соответствуют различным положениям земной оси?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87776"/>
            <a:ext cx="5781675" cy="555307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78" y="1208414"/>
            <a:ext cx="293564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9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" y="165145"/>
            <a:ext cx="10202091" cy="70326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явления соответствуют различным положениям земной оси?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219222"/>
            <a:ext cx="5683250" cy="536892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77" y="1218681"/>
            <a:ext cx="2920332" cy="53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2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9754" y="191271"/>
            <a:ext cx="10950612" cy="70326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явления соответствуют различным положениям земной оси?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2" y="1299591"/>
            <a:ext cx="4614863" cy="527526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56" y="1273378"/>
            <a:ext cx="2827001" cy="5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63"/>
            <a:ext cx="11232994" cy="6021238"/>
          </a:xfrm>
        </p:spPr>
      </p:pic>
    </p:spTree>
    <p:extLst>
      <p:ext uri="{BB962C8B-B14F-4D97-AF65-F5344CB8AC3E}">
        <p14:creationId xmlns:p14="http://schemas.microsoft.com/office/powerpoint/2010/main" val="103343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1"/>
            <a:ext cx="11227586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593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29" y="1071562"/>
            <a:ext cx="77089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3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515600" cy="7032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2BC"/>
                </a:solidFill>
                <a:sym typeface="Helvetica Neue"/>
              </a:rPr>
              <a:t>СОВРЕМЕННЫЙ УРОК</a:t>
            </a:r>
            <a:r>
              <a:rPr lang="ru-RU" dirty="0">
                <a:solidFill>
                  <a:srgbClr val="0072BC"/>
                </a:solidFill>
                <a:sym typeface="Helvetica Neue"/>
              </a:rPr>
              <a:t/>
            </a:r>
            <a:br>
              <a:rPr lang="ru-RU" dirty="0">
                <a:solidFill>
                  <a:srgbClr val="0072BC"/>
                </a:solidFill>
                <a:sym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7050"/>
            <a:ext cx="9893300" cy="3265488"/>
          </a:xfrm>
        </p:spPr>
        <p:txBody>
          <a:bodyPr/>
          <a:lstStyle/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 smtClean="0">
                <a:solidFill>
                  <a:srgbClr val="1B3281"/>
                </a:solidFill>
                <a:ea typeface="Verdana" pitchFamily="34" charset="0"/>
              </a:rPr>
              <a:t>Практико-ориентированный</a:t>
            </a:r>
            <a:endParaRPr lang="ru-RU" sz="4000" b="1" kern="0" dirty="0">
              <a:solidFill>
                <a:srgbClr val="1B3281"/>
              </a:solidFill>
              <a:ea typeface="Verdana" pitchFamily="34" charset="0"/>
            </a:endParaRP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Междисциплинарный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Личностно-ориентированный</a:t>
            </a:r>
            <a:endParaRPr lang="ru-RU" sz="4000" kern="0" dirty="0">
              <a:solidFill>
                <a:srgbClr val="1B3281"/>
              </a:solidFill>
              <a:ea typeface="Verdan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4930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515600" cy="7032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2BC"/>
                </a:solidFill>
                <a:sym typeface="Helvetica Neue"/>
              </a:rPr>
              <a:t>СОВРЕМЕННЫЙ УРОК</a:t>
            </a:r>
            <a:r>
              <a:rPr lang="ru-RU" dirty="0">
                <a:solidFill>
                  <a:srgbClr val="0072BC"/>
                </a:solidFill>
                <a:sym typeface="Helvetica Neue"/>
              </a:rPr>
              <a:t/>
            </a:r>
            <a:br>
              <a:rPr lang="ru-RU" dirty="0">
                <a:solidFill>
                  <a:srgbClr val="0072BC"/>
                </a:solidFill>
                <a:sym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7050"/>
            <a:ext cx="9893300" cy="3265488"/>
          </a:xfrm>
        </p:spPr>
        <p:txBody>
          <a:bodyPr>
            <a:normAutofit/>
          </a:bodyPr>
          <a:lstStyle/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Ребята вовлечены в самостоятельную деятельность более 50% времени урока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Работает попеременно с разными группами учащихся, дифференцируя их по уровню знаний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73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10267406" cy="7032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Есть ли закономерность в использовании лунного календаря? </a:t>
            </a:r>
            <a:endParaRPr lang="ru-RU" dirty="0"/>
          </a:p>
        </p:txBody>
      </p:sp>
      <p:pic>
        <p:nvPicPr>
          <p:cNvPr id="1026" name="Picture 2" descr="C:\Users\Marmota\Desktop\Снимок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678"/>
            <a:ext cx="11038628" cy="42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3219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78072"/>
            <a:ext cx="11064240" cy="703263"/>
          </a:xfrm>
        </p:spPr>
        <p:txBody>
          <a:bodyPr>
            <a:normAutofit fontScale="90000"/>
          </a:bodyPr>
          <a:lstStyle/>
          <a:p>
            <a:r>
              <a:rPr lang="ru-RU" dirty="0"/>
              <a:t>Есть ли закономерность в использовании лунного календаря? </a:t>
            </a:r>
          </a:p>
        </p:txBody>
      </p:sp>
      <p:pic>
        <p:nvPicPr>
          <p:cNvPr id="4098" name="Picture 2" descr="C:\Users\Marmota\Desktop\957EDF95-C8E7-4E19-8BF9-0D6F6D17B1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77" y="1234000"/>
            <a:ext cx="7623741" cy="53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31316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7" y="579146"/>
            <a:ext cx="9290651" cy="61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5463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4963"/>
            <a:ext cx="8893175" cy="703262"/>
          </a:xfrm>
        </p:spPr>
        <p:txBody>
          <a:bodyPr/>
          <a:lstStyle/>
          <a:p>
            <a:r>
              <a:rPr lang="ru-RU" dirty="0">
                <a:hlinkClick r:id="rId2"/>
              </a:rPr>
              <a:t>Где можно полюбоваться звездами?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1567459"/>
            <a:ext cx="10937329" cy="5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7240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2469" y="234111"/>
            <a:ext cx="7707312" cy="766763"/>
          </a:xfrm>
        </p:spPr>
        <p:txBody>
          <a:bodyPr/>
          <a:lstStyle/>
          <a:p>
            <a:r>
              <a:rPr lang="ru-RU" dirty="0"/>
              <a:t>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76" y="1130271"/>
            <a:ext cx="8500862" cy="5652908"/>
          </a:xfrm>
        </p:spPr>
      </p:pic>
    </p:spTree>
    <p:extLst>
      <p:ext uri="{BB962C8B-B14F-4D97-AF65-F5344CB8AC3E}">
        <p14:creationId xmlns:p14="http://schemas.microsoft.com/office/powerpoint/2010/main" val="3159744603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2469" y="234111"/>
            <a:ext cx="7707312" cy="766763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25" y="1259457"/>
            <a:ext cx="9692257" cy="5451894"/>
          </a:xfrm>
        </p:spPr>
      </p:pic>
    </p:spTree>
    <p:extLst>
      <p:ext uri="{BB962C8B-B14F-4D97-AF65-F5344CB8AC3E}">
        <p14:creationId xmlns:p14="http://schemas.microsoft.com/office/powerpoint/2010/main" val="285041314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22" y="1268776"/>
            <a:ext cx="8316912" cy="5448300"/>
          </a:xfrm>
        </p:spPr>
      </p:pic>
    </p:spTree>
    <p:extLst>
      <p:ext uri="{BB962C8B-B14F-4D97-AF65-F5344CB8AC3E}">
        <p14:creationId xmlns:p14="http://schemas.microsoft.com/office/powerpoint/2010/main" val="4103437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348" y="165100"/>
            <a:ext cx="7707312" cy="766763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56" y="1248943"/>
            <a:ext cx="8342312" cy="5538787"/>
          </a:xfrm>
        </p:spPr>
      </p:pic>
    </p:spTree>
    <p:extLst>
      <p:ext uri="{BB962C8B-B14F-4D97-AF65-F5344CB8AC3E}">
        <p14:creationId xmlns:p14="http://schemas.microsoft.com/office/powerpoint/2010/main" val="2636359679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228" y="190979"/>
            <a:ext cx="7707312" cy="766763"/>
          </a:xfrm>
        </p:spPr>
        <p:txBody>
          <a:bodyPr/>
          <a:lstStyle/>
          <a:p>
            <a:r>
              <a:rPr lang="ru-RU" dirty="0"/>
              <a:t>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82" y="1195538"/>
            <a:ext cx="9074150" cy="5584825"/>
          </a:xfrm>
        </p:spPr>
      </p:pic>
    </p:spTree>
    <p:extLst>
      <p:ext uri="{BB962C8B-B14F-4D97-AF65-F5344CB8AC3E}">
        <p14:creationId xmlns:p14="http://schemas.microsoft.com/office/powerpoint/2010/main" val="711072728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6975" y="268617"/>
            <a:ext cx="7707312" cy="766763"/>
          </a:xfrm>
        </p:spPr>
        <p:txBody>
          <a:bodyPr/>
          <a:lstStyle/>
          <a:p>
            <a:r>
              <a:rPr lang="ru-RU" dirty="0"/>
              <a:t>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11" y="1169718"/>
            <a:ext cx="8380412" cy="5586413"/>
          </a:xfrm>
        </p:spPr>
      </p:pic>
    </p:spTree>
    <p:extLst>
      <p:ext uri="{BB962C8B-B14F-4D97-AF65-F5344CB8AC3E}">
        <p14:creationId xmlns:p14="http://schemas.microsoft.com/office/powerpoint/2010/main" val="856199184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1944" y="208232"/>
            <a:ext cx="7707312" cy="766763"/>
          </a:xfrm>
        </p:spPr>
        <p:txBody>
          <a:bodyPr/>
          <a:lstStyle/>
          <a:p>
            <a:r>
              <a:rPr lang="ru-RU" dirty="0"/>
              <a:t>6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75" y="1226659"/>
            <a:ext cx="8345487" cy="5562600"/>
          </a:xfrm>
        </p:spPr>
      </p:pic>
    </p:spTree>
    <p:extLst>
      <p:ext uri="{BB962C8B-B14F-4D97-AF65-F5344CB8AC3E}">
        <p14:creationId xmlns:p14="http://schemas.microsoft.com/office/powerpoint/2010/main" val="1010663912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9" y="246613"/>
            <a:ext cx="6435305" cy="6437121"/>
          </a:xfrm>
        </p:spPr>
      </p:pic>
    </p:spTree>
    <p:extLst>
      <p:ext uri="{BB962C8B-B14F-4D97-AF65-F5344CB8AC3E}">
        <p14:creationId xmlns:p14="http://schemas.microsoft.com/office/powerpoint/2010/main" val="1879349673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11093570" cy="703262"/>
          </a:xfrm>
        </p:spPr>
        <p:txBody>
          <a:bodyPr>
            <a:noAutofit/>
          </a:bodyPr>
          <a:lstStyle/>
          <a:p>
            <a:r>
              <a:rPr lang="ru-RU" sz="2400" dirty="0"/>
              <a:t>Какие города южного полушария вы посоветуете  для наблюдения Магеллановых Облаков в период летних каникул и почему?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47" y="1317243"/>
            <a:ext cx="9711696" cy="5463119"/>
          </a:xfrm>
        </p:spPr>
      </p:pic>
    </p:spTree>
    <p:extLst>
      <p:ext uri="{BB962C8B-B14F-4D97-AF65-F5344CB8AC3E}">
        <p14:creationId xmlns:p14="http://schemas.microsoft.com/office/powerpoint/2010/main" val="1891158271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" y="189780"/>
            <a:ext cx="11211310" cy="6305911"/>
          </a:xfrm>
        </p:spPr>
      </p:pic>
    </p:spTree>
    <p:extLst>
      <p:ext uri="{BB962C8B-B14F-4D97-AF65-F5344CB8AC3E}">
        <p14:creationId xmlns:p14="http://schemas.microsoft.com/office/powerpoint/2010/main" val="3961103075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18" y="118361"/>
            <a:ext cx="5979825" cy="673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0925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019" y="156474"/>
            <a:ext cx="7707312" cy="766763"/>
          </a:xfrm>
        </p:spPr>
        <p:txBody>
          <a:bodyPr/>
          <a:lstStyle/>
          <a:p>
            <a:r>
              <a:rPr lang="ru-RU" dirty="0"/>
              <a:t> 23 июня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9" y="862641"/>
            <a:ext cx="8749316" cy="5848709"/>
          </a:xfrm>
        </p:spPr>
      </p:pic>
    </p:spTree>
    <p:extLst>
      <p:ext uri="{BB962C8B-B14F-4D97-AF65-F5344CB8AC3E}">
        <p14:creationId xmlns:p14="http://schemas.microsoft.com/office/powerpoint/2010/main" val="2845230849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5485"/>
            <a:ext cx="7707312" cy="766763"/>
          </a:xfrm>
        </p:spPr>
        <p:txBody>
          <a:bodyPr/>
          <a:lstStyle/>
          <a:p>
            <a:r>
              <a:rPr lang="ru-RU" dirty="0"/>
              <a:t>20 декабря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16" y="1089116"/>
            <a:ext cx="8385175" cy="5568950"/>
          </a:xfrm>
        </p:spPr>
      </p:pic>
    </p:spTree>
    <p:extLst>
      <p:ext uri="{BB962C8B-B14F-4D97-AF65-F5344CB8AC3E}">
        <p14:creationId xmlns:p14="http://schemas.microsoft.com/office/powerpoint/2010/main" val="287560122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1322251"/>
            <a:ext cx="8116888" cy="5341938"/>
          </a:xfrm>
        </p:spPr>
      </p:pic>
    </p:spTree>
    <p:extLst>
      <p:ext uri="{BB962C8B-B14F-4D97-AF65-F5344CB8AC3E}">
        <p14:creationId xmlns:p14="http://schemas.microsoft.com/office/powerpoint/2010/main" val="3600572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8348" y="199606"/>
            <a:ext cx="7707312" cy="766763"/>
          </a:xfrm>
        </p:spPr>
        <p:txBody>
          <a:bodyPr/>
          <a:lstStyle/>
          <a:p>
            <a:r>
              <a:rPr lang="ru-RU" dirty="0"/>
              <a:t>23 декабря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16" y="1196118"/>
            <a:ext cx="8410330" cy="559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99602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6473"/>
            <a:ext cx="7707312" cy="766763"/>
          </a:xfrm>
        </p:spPr>
        <p:txBody>
          <a:bodyPr/>
          <a:lstStyle/>
          <a:p>
            <a:r>
              <a:rPr lang="ru-RU" dirty="0"/>
              <a:t> 20 июня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04" y="1093427"/>
            <a:ext cx="8440071" cy="56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81856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87" y="747083"/>
            <a:ext cx="7373937" cy="5611813"/>
          </a:xfrm>
        </p:spPr>
      </p:pic>
    </p:spTree>
    <p:extLst>
      <p:ext uri="{BB962C8B-B14F-4D97-AF65-F5344CB8AC3E}">
        <p14:creationId xmlns:p14="http://schemas.microsoft.com/office/powerpoint/2010/main" val="277298618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42" y="224287"/>
            <a:ext cx="5832361" cy="65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05372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38" y="1224314"/>
            <a:ext cx="8444968" cy="5633686"/>
          </a:xfrm>
        </p:spPr>
      </p:pic>
    </p:spTree>
    <p:extLst>
      <p:ext uri="{BB962C8B-B14F-4D97-AF65-F5344CB8AC3E}">
        <p14:creationId xmlns:p14="http://schemas.microsoft.com/office/powerpoint/2010/main" val="1755388558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" y="1265238"/>
            <a:ext cx="9955212" cy="5592762"/>
          </a:xfrm>
        </p:spPr>
      </p:pic>
    </p:spTree>
    <p:extLst>
      <p:ext uri="{BB962C8B-B14F-4D97-AF65-F5344CB8AC3E}">
        <p14:creationId xmlns:p14="http://schemas.microsoft.com/office/powerpoint/2010/main" val="1922537665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2" y="1473320"/>
            <a:ext cx="10479087" cy="5289550"/>
          </a:xfrm>
        </p:spPr>
      </p:pic>
    </p:spTree>
    <p:extLst>
      <p:ext uri="{BB962C8B-B14F-4D97-AF65-F5344CB8AC3E}">
        <p14:creationId xmlns:p14="http://schemas.microsoft.com/office/powerpoint/2010/main" val="2152859120"/>
      </p:ext>
    </p:extLst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366209"/>
            <a:ext cx="10315575" cy="5332413"/>
          </a:xfrm>
        </p:spPr>
      </p:pic>
    </p:spTree>
    <p:extLst>
      <p:ext uri="{BB962C8B-B14F-4D97-AF65-F5344CB8AC3E}">
        <p14:creationId xmlns:p14="http://schemas.microsoft.com/office/powerpoint/2010/main" val="847827619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53" y="1291487"/>
            <a:ext cx="8223848" cy="5478932"/>
          </a:xfrm>
        </p:spPr>
      </p:pic>
    </p:spTree>
    <p:extLst>
      <p:ext uri="{BB962C8B-B14F-4D97-AF65-F5344CB8AC3E}">
        <p14:creationId xmlns:p14="http://schemas.microsoft.com/office/powerpoint/2010/main" val="2000064293"/>
      </p:ext>
    </p:extLst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87" y="1201468"/>
            <a:ext cx="8304212" cy="5538788"/>
          </a:xfrm>
        </p:spPr>
      </p:pic>
    </p:spTree>
    <p:extLst>
      <p:ext uri="{BB962C8B-B14F-4D97-AF65-F5344CB8AC3E}">
        <p14:creationId xmlns:p14="http://schemas.microsoft.com/office/powerpoint/2010/main" val="366185642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" y="1645920"/>
            <a:ext cx="11013488" cy="4782094"/>
          </a:xfrm>
        </p:spPr>
      </p:pic>
    </p:spTree>
    <p:extLst>
      <p:ext uri="{BB962C8B-B14F-4D97-AF65-F5344CB8AC3E}">
        <p14:creationId xmlns:p14="http://schemas.microsoft.com/office/powerpoint/2010/main" val="16180811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70" y="1217613"/>
            <a:ext cx="7053262" cy="5640387"/>
          </a:xfrm>
        </p:spPr>
      </p:pic>
    </p:spTree>
    <p:extLst>
      <p:ext uri="{BB962C8B-B14F-4D97-AF65-F5344CB8AC3E}">
        <p14:creationId xmlns:p14="http://schemas.microsoft.com/office/powerpoint/2010/main" val="684409309"/>
      </p:ext>
    </p:extLst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2" y="1416666"/>
            <a:ext cx="10653141" cy="52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74801"/>
      </p:ext>
    </p:extLst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0" y="1051236"/>
            <a:ext cx="3754482" cy="2815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8" y="1051236"/>
            <a:ext cx="3754484" cy="2815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0" y="3936991"/>
            <a:ext cx="3756656" cy="2817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8" y="3936991"/>
            <a:ext cx="3758693" cy="28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3825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42" y="1112808"/>
            <a:ext cx="7533104" cy="56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80469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2" y="1416666"/>
            <a:ext cx="10653141" cy="52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3441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0" y="1051236"/>
            <a:ext cx="3754482" cy="2815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8" y="1051236"/>
            <a:ext cx="3754484" cy="2815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0" y="3936991"/>
            <a:ext cx="3756656" cy="2817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8" y="3936991"/>
            <a:ext cx="3758693" cy="28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0479"/>
      </p:ext>
    </p:extLst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1592" cy="74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0836"/>
      </p:ext>
    </p:extLst>
  </p:cSld>
  <p:clrMapOvr>
    <a:masterClrMapping/>
  </p:clrMapOvr>
  <p:transition spd="med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515600" cy="7032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2BC"/>
                </a:solidFill>
                <a:sym typeface="Helvetica Neue"/>
              </a:rPr>
              <a:t>СОВРЕМЕННОЕ УЧЕБНОЕ ЗАНЯТИЕ</a:t>
            </a:r>
            <a:br>
              <a:rPr lang="ru-RU" dirty="0">
                <a:solidFill>
                  <a:srgbClr val="0072BC"/>
                </a:solidFill>
                <a:sym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7050"/>
            <a:ext cx="9893300" cy="3265488"/>
          </a:xfrm>
        </p:spPr>
        <p:txBody>
          <a:bodyPr/>
          <a:lstStyle/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Практико-ориентированный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Междисциплинарный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Личностно-ориентированный</a:t>
            </a:r>
            <a:endParaRPr lang="ru-RU" sz="4000" kern="0" dirty="0">
              <a:solidFill>
                <a:srgbClr val="1B3281"/>
              </a:solidFill>
              <a:ea typeface="Verdan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783670"/>
      </p:ext>
    </p:extLst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10515600" cy="7032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2BC"/>
                </a:solidFill>
                <a:sym typeface="Helvetica Neue"/>
              </a:rPr>
              <a:t>СОВРЕМЕННОЕ УЧЕБНОЕ ЗАНЯТИЕ</a:t>
            </a:r>
            <a:br>
              <a:rPr lang="ru-RU" dirty="0">
                <a:solidFill>
                  <a:srgbClr val="0072BC"/>
                </a:solidFill>
                <a:sym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7050"/>
            <a:ext cx="9893300" cy="3265488"/>
          </a:xfrm>
        </p:spPr>
        <p:txBody>
          <a:bodyPr>
            <a:normAutofit/>
          </a:bodyPr>
          <a:lstStyle/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Ребята вовлечены в самостоятельную деятельность более 50% времени урока</a:t>
            </a:r>
          </a:p>
          <a:p>
            <a:pPr marL="355600" indent="-355600">
              <a:spcBef>
                <a:spcPts val="1200"/>
              </a:spcBef>
              <a:buClr>
                <a:srgbClr val="0072BC"/>
              </a:buClr>
            </a:pPr>
            <a:r>
              <a:rPr lang="ru-RU" sz="4000" b="1" kern="0" dirty="0">
                <a:solidFill>
                  <a:srgbClr val="1B3281"/>
                </a:solidFill>
                <a:ea typeface="Verdana" pitchFamily="34" charset="0"/>
              </a:rPr>
              <a:t>Работает попеременно с разными группами учащихся, дифференцируя их по уровню знаний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362841"/>
      </p:ext>
    </p:extLst>
  </p:cSld>
  <p:clrMapOvr>
    <a:masterClrMapping/>
  </p:clrMapOvr>
  <p:transition spd="med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" y="1296149"/>
            <a:ext cx="11071225" cy="5461000"/>
          </a:xfrm>
        </p:spPr>
      </p:pic>
    </p:spTree>
    <p:extLst>
      <p:ext uri="{BB962C8B-B14F-4D97-AF65-F5344CB8AC3E}">
        <p14:creationId xmlns:p14="http://schemas.microsoft.com/office/powerpoint/2010/main" val="338570940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91" y="1146084"/>
            <a:ext cx="7788275" cy="5449888"/>
          </a:xfrm>
        </p:spPr>
      </p:pic>
    </p:spTree>
    <p:extLst>
      <p:ext uri="{BB962C8B-B14F-4D97-AF65-F5344CB8AC3E}">
        <p14:creationId xmlns:p14="http://schemas.microsoft.com/office/powerpoint/2010/main" val="32034252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mota\Desktop\Screensho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6" y="1232775"/>
            <a:ext cx="9771321" cy="55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070209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mota\Desktop\Screensho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7" y="1296433"/>
            <a:ext cx="9486901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75493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mota\Desktop\Screensho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5" y="1403498"/>
            <a:ext cx="9930272" cy="54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81570"/>
      </p:ext>
    </p:extLst>
  </p:cSld>
  <p:clrMapOvr>
    <a:masterClrMapping/>
  </p:clrMapOvr>
  <p:transition spd="med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Фигура">
            <a:extLst>
              <a:ext uri="{FF2B5EF4-FFF2-40B4-BE49-F238E27FC236}">
                <a16:creationId xmlns:a16="http://schemas.microsoft.com/office/drawing/2014/main" id="{C3B488C4-6873-B540-8A56-284D0401DB0F}"/>
              </a:ext>
            </a:extLst>
          </p:cNvPr>
          <p:cNvSpPr/>
          <p:nvPr/>
        </p:nvSpPr>
        <p:spPr>
          <a:xfrm>
            <a:off x="375123" y="-18654"/>
            <a:ext cx="8661157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4" name="Фигура">
            <a:extLst>
              <a:ext uri="{FF2B5EF4-FFF2-40B4-BE49-F238E27FC236}">
                <a16:creationId xmlns:a16="http://schemas.microsoft.com/office/drawing/2014/main" id="{788C4569-BF6A-2746-B83D-50BB950F1DF1}"/>
              </a:ext>
            </a:extLst>
          </p:cNvPr>
          <p:cNvSpPr/>
          <p:nvPr/>
        </p:nvSpPr>
        <p:spPr>
          <a:xfrm>
            <a:off x="-7938" y="-18654"/>
            <a:ext cx="8138518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764167" y="3365019"/>
            <a:ext cx="7971568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844083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Современный урок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>
              <a:lnSpc>
                <a:spcPct val="80000"/>
              </a:lnSpc>
            </a:pPr>
            <a:endParaRPr lang="ru-RU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Андрей Юрьевич </a:t>
            </a:r>
            <a:r>
              <a:rPr lang="ru-RU" sz="2000" dirty="0" err="1" smtClean="0">
                <a:solidFill>
                  <a:schemeClr val="bg1"/>
                </a:solidFill>
              </a:rPr>
              <a:t>Белышев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3" name="Еще больше  новых брендов"/>
          <p:cNvSpPr txBox="1"/>
          <p:nvPr/>
        </p:nvSpPr>
        <p:spPr>
          <a:xfrm>
            <a:off x="1933539" y="4266538"/>
            <a:ext cx="51361" cy="592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4400" dirty="0">
              <a:solidFill>
                <a:schemeClr val="bg1"/>
              </a:solidFill>
              <a:latin typeface="Phenomena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35" y="1957008"/>
            <a:ext cx="2183277" cy="2200469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BF3F395-8FC9-46E3-9EAF-02E9C5E4A08A}"/>
              </a:ext>
            </a:extLst>
          </p:cNvPr>
          <p:cNvCxnSpPr/>
          <p:nvPr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85056" y="584261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14-03-2023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41857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4" y="711653"/>
            <a:ext cx="6823075" cy="5819775"/>
          </a:xfrm>
        </p:spPr>
      </p:pic>
    </p:spTree>
    <p:extLst>
      <p:ext uri="{BB962C8B-B14F-4D97-AF65-F5344CB8AC3E}">
        <p14:creationId xmlns:p14="http://schemas.microsoft.com/office/powerpoint/2010/main" val="25060611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19" y="1006425"/>
            <a:ext cx="8005336" cy="56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253</Words>
  <Application>Microsoft Office PowerPoint</Application>
  <PresentationFormat>Широкоэкранный</PresentationFormat>
  <Paragraphs>56</Paragraphs>
  <Slides>73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5" baseType="lpstr">
      <vt:lpstr>Arial</vt:lpstr>
      <vt:lpstr>Calibri</vt:lpstr>
      <vt:lpstr>Calibri Light</vt:lpstr>
      <vt:lpstr>Futura PT Book</vt:lpstr>
      <vt:lpstr>Helvetica Neue</vt:lpstr>
      <vt:lpstr>Helvetica Neue Medium</vt:lpstr>
      <vt:lpstr>Muller Light</vt:lpstr>
      <vt:lpstr>Phenomena</vt:lpstr>
      <vt:lpstr>Tahoma</vt:lpstr>
      <vt:lpstr>Verdana</vt:lpstr>
      <vt:lpstr>Wingdings</vt:lpstr>
      <vt:lpstr>Тема Office</vt:lpstr>
      <vt:lpstr>Презентация PowerPoint</vt:lpstr>
      <vt:lpstr>СОВРЕМЕННЫЙ УРОК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Установите соответствие между широтой города и продолжительностью светового дня в период летнего солнцестояния   </vt:lpstr>
      <vt:lpstr>Презентация PowerPoint</vt:lpstr>
      <vt:lpstr>Презентация PowerPoint</vt:lpstr>
      <vt:lpstr>Презентация PowerPoint</vt:lpstr>
      <vt:lpstr>В чем причина смены времен года?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явления соответствуют различным положениям земной оси?</vt:lpstr>
      <vt:lpstr>Какие явления соответствуют различным положениям земной оси?</vt:lpstr>
      <vt:lpstr>Какие явления соответствуют различным положениям земной оси?</vt:lpstr>
      <vt:lpstr>Какие явления соответствуют различным положениям земной оси?</vt:lpstr>
      <vt:lpstr>Презентация PowerPoint</vt:lpstr>
      <vt:lpstr>Презентация PowerPoint</vt:lpstr>
      <vt:lpstr>СОВРЕМЕННЫЙ УРОК </vt:lpstr>
      <vt:lpstr>СОВРЕМЕННЫЙ УРОК </vt:lpstr>
      <vt:lpstr>Есть ли закономерность в использовании лунного календаря? </vt:lpstr>
      <vt:lpstr>Есть ли закономерность в использовании лунного календаря? </vt:lpstr>
      <vt:lpstr>Презентация PowerPoint</vt:lpstr>
      <vt:lpstr>Где можно полюбоваться звездами?</vt:lpstr>
      <vt:lpstr>1</vt:lpstr>
      <vt:lpstr>2</vt:lpstr>
      <vt:lpstr>3</vt:lpstr>
      <vt:lpstr>4</vt:lpstr>
      <vt:lpstr>5</vt:lpstr>
      <vt:lpstr>6</vt:lpstr>
      <vt:lpstr>Презентация PowerPoint</vt:lpstr>
      <vt:lpstr>Какие города южного полушария вы посоветуете  для наблюдения Магеллановых Облаков в период летних каникул и почему?</vt:lpstr>
      <vt:lpstr>Презентация PowerPoint</vt:lpstr>
      <vt:lpstr>Презентация PowerPoint</vt:lpstr>
      <vt:lpstr> 23 июня</vt:lpstr>
      <vt:lpstr>20 декабря</vt:lpstr>
      <vt:lpstr>23 декабря</vt:lpstr>
      <vt:lpstr> 20 июня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СОВРЕМЕННОЕ УЧЕБНОЕ ЗАНЯТИЕ </vt:lpstr>
      <vt:lpstr>СОВРЕМЕННОЕ УЧЕБНОЕ ЗАНЯТИЕ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Андрей Юрьевич Белышев</cp:lastModifiedBy>
  <cp:revision>216</cp:revision>
  <dcterms:created xsi:type="dcterms:W3CDTF">2020-06-08T21:27:38Z</dcterms:created>
  <dcterms:modified xsi:type="dcterms:W3CDTF">2023-03-06T08:18:17Z</dcterms:modified>
</cp:coreProperties>
</file>