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69" r:id="rId3"/>
    <p:sldId id="257" r:id="rId4"/>
    <p:sldId id="293" r:id="rId5"/>
    <p:sldId id="292" r:id="rId6"/>
    <p:sldId id="291" r:id="rId7"/>
    <p:sldId id="267" r:id="rId8"/>
    <p:sldId id="261" r:id="rId9"/>
    <p:sldId id="259" r:id="rId10"/>
    <p:sldId id="290" r:id="rId11"/>
    <p:sldId id="280" r:id="rId12"/>
    <p:sldId id="282" r:id="rId13"/>
    <p:sldId id="296" r:id="rId14"/>
    <p:sldId id="297" r:id="rId15"/>
    <p:sldId id="301" r:id="rId16"/>
    <p:sldId id="302" r:id="rId17"/>
    <p:sldId id="303" r:id="rId18"/>
    <p:sldId id="263" r:id="rId19"/>
    <p:sldId id="271" r:id="rId20"/>
    <p:sldId id="304" r:id="rId21"/>
    <p:sldId id="265" r:id="rId22"/>
    <p:sldId id="273" r:id="rId23"/>
    <p:sldId id="274" r:id="rId24"/>
    <p:sldId id="305" r:id="rId25"/>
    <p:sldId id="268" r:id="rId26"/>
    <p:sldId id="299" r:id="rId27"/>
    <p:sldId id="298" r:id="rId28"/>
    <p:sldId id="285" r:id="rId29"/>
    <p:sldId id="284" r:id="rId3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1A0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12" autoAdjust="0"/>
    <p:restoredTop sz="94760" autoAdjust="0"/>
  </p:normalViewPr>
  <p:slideViewPr>
    <p:cSldViewPr>
      <p:cViewPr>
        <p:scale>
          <a:sx n="73" d="100"/>
          <a:sy n="73" d="100"/>
        </p:scale>
        <p:origin x="-136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1" d="100"/>
        <a:sy n="41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165D71-803D-46AD-8DAE-0A04DDD39A71}" type="datetimeFigureOut">
              <a:rPr lang="ru-RU" smtClean="0"/>
              <a:pPr/>
              <a:t>22.10.2023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294ED-F0B2-4271-A86A-68C649BE484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294ED-F0B2-4271-A86A-68C649BE4842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294ED-F0B2-4271-A86A-68C649BE4842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hp%20&#1076;&#1085;&#1089;\Desktop\&#1053;&#1086;&#1074;&#1072;&#1103;%20&#1087;&#1072;&#1087;&#1082;&#1072;%20(3)\VID-20171025-WA0085.mp4" TargetMode="Externa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-20171029-WA0025.jpg"/>
          <p:cNvPicPr>
            <a:picLocks noChangeAspect="1"/>
          </p:cNvPicPr>
          <p:nvPr/>
        </p:nvPicPr>
        <p:blipFill>
          <a:blip r:embed="rId2" cstate="print"/>
          <a:srcRect l="6189" t="21824" r="2606"/>
          <a:stretch>
            <a:fillRect/>
          </a:stretch>
        </p:blipFill>
        <p:spPr>
          <a:xfrm>
            <a:off x="2590800" y="304800"/>
            <a:ext cx="4267200" cy="4876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495800"/>
            <a:ext cx="7772400" cy="2209800"/>
          </a:xfrm>
        </p:spPr>
        <p:txBody>
          <a:bodyPr>
            <a:normAutofit fontScale="90000"/>
          </a:bodyPr>
          <a:lstStyle/>
          <a:p>
            <a:r>
              <a:rPr lang="sah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ah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ah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Алтынньы 25 күнэ – </a:t>
            </a:r>
            <a:r>
              <a:rPr lang="sah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ah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ah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ТЫЛ </a:t>
            </a:r>
            <a:r>
              <a:rPr lang="sah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УЛУУ МААСТАРА</a:t>
            </a:r>
            <a:br>
              <a:rPr lang="sah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ah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Петр Николаевич Тобуруокап төрөөбүт күнэ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Сэрии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кэннинээ</a:t>
            </a:r>
            <a:r>
              <a:rPr lang="sah-RU" sz="3600" dirty="0" smtClean="0">
                <a:latin typeface="Times New Roman" pitchFamily="18" charset="0"/>
                <a:cs typeface="Times New Roman" pitchFamily="18" charset="0"/>
              </a:rPr>
              <a:t>ҕ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олоҕун кэрчиктэрэ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419600" y="1447800"/>
            <a:ext cx="4267200" cy="4678363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1945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сылтан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ССКП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чилиэнэ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1960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Москубаҕа литературнай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институту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бүтэрэр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1976-79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Литературнай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институкка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учууталлыыр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1979 </a:t>
            </a:r>
            <a:r>
              <a:rPr lang="sah-RU" dirty="0" smtClean="0">
                <a:latin typeface="Times New Roman" pitchFamily="18" charset="0"/>
                <a:cs typeface="Times New Roman" pitchFamily="18" charset="0"/>
              </a:rPr>
              <a:t>сылтан идэтийбит суруйааччы.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2001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сыл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кулун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тутарыгар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83 </a:t>
            </a:r>
            <a:r>
              <a:rPr lang="sah-RU" dirty="0" smtClean="0">
                <a:latin typeface="Times New Roman" pitchFamily="18" charset="0"/>
                <a:cs typeface="Times New Roman" pitchFamily="18" charset="0"/>
              </a:rPr>
              <a:t>сааһыгар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олохтон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барар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hp днс\Desktop\Toburokov-Portret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447800"/>
            <a:ext cx="3101282" cy="4797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71_b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6570" y="1219200"/>
            <a:ext cx="9160570" cy="5257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ah-RU" sz="2800" dirty="0" smtClean="0">
                <a:latin typeface="Times New Roman" pitchFamily="18" charset="0"/>
                <a:cs typeface="Times New Roman" pitchFamily="18" charset="0"/>
              </a:rPr>
              <a:t>Норуот бэйиэтэ - оҕо аймах тапталлаах доҕоро этэ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hp днс\Downloads\IMG-20171029-WA002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-5400000">
            <a:off x="946746" y="729654"/>
            <a:ext cx="3394472" cy="4525963"/>
          </a:xfrm>
          <a:prstGeom prst="rect">
            <a:avLst/>
          </a:prstGeom>
          <a:noFill/>
        </p:spPr>
      </p:pic>
      <p:pic>
        <p:nvPicPr>
          <p:cNvPr id="3" name="Picture 2" descr="C:\Users\hp днс\Downloads\IMG-20171029-WA00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5400000">
            <a:off x="5340350" y="2940050"/>
            <a:ext cx="2933700" cy="391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воробей.jpg"/>
          <p:cNvPicPr>
            <a:picLocks noChangeAspect="1"/>
          </p:cNvPicPr>
          <p:nvPr/>
        </p:nvPicPr>
        <p:blipFill>
          <a:blip r:embed="rId2" cstate="print"/>
          <a:srcRect l="13983" r="2150"/>
          <a:stretch>
            <a:fillRect/>
          </a:stretch>
        </p:blipFill>
        <p:spPr>
          <a:xfrm>
            <a:off x="0" y="1268971"/>
            <a:ext cx="8915400" cy="558902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458200" cy="1189038"/>
          </a:xfrm>
        </p:spPr>
        <p:txBody>
          <a:bodyPr>
            <a:noAutofit/>
          </a:bodyPr>
          <a:lstStyle/>
          <a:p>
            <a:r>
              <a:rPr lang="sah-RU" sz="2800" b="1" dirty="0" smtClean="0">
                <a:latin typeface="Times New Roman" pitchFamily="18" charset="0"/>
                <a:cs typeface="Times New Roman" pitchFamily="18" charset="0"/>
              </a:rPr>
              <a:t>Чыычаах кыратын, түргэнин </a:t>
            </a:r>
            <a:br>
              <a:rPr lang="sah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sah-RU" sz="2800" b="1" dirty="0" smtClean="0">
                <a:latin typeface="Times New Roman" pitchFamily="18" charset="0"/>
                <a:cs typeface="Times New Roman" pitchFamily="18" charset="0"/>
              </a:rPr>
              <a:t>поэт күүһүрдэр эбиискэ көмөтүнэн тиэрдэр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00600" y="1905000"/>
            <a:ext cx="4343400" cy="429736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sah-RU" sz="2800" i="1" dirty="0" smtClean="0"/>
          </a:p>
          <a:p>
            <a:pPr algn="ctr">
              <a:buNone/>
            </a:pPr>
            <a:r>
              <a:rPr lang="sah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Кып-кыра</a:t>
            </a:r>
            <a:r>
              <a:rPr lang="ru-RU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чычып-чаап</a:t>
            </a:r>
            <a:endParaRPr lang="ru-RU" sz="28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Хап-хара</a:t>
            </a:r>
            <a:r>
              <a:rPr lang="ru-RU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харахтаах</a:t>
            </a:r>
            <a:r>
              <a:rPr lang="ru-RU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>
              <a:buNone/>
            </a:pPr>
            <a:r>
              <a:rPr lang="ru-RU" sz="28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Кып-кыра</a:t>
            </a:r>
            <a:r>
              <a:rPr lang="ru-RU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чычып-чаап</a:t>
            </a:r>
            <a:endParaRPr lang="ru-RU" sz="28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Сып-сытыы</a:t>
            </a:r>
            <a:r>
              <a:rPr lang="ru-RU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тумустаах</a:t>
            </a:r>
            <a:r>
              <a:rPr lang="ru-RU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>
              <a:buNone/>
            </a:pPr>
            <a:r>
              <a:rPr lang="ru-RU" sz="28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Кып-кыра</a:t>
            </a:r>
            <a:r>
              <a:rPr lang="ru-RU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чычып-чаап</a:t>
            </a:r>
            <a:r>
              <a:rPr lang="ru-RU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ru-RU" sz="28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Чап-чараас</a:t>
            </a:r>
            <a:r>
              <a:rPr lang="ru-RU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кынаттаах</a:t>
            </a:r>
            <a:r>
              <a:rPr lang="ru-RU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>
              <a:buNone/>
            </a:pPr>
            <a:r>
              <a:rPr lang="ru-RU" sz="28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Кып-кры</a:t>
            </a:r>
            <a:r>
              <a:rPr lang="ru-RU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чычып-чаап</a:t>
            </a:r>
            <a:endParaRPr lang="ru-RU" sz="28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Чыып-чаап</a:t>
            </a:r>
            <a:r>
              <a:rPr lang="ru-RU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ырыалаах</a:t>
            </a:r>
            <a:r>
              <a:rPr lang="ru-RU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sah-RU" sz="2800" i="1" dirty="0" smtClean="0">
                <a:latin typeface="Times New Roman" pitchFamily="18" charset="0"/>
                <a:cs typeface="Times New Roman" pitchFamily="18" charset="0"/>
              </a:rPr>
              <a:t>Улаатарым буоллар мин</a:t>
            </a:r>
          </a:p>
          <a:p>
            <a:pPr algn="ctr">
              <a:buNone/>
            </a:pPr>
            <a:r>
              <a:rPr lang="sah-RU" sz="2800" i="1" dirty="0" smtClean="0">
                <a:latin typeface="Times New Roman" pitchFamily="18" charset="0"/>
                <a:cs typeface="Times New Roman" pitchFamily="18" charset="0"/>
              </a:rPr>
              <a:t>Оскуолаҕа барыа этим,</a:t>
            </a:r>
          </a:p>
          <a:p>
            <a:pPr algn="ctr">
              <a:buNone/>
            </a:pPr>
            <a:r>
              <a:rPr lang="sah-RU" sz="2800" i="1" dirty="0" smtClean="0">
                <a:latin typeface="Times New Roman" pitchFamily="18" charset="0"/>
                <a:cs typeface="Times New Roman" pitchFamily="18" charset="0"/>
              </a:rPr>
              <a:t>Кинигэбин, тэтэрээпин</a:t>
            </a:r>
          </a:p>
          <a:p>
            <a:pPr algn="ctr">
              <a:buNone/>
            </a:pPr>
            <a:r>
              <a:rPr lang="sah-RU" sz="2800" i="1" dirty="0" smtClean="0">
                <a:latin typeface="Times New Roman" pitchFamily="18" charset="0"/>
                <a:cs typeface="Times New Roman" pitchFamily="18" charset="0"/>
              </a:rPr>
              <a:t>Киртиппэккэ тутуо этим.</a:t>
            </a:r>
          </a:p>
          <a:p>
            <a:pPr algn="ctr">
              <a:buNone/>
            </a:pPr>
            <a:r>
              <a:rPr lang="sah-RU" sz="2800" i="1" dirty="0" smtClean="0">
                <a:latin typeface="Times New Roman" pitchFamily="18" charset="0"/>
                <a:cs typeface="Times New Roman" pitchFamily="18" charset="0"/>
              </a:rPr>
              <a:t>Учууталым кэпсэлин</a:t>
            </a:r>
          </a:p>
          <a:p>
            <a:pPr algn="ctr">
              <a:buNone/>
            </a:pPr>
            <a:r>
              <a:rPr lang="sah-RU" sz="2800" i="1" dirty="0" smtClean="0">
                <a:latin typeface="Times New Roman" pitchFamily="18" charset="0"/>
                <a:cs typeface="Times New Roman" pitchFamily="18" charset="0"/>
              </a:rPr>
              <a:t>Чуумпураммын истиэҕим,</a:t>
            </a:r>
          </a:p>
          <a:p>
            <a:pPr algn="ctr">
              <a:buNone/>
            </a:pPr>
            <a:r>
              <a:rPr lang="sah-RU" sz="2800" i="1" dirty="0" smtClean="0">
                <a:latin typeface="Times New Roman" pitchFamily="18" charset="0"/>
                <a:cs typeface="Times New Roman" pitchFamily="18" charset="0"/>
              </a:rPr>
              <a:t>Эҥин араас дьиктини</a:t>
            </a:r>
          </a:p>
          <a:p>
            <a:pPr algn="ctr">
              <a:buNone/>
            </a:pPr>
            <a:r>
              <a:rPr lang="sah-RU" sz="2800" i="1" dirty="0" smtClean="0">
                <a:latin typeface="Times New Roman" pitchFamily="18" charset="0"/>
                <a:cs typeface="Times New Roman" pitchFamily="18" charset="0"/>
              </a:rPr>
              <a:t>Эбии билэн иһиэҕим...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1143000"/>
          </a:xfrm>
        </p:spPr>
        <p:txBody>
          <a:bodyPr>
            <a:normAutofit/>
          </a:bodyPr>
          <a:lstStyle/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Илиитинэн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суруйбут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хомуурунньуктара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hp днс\Desktop\img_5772-768x5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295400"/>
            <a:ext cx="7433072" cy="49553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  <a:ln>
            <a:solidFill>
              <a:schemeClr val="accent5">
                <a:lumMod val="75000"/>
              </a:schemeClr>
            </a:solidFill>
          </a:ln>
        </p:spPr>
        <p:txBody>
          <a:bodyPr/>
          <a:lstStyle/>
          <a:p>
            <a:pPr algn="ctr">
              <a:buNone/>
            </a:pPr>
            <a:endParaRPr lang="ru-RU" sz="2800" b="1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«Хо</a:t>
            </a:r>
            <a:r>
              <a:rPr lang="sah-RU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һоону суруйуу</a:t>
            </a:r>
          </a:p>
          <a:p>
            <a:pPr algn="ctr">
              <a:buNone/>
            </a:pPr>
            <a:r>
              <a:rPr lang="sah-RU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Уһун муҥ, улуу дьол аргыстаах,</a:t>
            </a:r>
          </a:p>
          <a:p>
            <a:pPr algn="ctr">
              <a:buNone/>
            </a:pPr>
            <a:r>
              <a:rPr lang="sah-RU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Хас хоһоон барыта сүрэхтэн</a:t>
            </a:r>
          </a:p>
          <a:p>
            <a:pPr algn="ctr">
              <a:buNone/>
            </a:pPr>
            <a:r>
              <a:rPr lang="sah-RU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 тардан, хаан хабан тахсыахтаах!</a:t>
            </a: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>
              <a:buNone/>
            </a:pPr>
            <a:endParaRPr lang="ru-RU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r"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sah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үөтүр Тобуруокап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hp днс\Desktop\842557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3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««Хаар»</a:t>
            </a:r>
            <a:r>
              <a:rPr lang="sah-RU" sz="3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поэманы олус сөбүлүүбүн”</a:t>
            </a:r>
            <a:br>
              <a:rPr lang="sah-RU" sz="3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ah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В.П.Харлампьев –Хара Лааҥкы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VID-20171025-WA0085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36021" y="1752600"/>
            <a:ext cx="7897091" cy="434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94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		</a:t>
            </a:r>
          </a:p>
          <a:p>
            <a:pPr algn="just"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		«</a:t>
            </a:r>
            <a:r>
              <a:rPr lang="sah-RU" sz="2800" i="1" dirty="0" smtClean="0">
                <a:latin typeface="Times New Roman" pitchFamily="18" charset="0"/>
                <a:cs typeface="Times New Roman" pitchFamily="18" charset="0"/>
              </a:rPr>
              <a:t>Тобуруокабы ханнык эрэ жанрга, кыараҕас ыырга кыбытар, хаайар уустук.Уран, бэргэн санаалар ох саа оноҕоһун курдук күөх халлаан көҥүлүгэр көччүйэллэр. Наҕыл, намчы хоһооннор хатыҥ тыыннаах лабааларыгар илигирии иилистэн </a:t>
            </a:r>
            <a:r>
              <a:rPr lang="sah-RU" sz="2800" b="1" i="1" dirty="0" smtClean="0">
                <a:latin typeface="Times New Roman" pitchFamily="18" charset="0"/>
                <a:cs typeface="Times New Roman" pitchFamily="18" charset="0"/>
              </a:rPr>
              <a:t>саһарҕанан саатыыллар</a:t>
            </a:r>
            <a:r>
              <a:rPr lang="sah-RU" sz="2800" i="1" dirty="0" smtClean="0">
                <a:latin typeface="Times New Roman" pitchFamily="18" charset="0"/>
                <a:cs typeface="Times New Roman" pitchFamily="18" charset="0"/>
              </a:rPr>
              <a:t>. Сыыдам таба буоланнар </a:t>
            </a:r>
            <a:r>
              <a:rPr lang="sah-RU" sz="2800" b="1" i="1" dirty="0" smtClean="0">
                <a:latin typeface="Times New Roman" pitchFamily="18" charset="0"/>
                <a:cs typeface="Times New Roman" pitchFamily="18" charset="0"/>
              </a:rPr>
              <a:t>уу урсунунан көҕүтүһэ көтөллөр</a:t>
            </a:r>
            <a:r>
              <a:rPr lang="sah-RU" sz="2800" i="1" dirty="0" smtClean="0">
                <a:latin typeface="Times New Roman" pitchFamily="18" charset="0"/>
                <a:cs typeface="Times New Roman" pitchFamily="18" charset="0"/>
              </a:rPr>
              <a:t>...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just">
              <a:buNone/>
            </a:pPr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sah-RU" sz="2400" dirty="0" smtClean="0">
                <a:latin typeface="Times New Roman" pitchFamily="18" charset="0"/>
                <a:cs typeface="Times New Roman" pitchFamily="18" charset="0"/>
              </a:rPr>
              <a:t>К.Д.Уткин – философскай наука дуоктара, профессор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hp днс\Downloads\IMG-20171029-WA003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-11000" contrast="-12000"/>
          </a:blip>
          <a:srcRect/>
          <a:stretch>
            <a:fillRect/>
          </a:stretch>
        </p:blipFill>
        <p:spPr bwMode="auto">
          <a:xfrm rot="10800000">
            <a:off x="1295400" y="1143000"/>
            <a:ext cx="6674908" cy="500618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Олоҕун аргыһынаан исти</a:t>
            </a:r>
            <a:r>
              <a:rPr lang="sah-RU" sz="2800" dirty="0" smtClean="0">
                <a:latin typeface="Times New Roman" pitchFamily="18" charset="0"/>
                <a:cs typeface="Times New Roman" pitchFamily="18" charset="0"/>
              </a:rPr>
              <a:t>ҥ-иһирэх сыһыаннаахтара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457200"/>
            <a:ext cx="8458200" cy="59436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		</a:t>
            </a:r>
          </a:p>
          <a:p>
            <a:pPr algn="just"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		«</a:t>
            </a:r>
            <a:r>
              <a:rPr lang="sah-RU" sz="2400" i="1" dirty="0" smtClean="0">
                <a:latin typeface="Times New Roman" pitchFamily="18" charset="0"/>
                <a:cs typeface="Times New Roman" pitchFamily="18" charset="0"/>
              </a:rPr>
              <a:t>Биһиги, тыа оҕолоро, Петр Николаевичтаах Евгения Васильевна бэйэ-бэйэлэригэр сыһыаннарыгар киһи киһиэхэ дириҥ тапталын, убаастабылын маҥнай көрбүппүт, хайдах курдук бэ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sah-RU" sz="2400" i="1" dirty="0" smtClean="0">
                <a:latin typeface="Times New Roman" pitchFamily="18" charset="0"/>
                <a:cs typeface="Times New Roman" pitchFamily="18" charset="0"/>
              </a:rPr>
              <a:t>э-бэйэлэригэр болҕомтолоохторун, нарын сыһыаннаахтарын. Учуутал уруокка эрэ буолбакка, ханна баҕарар тутта-хапта, саҥара сылдьарынан, бэйэтин сыһыанынан, сайдыытынан тулалыыр дьонугар, үөрэтэр оҕолоругар дьайарынан дириҥ өйдөбүлү, улахан үөрэҕи хаалларар эбит.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Ильина А.Н. 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норуот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ah-RU" sz="2400" dirty="0" smtClean="0">
                <a:latin typeface="Times New Roman" pitchFamily="18" charset="0"/>
                <a:cs typeface="Times New Roman" pitchFamily="18" charset="0"/>
              </a:rPr>
              <a:t>үөрэҕириитин туйгуна, </a:t>
            </a:r>
          </a:p>
          <a:p>
            <a:pPr algn="r">
              <a:buNone/>
            </a:pPr>
            <a:r>
              <a:rPr lang="sah-RU" sz="2400" dirty="0" smtClean="0">
                <a:latin typeface="Times New Roman" pitchFamily="18" charset="0"/>
                <a:cs typeface="Times New Roman" pitchFamily="18" charset="0"/>
              </a:rPr>
              <a:t>Таатта улууһун үөрэх тэрилтэтин үлэһитэ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Народнай</a:t>
            </a:r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поэт</a:t>
            </a:r>
            <a:r>
              <a:rPr lang="sah-RU" sz="3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Алгы</a:t>
            </a:r>
            <a:r>
              <a:rPr lang="sah-RU" sz="3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поэматыттан:</a:t>
            </a:r>
            <a:endParaRPr lang="ru-RU" sz="36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r">
              <a:buNone/>
            </a:pPr>
            <a:r>
              <a:rPr lang="ru-RU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i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Туругура</a:t>
            </a:r>
            <a:r>
              <a:rPr lang="ru-RU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тупса</a:t>
            </a:r>
            <a:r>
              <a:rPr lang="ru-RU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тур,</a:t>
            </a:r>
          </a:p>
          <a:p>
            <a:pPr algn="r">
              <a:buNone/>
            </a:pPr>
            <a:r>
              <a:rPr lang="ru-RU" i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Тирэ</a:t>
            </a:r>
            <a:r>
              <a:rPr lang="sah-RU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ҕирэ, чиҥии тур,</a:t>
            </a:r>
          </a:p>
          <a:p>
            <a:pPr algn="r">
              <a:buNone/>
            </a:pPr>
            <a:r>
              <a:rPr lang="sah-RU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Тоҕойдору туораан ис,</a:t>
            </a:r>
          </a:p>
          <a:p>
            <a:pPr algn="r">
              <a:buNone/>
            </a:pPr>
            <a:r>
              <a:rPr lang="sah-RU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Арҕастары ааһан ис,</a:t>
            </a:r>
          </a:p>
          <a:p>
            <a:pPr algn="r">
              <a:buNone/>
            </a:pPr>
            <a:r>
              <a:rPr lang="sah-RU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Саргы дьайаан, сахам тыла,</a:t>
            </a:r>
          </a:p>
          <a:p>
            <a:pPr algn="r">
              <a:buNone/>
            </a:pPr>
            <a:r>
              <a:rPr lang="sah-RU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Сарыал санаа – сахам тыла!”</a:t>
            </a:r>
            <a:endParaRPr lang="ru-RU" i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sah-RU" sz="2800" dirty="0" smtClean="0">
                <a:latin typeface="Times New Roman" pitchFamily="18" charset="0"/>
                <a:cs typeface="Times New Roman" pitchFamily="18" charset="0"/>
              </a:rPr>
              <a:t>үөтүр Тобуруокап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345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хоһооно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ылбаҕай тыллаах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ырыа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буолбута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sah-RU" sz="2400" dirty="0" smtClean="0">
                <a:latin typeface="Times New Roman" pitchFamily="18" charset="0"/>
                <a:cs typeface="Times New Roman" pitchFamily="18" charset="0"/>
              </a:rPr>
              <a:t>Саха Республикатын норуодунай</a:t>
            </a:r>
            <a:br>
              <a:rPr lang="sah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ah-RU" sz="2400" dirty="0" smtClean="0">
                <a:latin typeface="Times New Roman" pitchFamily="18" charset="0"/>
                <a:cs typeface="Times New Roman" pitchFamily="18" charset="0"/>
              </a:rPr>
              <a:t> артыыһа Христофор Максимовтыын. </a:t>
            </a:r>
            <a:br>
              <a:rPr lang="sah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ah-RU" sz="2400" dirty="0" smtClean="0">
                <a:latin typeface="Times New Roman" pitchFamily="18" charset="0"/>
                <a:cs typeface="Times New Roman" pitchFamily="18" charset="0"/>
              </a:rPr>
              <a:t>1972 сыл, Нам сэлиэнньэтэ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hp днс\Downloads\IMG-20171029-WA003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3400" y="1600200"/>
            <a:ext cx="3581400" cy="477520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06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«Петр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Тобуруокап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мелодист Христофор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Максимовтыын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күөрэгэй чыычаахтыы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ah-RU" sz="1600" dirty="0" smtClean="0">
                <a:latin typeface="Times New Roman" pitchFamily="18" charset="0"/>
                <a:cs typeface="Times New Roman" pitchFamily="18" charset="0"/>
              </a:rPr>
              <a:t>көҥүл дайбыттара, алар тыа саҕатынан сэргэ айаннааннар ыллам ыччаты ырыаҕа уһуйбуттара. Уопсай ырыалара сүүрбэччэ...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«К</a:t>
            </a:r>
            <a:r>
              <a:rPr lang="sah-RU" sz="1600" i="1" dirty="0" smtClean="0">
                <a:latin typeface="Times New Roman" pitchFamily="18" charset="0"/>
                <a:cs typeface="Times New Roman" pitchFamily="18" charset="0"/>
              </a:rPr>
              <a:t>өмүстүйэ доҕорбор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«Күнү кытта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оонньуубут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«Өндүрүүскэ тиэтэйбэт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Хаппытыан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Ыыт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миигин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Эйигин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кыыһырыа диэбэккэ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«Хаһан эрэ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көрсүөхпүт»</a:t>
            </a:r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«Сөрүүн киэһэ хомуһа»</a:t>
            </a:r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Туллуктуура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Маарыйа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Биллиилээх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самодеятельнай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композитор,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ырыа</a:t>
            </a:r>
            <a:r>
              <a:rPr lang="sah-RU" sz="2800" dirty="0" smtClean="0">
                <a:latin typeface="Times New Roman" pitchFamily="18" charset="0"/>
                <a:cs typeface="Times New Roman" pitchFamily="18" charset="0"/>
              </a:rPr>
              <a:t>һыт Аркадий Алексеевтыын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8006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Ылбаҕай ырыанньык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бэйиэт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Аркадий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Алексеевтыын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саха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айма</a:t>
            </a:r>
            <a:r>
              <a:rPr lang="sah-RU" sz="2000" dirty="0" smtClean="0">
                <a:latin typeface="Times New Roman" pitchFamily="18" charset="0"/>
                <a:cs typeface="Times New Roman" pitchFamily="18" charset="0"/>
              </a:rPr>
              <a:t>ҕы саатаппыт, сайыннарбыт сыллара уран уос номоҕор олоро сылдьар</a:t>
            </a:r>
            <a:r>
              <a:rPr lang="sah-RU" sz="2000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sah-RU" sz="2000" i="1" dirty="0" smtClean="0">
                <a:latin typeface="Times New Roman" pitchFamily="18" charset="0"/>
                <a:cs typeface="Times New Roman" pitchFamily="18" charset="0"/>
              </a:rPr>
              <a:t>Күөрэгэйдиин көрсүһүү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«Күөгэһэр лабаалар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Мутукча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сыта»</a:t>
            </a:r>
          </a:p>
          <a:p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«Маҥан мастар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Таптаатым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эйигин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таптаатым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Чэмэлиинэ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«Чараҥ ырыата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Таптыырга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буруй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суох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Эйигин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кыыһырыа диэбэккэ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pic>
        <p:nvPicPr>
          <p:cNvPr id="7" name="Picture 2" descr="C:\Users\hp днс\Downloads\IMG-20171029-WA003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57845" y="2075756"/>
            <a:ext cx="4552108" cy="36009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solidFill>
            <a:schemeClr val="bg1"/>
          </a:solidFill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dirty="0" smtClean="0"/>
              <a:t>		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211763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algn="just">
              <a:buNone/>
            </a:pP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		«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Ханнык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кэмҥэ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хаһан баҕарар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театр,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кулууптар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үрдүк муосталарыгар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сайылыктар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тэлгэһэлэригэр, ходуһаларга дьон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мустар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сиригэр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сахалыы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ырыа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дьиэрэйэр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ырыаларга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сүрэхтэр кэпсэтэр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кэмнэрин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таба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туппут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мутукча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чэбдигинэн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илгийэр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дьикти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сытын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илдьэ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сылдьар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олоҕу-дьону умсугуйа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таптаабыт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сүдү поэппыт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ырыалара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баар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буолуо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…»</a:t>
            </a:r>
          </a:p>
          <a:p>
            <a:pPr algn="just">
              <a:buNone/>
            </a:pP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sah-RU" sz="2400" dirty="0" smtClean="0">
                <a:latin typeface="Times New Roman" pitchFamily="18" charset="0"/>
                <a:cs typeface="Times New Roman" pitchFamily="18" charset="0"/>
              </a:rPr>
              <a:t>В.К.Ксенофонтов,</a:t>
            </a:r>
          </a:p>
          <a:p>
            <a:pPr algn="r">
              <a:buNone/>
            </a:pPr>
            <a:r>
              <a:rPr lang="sah-RU" sz="2400" dirty="0" smtClean="0">
                <a:latin typeface="Times New Roman" pitchFamily="18" charset="0"/>
                <a:cs typeface="Times New Roman" pitchFamily="18" charset="0"/>
              </a:rPr>
              <a:t> педагогическай үлэ бэтэрээнэ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" name="Picture 2" descr="C:\Users\hp днс\Desktop\Petr-Toburokov-daet-mne-avtograf.-Na-zadnem-plane-moya-mama.-avtografy-e1508377459389-768x11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914400"/>
            <a:ext cx="3429000" cy="51390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ah-RU" sz="2800" dirty="0" smtClean="0">
                <a:latin typeface="Times New Roman" pitchFamily="18" charset="0"/>
                <a:cs typeface="Times New Roman" pitchFamily="18" charset="0"/>
              </a:rPr>
              <a:t>Россия суруйааччыларын алтыс съеһэ.</a:t>
            </a:r>
            <a:br>
              <a:rPr lang="sah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ah-RU" sz="2800" dirty="0" smtClean="0">
                <a:latin typeface="Times New Roman" pitchFamily="18" charset="0"/>
                <a:cs typeface="Times New Roman" pitchFamily="18" charset="0"/>
              </a:rPr>
              <a:t> Москуба куорат, 1985 сыл.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hp днс\Downloads\IMG-20171029-WA00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2077409" y="589591"/>
            <a:ext cx="5149254" cy="6865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hp днс\Downloads\IMG-20171029-WA003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609600"/>
            <a:ext cx="3810000" cy="5080000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495800" y="609600"/>
            <a:ext cx="4191000" cy="5516563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just">
              <a:buNone/>
            </a:pPr>
            <a:r>
              <a:rPr lang="sah-RU" dirty="0" smtClean="0">
                <a:latin typeface="Times New Roman" pitchFamily="18" charset="0"/>
                <a:cs typeface="Times New Roman" pitchFamily="18" charset="0"/>
              </a:rPr>
              <a:t>		Бэйиэт Айылҕа сырдык тыыныгар бигэнэн, биһиктэнэн иитиллибитэ сэрэйиллэ сылдьар. </a:t>
            </a:r>
          </a:p>
          <a:p>
            <a:pPr algn="just">
              <a:buNone/>
            </a:pPr>
            <a:r>
              <a:rPr lang="sah-RU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sah-RU" dirty="0" smtClean="0">
                <a:latin typeface="Times New Roman" pitchFamily="18" charset="0"/>
                <a:cs typeface="Times New Roman" pitchFamily="18" charset="0"/>
              </a:rPr>
              <a:t>йылҕа толорсор, дьүөрэлэһэр үгэстэрин этигэр-хааныгар иҥэрбитэ айымньыларыгар бигэтик биллэр.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ah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Норуот бэйиэтин Сырдык аатын үйэтитии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122" name="Picture 2" descr="C:\Users\hp днс\Desktop\42_img_750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752600"/>
            <a:ext cx="4229100" cy="2819400"/>
          </a:xfrm>
          <a:prstGeom prst="rect">
            <a:avLst/>
          </a:prstGeom>
          <a:noFill/>
        </p:spPr>
      </p:pic>
      <p:pic>
        <p:nvPicPr>
          <p:cNvPr id="5123" name="Picture 3" descr="C:\Users\hp днс\Desktop\2016-11-17-PHOTO-00000047-300x22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971800"/>
            <a:ext cx="4165599" cy="31241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ah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Бэйиэт дойдутугар үгэс быһыытынан ыытыллар тэрээһин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hp днс\Desktop\imag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00200"/>
            <a:ext cx="4444374" cy="2819400"/>
          </a:xfrm>
          <a:prstGeom prst="rect">
            <a:avLst/>
          </a:prstGeom>
          <a:noFill/>
        </p:spPr>
      </p:pic>
      <p:pic>
        <p:nvPicPr>
          <p:cNvPr id="4099" name="Picture 3" descr="C:\Users\hp днс\Desktop\toburokov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200400"/>
            <a:ext cx="4074523" cy="30558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sah-RU" sz="2800" dirty="0" smtClean="0">
                <a:latin typeface="Times New Roman" pitchFamily="18" charset="0"/>
                <a:cs typeface="Times New Roman" pitchFamily="18" charset="0"/>
              </a:rPr>
              <a:t>Кэнчээри ыччакка </a:t>
            </a:r>
            <a:br>
              <a:rPr lang="sah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ah-RU" sz="2800" dirty="0" smtClean="0">
                <a:latin typeface="Times New Roman" pitchFamily="18" charset="0"/>
                <a:cs typeface="Times New Roman" pitchFamily="18" charset="0"/>
              </a:rPr>
              <a:t>Бастыҥ баҕата, Кэс тыла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19600" y="1600200"/>
            <a:ext cx="4267200" cy="4525963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dirty="0" smtClean="0"/>
              <a:t>«</a:t>
            </a:r>
            <a:r>
              <a:rPr lang="sah-RU" dirty="0" smtClean="0"/>
              <a:t>Өлбөт-сүппэт үс ырыаны</a:t>
            </a:r>
          </a:p>
          <a:p>
            <a:pPr algn="just">
              <a:buNone/>
            </a:pPr>
            <a:r>
              <a:rPr lang="sah-RU" dirty="0" smtClean="0"/>
              <a:t>Арай мин айан кээһиим -</a:t>
            </a:r>
          </a:p>
          <a:p>
            <a:pPr algn="just">
              <a:buNone/>
            </a:pPr>
            <a:r>
              <a:rPr lang="sah-RU" dirty="0" smtClean="0"/>
              <a:t>Үс Ньургун Боотурдары</a:t>
            </a:r>
          </a:p>
          <a:p>
            <a:pPr algn="just">
              <a:buNone/>
            </a:pPr>
            <a:r>
              <a:rPr lang="sah-RU" dirty="0" smtClean="0"/>
              <a:t>Төрөппүттүү саныа этим.</a:t>
            </a:r>
          </a:p>
          <a:p>
            <a:pPr algn="just">
              <a:buNone/>
            </a:pPr>
            <a:r>
              <a:rPr lang="sah-RU" dirty="0" smtClean="0"/>
              <a:t>Үс сырдык кэриэс санааны</a:t>
            </a:r>
          </a:p>
          <a:p>
            <a:pPr algn="just">
              <a:buNone/>
            </a:pPr>
            <a:r>
              <a:rPr lang="sah-RU" dirty="0" smtClean="0"/>
              <a:t>Бар дьоммор этэн кээһиим,</a:t>
            </a:r>
          </a:p>
          <a:p>
            <a:pPr algn="just">
              <a:buNone/>
            </a:pPr>
            <a:r>
              <a:rPr lang="sah-RU" dirty="0" smtClean="0"/>
              <a:t>Үс кустуктаах халлааны</a:t>
            </a:r>
          </a:p>
          <a:p>
            <a:pPr algn="just">
              <a:buNone/>
            </a:pPr>
            <a:r>
              <a:rPr lang="sah-RU" dirty="0" smtClean="0"/>
              <a:t>Айбыт тэҥэ саныа этим.</a:t>
            </a:r>
          </a:p>
          <a:p>
            <a:pPr algn="just">
              <a:buNone/>
            </a:pPr>
            <a:r>
              <a:rPr lang="sah-RU" dirty="0" smtClean="0"/>
              <a:t>Дьон өрүү таптаан уура сылдьар</a:t>
            </a:r>
          </a:p>
          <a:p>
            <a:pPr algn="just">
              <a:buNone/>
            </a:pPr>
            <a:r>
              <a:rPr lang="sah-RU" dirty="0" smtClean="0"/>
              <a:t>Үс туомун арай биэриим,</a:t>
            </a:r>
          </a:p>
          <a:p>
            <a:pPr algn="just">
              <a:buNone/>
            </a:pPr>
            <a:r>
              <a:rPr lang="sah-RU" dirty="0" smtClean="0"/>
              <a:t>Биир бэйэм үс дууһалаах,</a:t>
            </a:r>
          </a:p>
          <a:p>
            <a:pPr algn="just">
              <a:buNone/>
            </a:pPr>
            <a:r>
              <a:rPr lang="ru-RU" dirty="0" smtClean="0"/>
              <a:t>Ү</a:t>
            </a:r>
            <a:r>
              <a:rPr lang="sah-RU" dirty="0" smtClean="0"/>
              <a:t>с үйэлээх буолуо этим...</a:t>
            </a:r>
            <a:r>
              <a:rPr lang="ru-RU" dirty="0" smtClean="0"/>
              <a:t>»</a:t>
            </a:r>
            <a:endParaRPr lang="sah-RU" dirty="0" smtClean="0"/>
          </a:p>
        </p:txBody>
      </p:sp>
      <p:pic>
        <p:nvPicPr>
          <p:cNvPr id="5" name="Picture 2" descr="C:\Users\hp днс\Downloads\IMG-20171029-WA002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sah-RU" sz="3600" b="1" dirty="0" smtClean="0">
                <a:latin typeface="Times New Roman" pitchFamily="18" charset="0"/>
                <a:cs typeface="Times New Roman" pitchFamily="18" charset="0"/>
              </a:rPr>
              <a:t>Туһаныллыбыт литература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Саха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народнай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поэта Петр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Тобуруокап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Ахтыылар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ыстатыйалар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Дьокуускай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Бичик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2004. – 336 с.</a:t>
            </a:r>
          </a:p>
          <a:p>
            <a:r>
              <a:rPr lang="sah-RU" dirty="0" smtClean="0">
                <a:latin typeface="Times New Roman" pitchFamily="18" charset="0"/>
                <a:cs typeface="Times New Roman" pitchFamily="18" charset="0"/>
              </a:rPr>
              <a:t>Айымньылар/Бүөтүр Тобуруокап. – Дьокуускай: Бичик, 2010. –с.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sah-RU" sz="3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Нор</a:t>
            </a:r>
            <a:r>
              <a:rPr lang="sah-RU" sz="3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уодунай бэйиэт олоҕун кэрчиктэрэ</a:t>
            </a:r>
            <a:endParaRPr lang="ru-RU" sz="32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419600" y="1143000"/>
            <a:ext cx="4267200" cy="52578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1917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ah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сыллаахха алтынньы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25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күнүгэр Үөһээ Бүлүү Өргүөт сиригэр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төрөөбүт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1928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ah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сыллаахха Куорамыкыга бастакы кылааска үөрэнэ киирэр.</a:t>
            </a:r>
          </a:p>
          <a:p>
            <a:pPr>
              <a:buNone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1934-37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сылларга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</a:t>
            </a:r>
            <a:r>
              <a:rPr lang="sah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үлүүтээҕи учуутал техникумугар үөрэнэр.</a:t>
            </a:r>
          </a:p>
          <a:p>
            <a:pPr>
              <a:buNone/>
            </a:pPr>
            <a:r>
              <a:rPr lang="sah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Киирбит сылыгар бастакы хоһооно бэчээккэ тахсар.</a:t>
            </a:r>
          </a:p>
          <a:p>
            <a:pPr>
              <a:buNone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1937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сылтан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кэргэнинээн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Евгения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Васильевналыын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учууталлар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1941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Тойоку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ситэтэ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суох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оскуолатыгар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дириэктэр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hp днс\Desktop\toburokov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219200"/>
            <a:ext cx="3536011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sah-RU" sz="2800" dirty="0" smtClean="0">
                <a:latin typeface="Times New Roman" pitchFamily="18" charset="0"/>
                <a:cs typeface="Times New Roman" pitchFamily="18" charset="0"/>
              </a:rPr>
              <a:t>Петр Тобуруокап бастакы үөрэнээччилэринээн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hp днс\Downloads\IMG-20171029-WA00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762000" y="1066800"/>
            <a:ext cx="7391400" cy="5543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sah-RU" sz="3600" dirty="0" smtClean="0">
                <a:latin typeface="Times New Roman" pitchFamily="18" charset="0"/>
                <a:cs typeface="Times New Roman" pitchFamily="18" charset="0"/>
              </a:rPr>
              <a:t>Учууталым туһунан ахтыы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i="1" dirty="0" smtClean="0"/>
              <a:t>		«</a:t>
            </a:r>
            <a:r>
              <a:rPr lang="sah-RU" i="1" dirty="0" smtClean="0"/>
              <a:t>Арай биирдэ Петр Николаевич бүлүүһэҕэ туох эрэ тутуурдаах киирдэ. Көрбүппүт, обургу соҕус собо уҥуоҕа, төбөтүн уҥуоҕа кытта бүүс-бүтүннүү бүтүн сылдьар. Этэ биир да суох. </a:t>
            </a:r>
          </a:p>
          <a:p>
            <a:pPr algn="just">
              <a:buNone/>
            </a:pPr>
            <a:r>
              <a:rPr lang="sah-RU" i="1" dirty="0" smtClean="0"/>
              <a:t>		Дьэ онно кэпсээтэ, ити балыгын кымырдаҕас оргулугар укпутун туһунан. Уонна төһө эрэ өр буолан баран бу ылбыт. Сэрэнэн-сэрэнэн аҕай. Онтуката бу сылдьар. </a:t>
            </a:r>
          </a:p>
          <a:p>
            <a:pPr algn="just">
              <a:buNone/>
            </a:pPr>
            <a:r>
              <a:rPr lang="sah-RU" i="1" dirty="0" smtClean="0"/>
              <a:t>		Бу собо уҥуоҕа, лапчаана, төбөтүн кыракый уҥуохтара туох диэн ааттаахтарын тус-туспа кэпсээн, быһааран биэрдэ. Дьэ эрэ, эһиги кимтэн эмит, хаһан эмит итинниги истибиккит, билбиккит дуо</a:t>
            </a:r>
            <a:r>
              <a:rPr lang="ru-RU" i="1" dirty="0" smtClean="0"/>
              <a:t>?!»</a:t>
            </a:r>
          </a:p>
          <a:p>
            <a:pPr algn="r">
              <a:buNone/>
            </a:pPr>
            <a:r>
              <a:rPr lang="ru-RU" i="1" dirty="0" err="1" smtClean="0"/>
              <a:t>Такасаев</a:t>
            </a:r>
            <a:r>
              <a:rPr lang="ru-RU" i="1" dirty="0" smtClean="0"/>
              <a:t> Р.Т. – экономист, юрист</a:t>
            </a:r>
          </a:p>
          <a:p>
            <a:pPr>
              <a:buNone/>
            </a:pPr>
            <a:endParaRPr lang="ru-RU" i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ah-RU" sz="2800" dirty="0" smtClean="0">
                <a:latin typeface="Times New Roman" pitchFamily="18" charset="0"/>
                <a:cs typeface="Times New Roman" pitchFamily="18" charset="0"/>
              </a:rPr>
              <a:t>АҔА ДОЙДУ УЛУУ  СЭРИИТЭ САҔАЛАНАР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hp днс\Desktop\Sav-103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143000"/>
            <a:ext cx="8098858" cy="54612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av-1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90600"/>
            <a:ext cx="9144000" cy="58674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sah-RU" sz="2800" dirty="0" smtClean="0">
                <a:latin typeface="Times New Roman" pitchFamily="18" charset="0"/>
                <a:cs typeface="Times New Roman" pitchFamily="18" charset="0"/>
              </a:rPr>
              <a:t>Фроҥҥа атаарыы.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1942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сыл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бэс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ыйын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23 к</a:t>
            </a:r>
            <a:r>
              <a:rPr lang="sah-RU" sz="2800" dirty="0" smtClean="0">
                <a:latin typeface="Times New Roman" pitchFamily="18" charset="0"/>
                <a:cs typeface="Times New Roman" pitchFamily="18" charset="0"/>
              </a:rPr>
              <a:t>үнэ, сарсыарда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6ч.30 м.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Өргүөт бөһүөлэгэ.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hp днс\Downloads\IMG-20171029-WA003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838325" y="1895475"/>
            <a:ext cx="5410201" cy="4057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92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914399"/>
            <a:ext cx="9144000" cy="606536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Сэриигэ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баран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эрэр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Туобуйа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нэһилиэгин дьонун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кытта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hp днс\Downloads\IMG-20171029-WA002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1447800" y="1676400"/>
            <a:ext cx="6477000" cy="4857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6437"/>
            <a:ext cx="9144000" cy="646512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sah-RU" sz="2800" dirty="0" smtClean="0">
                <a:latin typeface="Times New Roman" pitchFamily="18" charset="0"/>
                <a:cs typeface="Times New Roman" pitchFamily="18" charset="0"/>
              </a:rPr>
              <a:t>Сталинград фронун саллаата, пулеметчик </a:t>
            </a:r>
            <a:br>
              <a:rPr lang="sah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ah-RU" sz="2800" dirty="0" smtClean="0">
                <a:latin typeface="Times New Roman" pitchFamily="18" charset="0"/>
                <a:cs typeface="Times New Roman" pitchFamily="18" charset="0"/>
              </a:rPr>
              <a:t> Петр Тобуруокап.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1942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сыл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hp днс\Downloads\IMG-20171029-WA002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9385" t="4223"/>
          <a:stretch>
            <a:fillRect/>
          </a:stretch>
        </p:blipFill>
        <p:spPr bwMode="auto">
          <a:xfrm>
            <a:off x="1371600" y="1113528"/>
            <a:ext cx="3429000" cy="4832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629</TotalTime>
  <Words>402</Words>
  <Application>Microsoft Office PowerPoint</Application>
  <PresentationFormat>Экран (4:3)</PresentationFormat>
  <Paragraphs>126</Paragraphs>
  <Slides>29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Office Theme</vt:lpstr>
      <vt:lpstr> Алтынньы 25 күнэ –  ТЫЛ УЛУУ МААСТАРА Петр Николаевич Тобуруокап төрөөбүт күнэ</vt:lpstr>
      <vt:lpstr>Народнай поэт Алгыс поэматыттан:</vt:lpstr>
      <vt:lpstr>Норуодунай бэйиэт олоҕун кэрчиктэрэ</vt:lpstr>
      <vt:lpstr>Петр Тобуруокап бастакы үөрэнээччилэринээн</vt:lpstr>
      <vt:lpstr>Учууталым туһунан ахтыы:</vt:lpstr>
      <vt:lpstr>АҔА ДОЙДУ УЛУУ  СЭРИИТЭ САҔАЛАНАР</vt:lpstr>
      <vt:lpstr>Фроҥҥа атаарыы. 1942 сыл, бэс ыйын 23 күнэ, сарсыарда 6ч.30 м. Өргүөт бөһүөлэгэ.</vt:lpstr>
      <vt:lpstr>Сэриигэ баран эрэр Туобуйа нэһилиэгин дьонун кытта </vt:lpstr>
      <vt:lpstr>Сталинград фронун саллаата, пулеметчик   Петр Тобуруокап. 1942 сыл.</vt:lpstr>
      <vt:lpstr>Сэрии кэннинээҕи олоҕун кэрчиктэрэ</vt:lpstr>
      <vt:lpstr>Норуот бэйиэтэ - оҕо аймах тапталлаах доҕоро этэ</vt:lpstr>
      <vt:lpstr>Чыычаах кыратын, түргэнин  поэт күүһүрдэр эбиискэ көмөтүнэн тиэрдэр:</vt:lpstr>
      <vt:lpstr>Слайд 13</vt:lpstr>
      <vt:lpstr>Илиитинэн суруйбут хомуурунньуктара</vt:lpstr>
      <vt:lpstr>Слайд 15</vt:lpstr>
      <vt:lpstr>««Хаар» поэманы олус сөбүлүүбүн” В.П.Харлампьев –Хара Лааҥкы</vt:lpstr>
      <vt:lpstr>Слайд 17</vt:lpstr>
      <vt:lpstr>Олоҕун аргыһынаан истиҥ-иһирэх сыһыаннаахтара</vt:lpstr>
      <vt:lpstr>Слайд 19</vt:lpstr>
      <vt:lpstr>Слайд 20</vt:lpstr>
      <vt:lpstr>Саха Республикатын норуодунай  артыыһа Христофор Максимовтыын.  1972 сыл, Нам сэлиэнньэтэ</vt:lpstr>
      <vt:lpstr>Биллиилээх самодеятельнай композитор,  ырыаһыт Аркадий Алексеевтыын</vt:lpstr>
      <vt:lpstr>Слайд 23</vt:lpstr>
      <vt:lpstr>Россия суруйааччыларын алтыс съеһэ.  Москуба куорат, 1985 сыл.</vt:lpstr>
      <vt:lpstr>Слайд 25</vt:lpstr>
      <vt:lpstr>Норуот бэйиэтин Сырдык аатын үйэтитии</vt:lpstr>
      <vt:lpstr>Бэйиэт дойдутугар үгэс быһыытынан ыытыллар тэрээһин</vt:lpstr>
      <vt:lpstr>Кэнчээри ыччакка  Бастыҥ баҕата, Кэс тыла </vt:lpstr>
      <vt:lpstr>Туһаныллыбыт литература: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gb</dc:creator>
  <cp:lastModifiedBy>hp днс</cp:lastModifiedBy>
  <cp:revision>73</cp:revision>
  <dcterms:created xsi:type="dcterms:W3CDTF">2017-10-29T21:17:51Z</dcterms:created>
  <dcterms:modified xsi:type="dcterms:W3CDTF">2023-10-22T10:51:47Z</dcterms:modified>
</cp:coreProperties>
</file>