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fa2e33b6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fa2e33b6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e60cfef0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e60cfef0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fa2e33b6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fa2e33b6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fa2e33b6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fa2e33b6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962375f1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962375f1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962375f1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962375f1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962375f1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962375f1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e60cfef0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e60cfef0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fa2e33b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fa2e33b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ah.wikipedia.org/wiki/%D0%90%D0%BC%D0%BC%D0%B0_%D0%BD%D1%8D%D2%BB%D0%B8%D0%BB%D0%B8%D1%8D%D0%B3%D1%8D_(%D0%A2%D0%B0%D0%B0%D1%82%D1%82%D0%B0_%D1%83%D0%BB%D1%83%D1%83%D2%BB%D0%B0)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ah.wikipedia.org/wiki/%D0%A2%D0%B0%D0%B0%D1%82%D1%82%D0%B0_%D1%83%D0%BB%D1%83%D1%83%D2%BB%D0%B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h.wikipedia.org/wiki/%D0%90%D0%BC%D0%BC%D0%B0_%D3%A9%D1%80%D2%AF%D1%81" TargetMode="External"/><Relationship Id="rId5" Type="http://schemas.openxmlformats.org/officeDocument/2006/relationships/hyperlink" Target="https://sah.wikipedia.org/wiki/%D0%9A%D1%83%D0%BB%D1%83%D0%BD_%D1%82%D1%83%D1%82%D0%B0%D1%80_4" TargetMode="External"/><Relationship Id="rId4" Type="http://schemas.openxmlformats.org/officeDocument/2006/relationships/hyperlink" Target="https://sah.wikipedia.org/wiki/1877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h.wikipedia.org/wiki/19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sah.wikipedia.org/wiki/%D0%91%D1%8D%D1%81_%D1%8B%D0%B9%D1%8B%D0%BD_6" TargetMode="External"/><Relationship Id="rId4" Type="http://schemas.openxmlformats.org/officeDocument/2006/relationships/hyperlink" Target="https://sah.wikipedia.org/wiki/192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920" b="1" dirty="0">
                <a:solidFill>
                  <a:srgbClr val="7030A0"/>
                </a:solidFill>
              </a:rPr>
              <a:t>Алексей Елисеевич Кулаковскай-Өксөкүлээх Өлөксөй “Кэччэгэй баай”</a:t>
            </a:r>
            <a:endParaRPr sz="820" b="1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451400" cy="361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984325" y="259307"/>
            <a:ext cx="5847900" cy="473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54595D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1877</a:t>
            </a: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сыллаахха </a:t>
            </a: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кулун тутар 4</a:t>
            </a: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күнүгэр </a:t>
            </a: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Амма өрүс</a:t>
            </a: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үрдүгэр турар «Учай» алааска (билигин </a:t>
            </a: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Таатта улууһун</a:t>
            </a: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uFill>
                  <a:noFill/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Уус-Амма нэһилиэгин</a:t>
            </a: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сирэ) төрөөбүт.</a:t>
            </a:r>
            <a:endParaRPr sz="1650" b="1">
              <a:solidFill>
                <a:srgbClr val="7030A0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1919, кулун тутар 11 күнүгэр — Саха уобалаһын хамыһаара В. Н. Соловьев Кулаковскайы Булуҥҥа хамыһаар дуоһунаһыттан устар туһунан ыйаах таһаарбыт.</a:t>
            </a:r>
            <a:endParaRPr sz="1650" b="1">
              <a:solidFill>
                <a:srgbClr val="7030A0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1920, кулун тутар 14 — аата Саха күбүөрүнэтин хамыыһыйата А. Е. Кулаковскайы амнистия биллэрбит дьонун испииһэгэр киллэрбит,атырдьах ыйын 14 — Саха күбүөрүнэтин чинчийэр подотделын уус-уран литэрэтиирэҕэ сиэксийэтин сэбиэдиссэйинэн анаммыт.</a:t>
            </a:r>
            <a:endParaRPr sz="1650" b="1">
              <a:solidFill>
                <a:srgbClr val="7030A0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50" b="1" dirty="0">
                <a:solidFill>
                  <a:srgbClr val="7030A0"/>
                </a:solidFill>
                <a:highlight>
                  <a:srgbClr val="FFFFFF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Балаҕан ыйын 2 — Илин Хаҥаласка Хачыкаакка учууталынан ананар</a:t>
            </a:r>
            <a:endParaRPr sz="2300" b="1">
              <a:solidFill>
                <a:srgbClr val="7030A0"/>
              </a:solidFill>
              <a:highlight>
                <a:srgbClr val="FFFFFF"/>
              </a:highlight>
              <a:latin typeface="Times New Roman" pitchFamily="18" charset="0"/>
              <a:ea typeface="Georgia"/>
              <a:cs typeface="Times New Roman" pitchFamily="18" charset="0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360725" y="694700"/>
            <a:ext cx="85104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b="1" i="1" dirty="0">
                <a:solidFill>
                  <a:srgbClr val="0000FF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Тыл баайыгар үлэ</a:t>
            </a:r>
            <a:endParaRPr sz="2300" b="1" i="1">
              <a:solidFill>
                <a:srgbClr val="0000FF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dirty="0">
                <a:solidFill>
                  <a:srgbClr val="0000FF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1.Бу айымньыга Өксөкүлээх Өлөксөй ханнык тыллары хото туттубутуй?</a:t>
            </a:r>
            <a:endParaRPr sz="2300">
              <a:solidFill>
                <a:srgbClr val="0000FF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dirty="0">
                <a:solidFill>
                  <a:srgbClr val="0000FF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2.Ханнык өс хоһооннорун туттубутун булан, устуҥ.</a:t>
            </a:r>
            <a:endParaRPr sz="2300">
              <a:solidFill>
                <a:srgbClr val="0000FF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300" dirty="0">
                <a:solidFill>
                  <a:srgbClr val="0000FF"/>
                </a:solidFill>
                <a:highlight>
                  <a:schemeClr val="lt2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3.Өс хоһооннорун туттубута айымньыга туох суолталаах буолбутуй?</a:t>
            </a:r>
            <a:endParaRPr sz="2300">
              <a:solidFill>
                <a:srgbClr val="0000FF"/>
              </a:solidFill>
              <a:highlight>
                <a:schemeClr val="lt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246" y="3669598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55140" y="3889612"/>
            <a:ext cx="28660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0" y="0"/>
            <a:ext cx="9008100" cy="537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1921, тохсунньу саҥата — «Красный север» диэн таһаарыыга «Новая транскрипция якутского языка» ыстатыйата бэчээттэммит.</a:t>
            </a:r>
            <a:endParaRPr sz="1800" b="1">
              <a:solidFill>
                <a:srgbClr val="7030A0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Олунньу 5 күнж — А. Е. Кулаковскай доҕоро, биир санаалааҕа уонна киниэхэ үтүөнү оҥорооччу Семен Петрович Барашков ытыллыбыт.</a:t>
            </a:r>
            <a:endParaRPr sz="1800" b="1">
              <a:solidFill>
                <a:srgbClr val="7030A0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«Куорат кыргыттара» хоһоону суруйар. Сайын Өймөкөөҥҥ матырыйаал хомуйар.</a:t>
            </a:r>
            <a:endParaRPr sz="1800" b="1">
              <a:solidFill>
                <a:srgbClr val="7030A0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Алтынньы — ахсынньы — «Старинная якутская клятва».</a:t>
            </a:r>
            <a:endParaRPr sz="1800" b="1">
              <a:solidFill>
                <a:srgbClr val="7030A0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ГПУ-га быраатын Иван Елисеевич Кулаковскайы өлөрөллөр.</a:t>
            </a:r>
            <a:endParaRPr sz="1800" b="1">
              <a:solidFill>
                <a:srgbClr val="7030A0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1922, тохсунньу 2 күнэ — ийэтэ 84 саастаах Анастасия Николаевна Кулаковская өлөр.</a:t>
            </a:r>
            <a:endParaRPr sz="1800" b="1">
              <a:solidFill>
                <a:srgbClr val="7030A0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1923, сэтинньи 22 күнэ — Кулаковскай Сэйимчээҥҥэ тиийэр.</a:t>
            </a:r>
            <a:endParaRPr sz="1800" b="1">
              <a:solidFill>
                <a:srgbClr val="7030A0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7030A0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uFill>
                  <a:noFill/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1925</a:t>
            </a: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сыл ахсынньытыгар Саха АССР аатыттан Бастакы түүр сийиэһигэр Баку куоракка баран иһэн ыалдьан хаалар.</a:t>
            </a:r>
            <a:endParaRPr sz="1800" b="1">
              <a:solidFill>
                <a:srgbClr val="7030A0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uFill>
                  <a:noFill/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1926</a:t>
            </a: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с. </a:t>
            </a: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uFill>
                  <a:noFill/>
                </a:u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бэс ыйын 6</a:t>
            </a:r>
            <a:r>
              <a:rPr lang="ru" sz="1800" b="1" dirty="0">
                <a:solidFill>
                  <a:srgbClr val="7030A0"/>
                </a:solidFill>
                <a:highlight>
                  <a:schemeClr val="lt1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күнүгэр Москуба куоракка өлбүт. Москубаҕа Даниловскай кылабыыһаҕа көмүллүбүт.</a:t>
            </a:r>
            <a:endParaRPr sz="1800" b="1">
              <a:solidFill>
                <a:srgbClr val="7030A0"/>
              </a:solidFill>
              <a:highlight>
                <a:schemeClr val="lt1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51050" cy="487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675" y="151263"/>
            <a:ext cx="6767950" cy="48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5932000" y="-163773"/>
            <a:ext cx="2800800" cy="551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700" b="1" dirty="0" smtClean="0">
                <a:solidFill>
                  <a:srgbClr val="7030A0"/>
                </a:solidFill>
                <a:highlight>
                  <a:srgbClr val="FFFFF0"/>
                </a:highlight>
                <a:latin typeface="Georgia"/>
                <a:ea typeface="Georgia"/>
                <a:cs typeface="Georgia"/>
                <a:sym typeface="Georgia"/>
              </a:rPr>
              <a:t>Кэччэгэй </a:t>
            </a:r>
            <a:r>
              <a:rPr lang="ru" sz="1700" b="1" dirty="0">
                <a:solidFill>
                  <a:srgbClr val="7030A0"/>
                </a:solidFill>
                <a:highlight>
                  <a:srgbClr val="FFFFF0"/>
                </a:highlight>
                <a:latin typeface="Georgia"/>
                <a:ea typeface="Georgia"/>
                <a:cs typeface="Georgia"/>
                <a:sym typeface="Georgia"/>
              </a:rPr>
              <a:t>баай</a:t>
            </a:r>
            <a:endParaRPr sz="1050" b="1">
              <a:solidFill>
                <a:srgbClr val="7030A0"/>
              </a:solidFill>
              <a:highlight>
                <a:srgbClr val="FFFFF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Хотон-хотон муҥунан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Хороҕор муостааҕы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Хотуулаахтык холбооттообут,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Сыһыы-сыһыы муҥунан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Сыспа сиэллээҕи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Сыталлаахтык сырыырҕаппыт,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Үрэх-үрэх муҥунан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Үрүҥ-хара түүлээҕи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Үгүстүк үөрдээбит;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Хара харах харахтаабатах,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Хаптаҕай кулгаах истибэтэх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Халыан элбэх харчылаах;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Икки атахтаах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Ситэн сэрэйбэтэх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3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Иирбит элбэх харчылаах киһи.</a:t>
            </a:r>
            <a:endParaRPr sz="13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75" y="193088"/>
            <a:ext cx="5779600" cy="360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75" y="3689775"/>
            <a:ext cx="29718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9175" y="3272525"/>
            <a:ext cx="2800800" cy="19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18480"/>
          <a:stretch/>
        </p:blipFill>
        <p:spPr>
          <a:xfrm>
            <a:off x="406250" y="499750"/>
            <a:ext cx="5100225" cy="39490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5838200" y="320625"/>
            <a:ext cx="3193200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Аҕарааны аһылыктаммыт,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Барчанан мааныламмыт,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Сыманы сымсайбыт,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Саккааҕа салбаммыт,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Ыылаах эти ыстаабыт,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Өлүгү үтэлэммит,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Хохтуга хоһулайбыт,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Собулҕаҕа суудайбыт,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Харыҥы хабыалаабыт,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Чаҥкычаҕы дьаабылаабыт,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Туйахха тууһурбут,</a:t>
            </a:r>
            <a:endParaRPr sz="2000" b="1">
              <a:solidFill>
                <a:srgbClr val="7030A0"/>
              </a:solidFill>
              <a:highlight>
                <a:srgbClr val="FFFFF0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Көлбөҕүнэн көппөйбүт</a:t>
            </a:r>
            <a:r>
              <a:rPr lang="ru" sz="2000" dirty="0">
                <a:solidFill>
                  <a:srgbClr val="202122"/>
                </a:solidFill>
                <a:highlight>
                  <a:srgbClr val="FFFFF0"/>
                </a:highlight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,</a:t>
            </a:r>
            <a:endParaRPr sz="200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1883725" y="4148919"/>
            <a:ext cx="2572800" cy="135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  <a:highlight>
                  <a:srgbClr val="FFFFF0"/>
                </a:highlight>
                <a:latin typeface="Georgia"/>
                <a:ea typeface="Georgia"/>
                <a:cs typeface="Georgia"/>
                <a:sym typeface="Georgia"/>
              </a:rPr>
              <a:t>Кэччэгэй баай</a:t>
            </a:r>
            <a:endParaRPr sz="1700">
              <a:solidFill>
                <a:schemeClr val="dk1"/>
              </a:solidFill>
              <a:highlight>
                <a:srgbClr val="FFFFF0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30000"/>
              </a:lnSpc>
              <a:spcBef>
                <a:spcPts val="1700"/>
              </a:spcBef>
              <a:spcAft>
                <a:spcPts val="400"/>
              </a:spcAft>
              <a:buNone/>
            </a:pPr>
            <a:endParaRPr sz="1700">
              <a:solidFill>
                <a:schemeClr val="dk1"/>
              </a:solidFill>
              <a:highlight>
                <a:srgbClr val="FFFFF0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750" y="2091525"/>
            <a:ext cx="4602975" cy="30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9631"/>
            <a:ext cx="4419600" cy="314024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5019725" y="577600"/>
            <a:ext cx="3974700" cy="15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Хотон-хотон муҥунан</a:t>
            </a:r>
            <a:endParaRPr sz="20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Хороҕор муостааҕы</a:t>
            </a:r>
            <a:endParaRPr sz="20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20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Хотуулаахтык холбооттообут,</a:t>
            </a:r>
            <a:endParaRPr sz="20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577600" y="3223875"/>
            <a:ext cx="3562200" cy="189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Сыһыы-сыһыы муҥунан</a:t>
            </a:r>
            <a:endParaRPr sz="20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Сыспа сиэллээҕи</a:t>
            </a:r>
            <a:endParaRPr sz="20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2050" b="1" dirty="0">
                <a:solidFill>
                  <a:srgbClr val="7030A0"/>
                </a:solidFill>
                <a:highlight>
                  <a:srgbClr val="FFFFF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Сыталлаахтык сырыырҕаппыт,</a:t>
            </a:r>
            <a:endParaRPr sz="2050" b="1">
              <a:solidFill>
                <a:srgbClr val="7030A0"/>
              </a:solidFill>
              <a:highlight>
                <a:srgbClr val="FFFFF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25" y="287950"/>
            <a:ext cx="1951750" cy="40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775" y="287950"/>
            <a:ext cx="2131726" cy="40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299" y="287950"/>
            <a:ext cx="3504544" cy="40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1402775" y="4435425"/>
            <a:ext cx="578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Саха баайдара – гильдиялаах атыыһыттар</a:t>
            </a:r>
            <a:endParaRPr sz="22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400800" y="0"/>
            <a:ext cx="8189400" cy="51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b="1" i="1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Толкуйдатар ыйытыктар:</a:t>
            </a:r>
            <a:endParaRPr sz="2300" b="1" i="1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1.Бу айымньы хаһааҥҥы кэми көрдөрөрүй?</a:t>
            </a:r>
            <a:endParaRPr sz="2300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2.Бэйиэт кэччэгэй баай олоҕун ойуулууругар ханнык түгэннэргэ болҕомтотун уурбутуй, тоҕо?</a:t>
            </a:r>
            <a:endParaRPr sz="2300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3.Эһиги санааҕытыгар маннык баай киһи олоҕо – дьаһаҕа хайдах буолуохтааҕый?</a:t>
            </a:r>
            <a:endParaRPr sz="2300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4.Мал-сал, туттар тэрил баайа киһиэхэ туох суолталааҕый?</a:t>
            </a:r>
            <a:endParaRPr sz="2300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 Өй-санаа, майгы-сигили баай диэни хайдах өйдүүгүтүй?</a:t>
            </a:r>
            <a:endParaRPr sz="2300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300">
                <a:solidFill>
                  <a:srgbClr val="0000FF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6.Түктэри майгыны, тиэрэ быһыылары хайдах туоратыахха сөбүй?</a:t>
            </a:r>
            <a:endParaRPr sz="2300">
              <a:solidFill>
                <a:srgbClr val="0000FF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426</Words>
  <PresentationFormat>Экран (16:9)</PresentationFormat>
  <Paragraphs>66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Алексей Елисеевич Кулаковскай-Өксөкүлээх Өлөксөй “Кэччэгэй баай”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Алексей Елисеевич Кулаковскай-Өксөкүлээх Өлөксөй “Кэччэгэй баай”</dc:title>
  <cp:lastModifiedBy>Home</cp:lastModifiedBy>
  <cp:revision>2</cp:revision>
  <dcterms:modified xsi:type="dcterms:W3CDTF">2021-12-11T15:34:10Z</dcterms:modified>
</cp:coreProperties>
</file>