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66" r:id="rId6"/>
    <p:sldId id="261" r:id="rId7"/>
    <p:sldId id="258" r:id="rId8"/>
    <p:sldId id="259" r:id="rId9"/>
    <p:sldId id="262" r:id="rId10"/>
    <p:sldId id="263" r:id="rId11"/>
    <p:sldId id="270" r:id="rId12"/>
    <p:sldId id="272" r:id="rId13"/>
    <p:sldId id="26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01D788-2D7E-4147-BF47-ED5D7E96C944}" type="datetimeFigureOut">
              <a:rPr lang="ru-RU" smtClean="0"/>
              <a:pPr/>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585356-E5AE-430C-B2D3-662D4AD768B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01D788-2D7E-4147-BF47-ED5D7E96C944}" type="datetimeFigureOut">
              <a:rPr lang="ru-RU" smtClean="0"/>
              <a:pPr/>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585356-E5AE-430C-B2D3-662D4AD768B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01D788-2D7E-4147-BF47-ED5D7E96C944}" type="datetimeFigureOut">
              <a:rPr lang="ru-RU" smtClean="0"/>
              <a:pPr/>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585356-E5AE-430C-B2D3-662D4AD768B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01D788-2D7E-4147-BF47-ED5D7E96C944}" type="datetimeFigureOut">
              <a:rPr lang="ru-RU" smtClean="0"/>
              <a:pPr/>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585356-E5AE-430C-B2D3-662D4AD768B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A01D788-2D7E-4147-BF47-ED5D7E96C944}" type="datetimeFigureOut">
              <a:rPr lang="ru-RU" smtClean="0"/>
              <a:pPr/>
              <a:t>11.12.2021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585356-E5AE-430C-B2D3-662D4AD768B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01D788-2D7E-4147-BF47-ED5D7E96C944}" type="datetimeFigureOut">
              <a:rPr lang="ru-RU" smtClean="0"/>
              <a:pPr/>
              <a:t>11.12.2021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585356-E5AE-430C-B2D3-662D4AD768B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A01D788-2D7E-4147-BF47-ED5D7E96C944}" type="datetimeFigureOut">
              <a:rPr lang="ru-RU" smtClean="0"/>
              <a:pPr/>
              <a:t>11.12.2021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A585356-E5AE-430C-B2D3-662D4AD768B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A01D788-2D7E-4147-BF47-ED5D7E96C944}" type="datetimeFigureOut">
              <a:rPr lang="ru-RU" smtClean="0"/>
              <a:pPr/>
              <a:t>11.12.2021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A585356-E5AE-430C-B2D3-662D4AD768B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01D788-2D7E-4147-BF47-ED5D7E96C944}" type="datetimeFigureOut">
              <a:rPr lang="ru-RU" smtClean="0"/>
              <a:pPr/>
              <a:t>11.12.2021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A585356-E5AE-430C-B2D3-662D4AD768B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01D788-2D7E-4147-BF47-ED5D7E96C944}" type="datetimeFigureOut">
              <a:rPr lang="ru-RU" smtClean="0"/>
              <a:pPr/>
              <a:t>11.12.2021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585356-E5AE-430C-B2D3-662D4AD768B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01D788-2D7E-4147-BF47-ED5D7E96C944}" type="datetimeFigureOut">
              <a:rPr lang="ru-RU" smtClean="0"/>
              <a:pPr/>
              <a:t>11.12.2021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585356-E5AE-430C-B2D3-662D4AD768B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1D788-2D7E-4147-BF47-ED5D7E96C944}" type="datetimeFigureOut">
              <a:rPr lang="ru-RU" smtClean="0"/>
              <a:pPr/>
              <a:t>11.12.2021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85356-E5AE-430C-B2D3-662D4AD768B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sah.wikipedia.org/wiki/%D0%91%D0%BE%D1%80%D0%BE%D2%95%D0%BE%D0%BD_%D1%83%D0%BB%D1%83%D1%83%D2%BB%D0%B0" TargetMode="External"/><Relationship Id="rId13" Type="http://schemas.openxmlformats.org/officeDocument/2006/relationships/hyperlink" Target="https://sah.wikipedia.org/wiki/1839" TargetMode="External"/><Relationship Id="rId3" Type="http://schemas.openxmlformats.org/officeDocument/2006/relationships/hyperlink" Target="https://sah.wikipedia.org/wiki/%D0%AD%D0%B4%D1%8C%D0%B8%D0%B3%D1%8D%D1%8D%D0%BD" TargetMode="External"/><Relationship Id="rId7" Type="http://schemas.openxmlformats.org/officeDocument/2006/relationships/hyperlink" Target="https://sah.wikipedia.org/wiki/1822" TargetMode="External"/><Relationship Id="rId12" Type="http://schemas.openxmlformats.org/officeDocument/2006/relationships/hyperlink" Target="https://sah.wikipedia.org/wiki/%D0%91%D0%B8%D0%BB%D1%8D:%D0%A3%D0%B2%D0%B0%D1%80%D0%BE%D0%B2%D1%81%D0%BA%D0%B0%D0%B9%D0%90%D1%85%D1%82%D1%8B%D1%8B%D1%82%D0%B0.gif" TargetMode="External"/><Relationship Id="rId17" Type="http://schemas.openxmlformats.org/officeDocument/2006/relationships/hyperlink" Target="https://sah.wikipedia.org/w/index.php?title=%D0%91%D0%B5%D1%82%D0%BB%D0%B8%D0%BD%D0%B3_%D0%9E%D1%82%D1%82%D0%BE&amp;action=edit&amp;redlink=1" TargetMode="External"/><Relationship Id="rId2" Type="http://schemas.openxmlformats.org/officeDocument/2006/relationships/hyperlink" Target="https://sah.wikipedia.org/wiki/1800" TargetMode="External"/><Relationship Id="rId16" Type="http://schemas.openxmlformats.org/officeDocument/2006/relationships/hyperlink" Target="https://sah.wikipedia.org/w/index.php?title=%D0%9C%D0%B8%D0%B4%D0%B4%D0%B5%D0%BD%D0%B4%D0%BE%D1%80%D1%84_%D0%90%D0%BB%D0%B5%D0%BA%D1%81%D0%B0%D0%BD%D0%B4%D1%80_%D0%A4%D0%B5%D0%B4%D0%BE%D1%80%D0%BE%D0%B2%D0%B8%D1%87&amp;action=edit&amp;redlink=1" TargetMode="External"/><Relationship Id="rId1" Type="http://schemas.openxmlformats.org/officeDocument/2006/relationships/slideLayout" Target="../slideLayouts/slideLayout7.xml"/><Relationship Id="rId6" Type="http://schemas.openxmlformats.org/officeDocument/2006/relationships/hyperlink" Target="https://sah.wikipedia.org/wiki/%D0%A7%D1%83%D0%BC%D0%B8%D0%BA%D0%B0%D0%B0%D0%BD" TargetMode="External"/><Relationship Id="rId11" Type="http://schemas.openxmlformats.org/officeDocument/2006/relationships/hyperlink" Target="https://sah.wikipedia.org/wiki/1830" TargetMode="External"/><Relationship Id="rId5" Type="http://schemas.openxmlformats.org/officeDocument/2006/relationships/hyperlink" Target="https://sah.wikipedia.org/wiki/%D0%9B%D0%B0%D0%B0%D0%BC%D1%8B_%D0%B1%D0%B0%D0%B9%D2%95%D0%B0%D0%BB" TargetMode="External"/><Relationship Id="rId15" Type="http://schemas.openxmlformats.org/officeDocument/2006/relationships/hyperlink" Target="https://sah.wikipedia.org/wiki/%D0%A1%D0%B0%D0%BD%D0%BA%D1%82-%D0%9F%D0%B5%D1%82%D0%B5%D1%80%D0%B1%D1%83%D1%80%D0%B3" TargetMode="External"/><Relationship Id="rId10" Type="http://schemas.openxmlformats.org/officeDocument/2006/relationships/hyperlink" Target="https://sah.wikipedia.org/wiki/%D0%9C%D1%8F%D0%B3%D0%BA%D0%BE%D0%B2_%D0%9D%D0%B8%D0%BA%D0%BE%D0%BB%D0%B0%D0%B9_%D0%98%D0%B2%D0%B0%D0%BD%D0%BE%D0%B2%D0%B8%D1%87" TargetMode="External"/><Relationship Id="rId4" Type="http://schemas.openxmlformats.org/officeDocument/2006/relationships/hyperlink" Target="https://sah.wikipedia.org/wiki/1814" TargetMode="External"/><Relationship Id="rId9" Type="http://schemas.openxmlformats.org/officeDocument/2006/relationships/hyperlink" Target="https://sah.wikipedia.org/w/index.php?title=%D0%9C%D0%B8%D0%B3%D0%B0%D0%BB%D0%BA%D0%B8%D0%BD_%D0%98%D0%B2%D0%B0%D0%BD_%D0%95%D0%BC%D0%B5%D0%BB%D1%8C%D1%8F%D0%BD%D0%BE%D0%B2%D0%B8%D1%87&amp;action=edit&amp;redlink=1" TargetMode="External"/><Relationship Id="rId14" Type="http://schemas.openxmlformats.org/officeDocument/2006/relationships/hyperlink" Target="https://sah.wikipedia.org/wiki/1852"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sah.wikipedia.org/wiki/%D0%90%D0%B9%D0%B0%D0%B0%D0%BD" TargetMode="External"/><Relationship Id="rId3" Type="http://schemas.openxmlformats.org/officeDocument/2006/relationships/image" Target="../media/image3.gif"/><Relationship Id="rId7" Type="http://schemas.openxmlformats.org/officeDocument/2006/relationships/hyperlink" Target="https://sah.wikipedia.org/wiki/1852" TargetMode="External"/><Relationship Id="rId2" Type="http://schemas.openxmlformats.org/officeDocument/2006/relationships/hyperlink" Target="https://sah.wikipedia.org/wiki/%D0%91%D0%B8%D0%BB%D1%8D:%D0%A3%D0%B2%D0%B0%D1%80%D0%BE%D0%B2%D1%81%D0%BA%D0%B0%D0%B9%D0%90%D1%85%D1%82%D1%8B%D1%8B%D1%82%D0%B0.gif" TargetMode="External"/><Relationship Id="rId1" Type="http://schemas.openxmlformats.org/officeDocument/2006/relationships/slideLayout" Target="../slideLayouts/slideLayout7.xml"/><Relationship Id="rId6" Type="http://schemas.openxmlformats.org/officeDocument/2006/relationships/hyperlink" Target="https://sah.wikipedia.org/wiki/%D0%A1%D0%B0%D0%BD%D0%BA%D1%82-%D0%9F%D0%B5%D1%82%D0%B5%D1%80%D0%B1%D1%83%D1%80%D0%B3" TargetMode="External"/><Relationship Id="rId5" Type="http://schemas.openxmlformats.org/officeDocument/2006/relationships/hyperlink" Target="https://sah.wikipedia.org/wiki/1851" TargetMode="External"/><Relationship Id="rId10" Type="http://schemas.openxmlformats.org/officeDocument/2006/relationships/hyperlink" Target="https://sah.wikipedia.org/wiki/%D0%90%D0%BB%D1%82%D1%8B%D0%BD%D0%BD%D1%8C%D1%8B_2" TargetMode="External"/><Relationship Id="rId4" Type="http://schemas.openxmlformats.org/officeDocument/2006/relationships/hyperlink" Target="https://sah.wikipedia.org/wiki/1848" TargetMode="External"/><Relationship Id="rId9" Type="http://schemas.openxmlformats.org/officeDocument/2006/relationships/hyperlink" Target="https://sah.wikipedia.org/wiki/186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ds04.infourok.ru/uploads/ex/082d/0002b3c4-78f6a369/img40.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29256" y="1071546"/>
            <a:ext cx="350046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800" dirty="0">
                <a:solidFill>
                  <a:schemeClr val="tx2">
                    <a:lumMod val="50000"/>
                  </a:schemeClr>
                </a:solidFill>
                <a:latin typeface="Times New Roman" pitchFamily="18" charset="0"/>
                <a:cs typeface="Times New Roman" pitchFamily="18" charset="0"/>
              </a:rPr>
              <a:t>&lt;…&gt; мин </a:t>
            </a:r>
            <a:r>
              <a:rPr lang="ru-RU" sz="2800" dirty="0" err="1">
                <a:solidFill>
                  <a:schemeClr val="tx2">
                    <a:lumMod val="50000"/>
                  </a:schemeClr>
                </a:solidFill>
                <a:latin typeface="Times New Roman" pitchFamily="18" charset="0"/>
                <a:cs typeface="Times New Roman" pitchFamily="18" charset="0"/>
              </a:rPr>
              <a:t>билигин</a:t>
            </a:r>
            <a:r>
              <a:rPr lang="ru-RU" sz="2800" dirty="0">
                <a:solidFill>
                  <a:schemeClr val="tx2">
                    <a:lumMod val="50000"/>
                  </a:schemeClr>
                </a:solidFill>
                <a:latin typeface="Times New Roman" pitchFamily="18" charset="0"/>
                <a:cs typeface="Times New Roman" pitchFamily="18" charset="0"/>
              </a:rPr>
              <a:t> </a:t>
            </a:r>
            <a:r>
              <a:rPr lang="ru-RU" sz="2800" dirty="0" err="1">
                <a:solidFill>
                  <a:schemeClr val="tx2">
                    <a:lumMod val="50000"/>
                  </a:schemeClr>
                </a:solidFill>
                <a:latin typeface="Times New Roman" pitchFamily="18" charset="0"/>
                <a:cs typeface="Times New Roman" pitchFamily="18" charset="0"/>
              </a:rPr>
              <a:t>үөрэбин таптыыр</a:t>
            </a:r>
            <a:r>
              <a:rPr lang="ru-RU" sz="2800" dirty="0">
                <a:solidFill>
                  <a:schemeClr val="tx2">
                    <a:lumMod val="50000"/>
                  </a:schemeClr>
                </a:solidFill>
                <a:latin typeface="Times New Roman" pitchFamily="18" charset="0"/>
                <a:cs typeface="Times New Roman" pitchFamily="18" charset="0"/>
              </a:rPr>
              <a:t> </a:t>
            </a:r>
            <a:r>
              <a:rPr lang="ru-RU" sz="2800" dirty="0" err="1">
                <a:solidFill>
                  <a:schemeClr val="tx2">
                    <a:lumMod val="50000"/>
                  </a:schemeClr>
                </a:solidFill>
                <a:latin typeface="Times New Roman" pitchFamily="18" charset="0"/>
                <a:cs typeface="Times New Roman" pitchFamily="18" charset="0"/>
              </a:rPr>
              <a:t>сахам</a:t>
            </a:r>
            <a:r>
              <a:rPr lang="ru-RU" sz="2800" dirty="0">
                <a:solidFill>
                  <a:schemeClr val="tx2">
                    <a:lumMod val="50000"/>
                  </a:schemeClr>
                </a:solidFill>
                <a:latin typeface="Times New Roman" pitchFamily="18" charset="0"/>
                <a:cs typeface="Times New Roman" pitchFamily="18" charset="0"/>
              </a:rPr>
              <a:t> </a:t>
            </a:r>
            <a:r>
              <a:rPr lang="ru-RU" sz="2800" dirty="0" err="1">
                <a:solidFill>
                  <a:schemeClr val="tx2">
                    <a:lumMod val="50000"/>
                  </a:schemeClr>
                </a:solidFill>
                <a:latin typeface="Times New Roman" pitchFamily="18" charset="0"/>
                <a:cs typeface="Times New Roman" pitchFamily="18" charset="0"/>
              </a:rPr>
              <a:t>тылынан</a:t>
            </a:r>
            <a:r>
              <a:rPr lang="ru-RU" sz="2800" dirty="0">
                <a:solidFill>
                  <a:schemeClr val="tx2">
                    <a:lumMod val="50000"/>
                  </a:schemeClr>
                </a:solidFill>
                <a:latin typeface="Times New Roman" pitchFamily="18" charset="0"/>
                <a:cs typeface="Times New Roman" pitchFamily="18" charset="0"/>
              </a:rPr>
              <a:t> </a:t>
            </a:r>
            <a:r>
              <a:rPr lang="ru-RU" sz="2800" dirty="0" err="1">
                <a:solidFill>
                  <a:schemeClr val="tx2">
                    <a:lumMod val="50000"/>
                  </a:schemeClr>
                </a:solidFill>
                <a:latin typeface="Times New Roman" pitchFamily="18" charset="0"/>
                <a:cs typeface="Times New Roman" pitchFamily="18" charset="0"/>
              </a:rPr>
              <a:t>маҥнайгы суругу</a:t>
            </a:r>
            <a:r>
              <a:rPr lang="ru-RU" sz="2800" dirty="0">
                <a:solidFill>
                  <a:schemeClr val="tx2">
                    <a:lumMod val="50000"/>
                  </a:schemeClr>
                </a:solidFill>
                <a:latin typeface="Times New Roman" pitchFamily="18" charset="0"/>
                <a:cs typeface="Times New Roman" pitchFamily="18" charset="0"/>
              </a:rPr>
              <a:t> </a:t>
            </a:r>
            <a:r>
              <a:rPr lang="ru-RU" sz="2800" dirty="0" err="1">
                <a:solidFill>
                  <a:schemeClr val="tx2">
                    <a:lumMod val="50000"/>
                  </a:schemeClr>
                </a:solidFill>
                <a:latin typeface="Times New Roman" pitchFamily="18" charset="0"/>
                <a:cs typeface="Times New Roman" pitchFamily="18" charset="0"/>
              </a:rPr>
              <a:t>мин</a:t>
            </a:r>
            <a:r>
              <a:rPr lang="ru-RU" sz="2800" dirty="0">
                <a:solidFill>
                  <a:schemeClr val="tx2">
                    <a:lumMod val="50000"/>
                  </a:schemeClr>
                </a:solidFill>
                <a:latin typeface="Times New Roman" pitchFamily="18" charset="0"/>
                <a:cs typeface="Times New Roman" pitchFamily="18" charset="0"/>
              </a:rPr>
              <a:t> </a:t>
            </a:r>
            <a:r>
              <a:rPr lang="ru-RU" sz="2800" dirty="0" err="1">
                <a:solidFill>
                  <a:schemeClr val="tx2">
                    <a:lumMod val="50000"/>
                  </a:schemeClr>
                </a:solidFill>
                <a:latin typeface="Times New Roman" pitchFamily="18" charset="0"/>
                <a:cs typeface="Times New Roman" pitchFamily="18" charset="0"/>
              </a:rPr>
              <a:t>суруйбуппуттан</a:t>
            </a:r>
            <a:endParaRPr lang="ru-RU" sz="2800" dirty="0">
              <a:solidFill>
                <a:schemeClr val="tx2">
                  <a:lumMod val="50000"/>
                </a:schemeClr>
              </a:solidFill>
              <a:latin typeface="Times New Roman" pitchFamily="18" charset="0"/>
              <a:cs typeface="Times New Roman" pitchFamily="18" charset="0"/>
            </a:endParaRPr>
          </a:p>
          <a:p>
            <a:pPr algn="just"/>
            <a:r>
              <a:rPr lang="ru-RU" sz="2800" dirty="0">
                <a:solidFill>
                  <a:schemeClr val="tx2">
                    <a:lumMod val="50000"/>
                  </a:schemeClr>
                </a:solidFill>
                <a:latin typeface="Times New Roman" pitchFamily="18" charset="0"/>
                <a:cs typeface="Times New Roman" pitchFamily="18" charset="0"/>
              </a:rPr>
              <a:t>— А. Я. </a:t>
            </a:r>
            <a:r>
              <a:rPr lang="ru-RU" sz="2800" dirty="0" err="1">
                <a:solidFill>
                  <a:schemeClr val="tx2">
                    <a:lumMod val="50000"/>
                  </a:schemeClr>
                </a:solidFill>
                <a:latin typeface="Times New Roman" pitchFamily="18" charset="0"/>
                <a:cs typeface="Times New Roman" pitchFamily="18" charset="0"/>
              </a:rPr>
              <a:t>Уваровскай</a:t>
            </a:r>
            <a:endParaRPr lang="ru-RU" sz="2800" dirty="0">
              <a:solidFill>
                <a:schemeClr val="tx2">
                  <a:lumMod val="50000"/>
                </a:schemeClr>
              </a:solidFill>
              <a:latin typeface="Times New Roman" pitchFamily="18" charset="0"/>
              <a:cs typeface="Times New Roman" pitchFamily="18" charset="0"/>
            </a:endParaRPr>
          </a:p>
        </p:txBody>
      </p:sp>
      <p:pic>
        <p:nvPicPr>
          <p:cNvPr id="4" name="Picture 4" descr="http://ilin-yakutsk.narod.ru/2000-4y/foto/06.jpg"/>
          <p:cNvPicPr>
            <a:picLocks noChangeAspect="1" noChangeArrowheads="1"/>
          </p:cNvPicPr>
          <p:nvPr/>
        </p:nvPicPr>
        <p:blipFill>
          <a:blip r:embed="rId2"/>
          <a:srcRect/>
          <a:stretch>
            <a:fillRect/>
          </a:stretch>
        </p:blipFill>
        <p:spPr bwMode="auto">
          <a:xfrm>
            <a:off x="285720" y="142852"/>
            <a:ext cx="4810125" cy="65627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14291"/>
            <a:ext cx="8858280" cy="6429420"/>
          </a:xfrm>
        </p:spPr>
        <p:txBody>
          <a:bodyPr>
            <a:noAutofit/>
          </a:bodyPr>
          <a:lstStyle/>
          <a:p>
            <a:pPr lvl="0" algn="l">
              <a:buFont typeface="+mj-lt"/>
              <a:buAutoNum type="arabicPeriod"/>
            </a:pPr>
            <a:r>
              <a:rPr lang="ru-RU" sz="2800" dirty="0" err="1"/>
              <a:t>Дьокуускайга</a:t>
            </a:r>
            <a:r>
              <a:rPr lang="ru-RU" sz="2800" dirty="0"/>
              <a:t> </a:t>
            </a:r>
            <a:r>
              <a:rPr lang="ru-RU" sz="2800" dirty="0" err="1"/>
              <a:t>олорбут</a:t>
            </a:r>
            <a:r>
              <a:rPr lang="ru-RU" sz="2800" dirty="0"/>
              <a:t> декабрист  </a:t>
            </a:r>
            <a:r>
              <a:rPr lang="ru-RU" sz="2800" dirty="0" err="1"/>
              <a:t>фамилията</a:t>
            </a:r>
            <a:r>
              <a:rPr lang="ru-RU" sz="2800" dirty="0"/>
              <a:t>   А.А……..-</a:t>
            </a:r>
            <a:r>
              <a:rPr lang="ru-RU" sz="2800" dirty="0" err="1" smtClean="0"/>
              <a:t>Марлинскай</a:t>
            </a:r>
            <a:r>
              <a:rPr lang="ru-RU" sz="2800" dirty="0" smtClean="0"/>
              <a:t>.</a:t>
            </a:r>
            <a:br>
              <a:rPr lang="ru-RU" sz="2800" dirty="0" smtClean="0"/>
            </a:br>
            <a:r>
              <a:rPr lang="ru-RU" sz="2800" dirty="0" smtClean="0"/>
              <a:t>2.О.Н.Бетлингк </a:t>
            </a:r>
            <a:r>
              <a:rPr lang="ru-RU" sz="2800" dirty="0" err="1"/>
              <a:t>сахаларга</a:t>
            </a:r>
            <a:r>
              <a:rPr lang="ru-RU" sz="2800" dirty="0"/>
              <a:t> </a:t>
            </a:r>
            <a:r>
              <a:rPr lang="ru-RU" sz="2800" dirty="0" err="1"/>
              <a:t>сурук</a:t>
            </a:r>
            <a:r>
              <a:rPr lang="ru-RU" sz="2800" dirty="0"/>
              <a:t> </a:t>
            </a:r>
            <a:r>
              <a:rPr lang="ru-RU" sz="2800" dirty="0" err="1"/>
              <a:t>сайдыытыгар</a:t>
            </a:r>
            <a:r>
              <a:rPr lang="ru-RU" sz="2800" dirty="0"/>
              <a:t>  </a:t>
            </a:r>
            <a:r>
              <a:rPr lang="ru-RU" sz="2800" dirty="0" err="1"/>
              <a:t>тугу</a:t>
            </a:r>
            <a:r>
              <a:rPr lang="ru-RU" sz="2800" dirty="0"/>
              <a:t> </a:t>
            </a:r>
            <a:r>
              <a:rPr lang="ru-RU" sz="2800" dirty="0" err="1"/>
              <a:t>оӊорбут өӊөлөөҕүй</a:t>
            </a:r>
            <a:r>
              <a:rPr lang="ru-RU" sz="2800" dirty="0"/>
              <a:t>.</a:t>
            </a:r>
            <a:br>
              <a:rPr lang="ru-RU" sz="2800" dirty="0"/>
            </a:br>
            <a:r>
              <a:rPr lang="ru-RU" sz="2800" dirty="0" smtClean="0"/>
              <a:t>3.Уваровскай </a:t>
            </a:r>
            <a:r>
              <a:rPr lang="ru-RU" sz="2800" dirty="0" err="1"/>
              <a:t>ийэтин</a:t>
            </a:r>
            <a:r>
              <a:rPr lang="ru-RU" sz="2800" dirty="0"/>
              <a:t> </a:t>
            </a:r>
            <a:r>
              <a:rPr lang="ru-RU" sz="2800" dirty="0" err="1"/>
              <a:t>аата</a:t>
            </a:r>
            <a:r>
              <a:rPr lang="ru-RU" sz="2800" dirty="0"/>
              <a:t>.</a:t>
            </a:r>
            <a:br>
              <a:rPr lang="ru-RU" sz="2800" dirty="0"/>
            </a:br>
            <a:r>
              <a:rPr lang="ru-RU" sz="2800" dirty="0" smtClean="0"/>
              <a:t>4.Уваровскай </a:t>
            </a:r>
            <a:r>
              <a:rPr lang="ru-RU" sz="2800" dirty="0"/>
              <a:t>77 </a:t>
            </a:r>
            <a:r>
              <a:rPr lang="ru-RU" sz="2800" dirty="0" err="1"/>
              <a:t>күн айаннаабыт</a:t>
            </a:r>
            <a:r>
              <a:rPr lang="ru-RU" sz="2800" dirty="0"/>
              <a:t> </a:t>
            </a:r>
            <a:r>
              <a:rPr lang="ru-RU" sz="2800" dirty="0" err="1"/>
              <a:t>куоратын</a:t>
            </a:r>
            <a:r>
              <a:rPr lang="ru-RU" sz="2800" dirty="0"/>
              <a:t> </a:t>
            </a:r>
            <a:r>
              <a:rPr lang="ru-RU" sz="2800" dirty="0" err="1"/>
              <a:t>аата</a:t>
            </a:r>
            <a:r>
              <a:rPr lang="ru-RU" sz="2800" dirty="0"/>
              <a:t>.</a:t>
            </a:r>
            <a:br>
              <a:rPr lang="ru-RU" sz="2800" dirty="0"/>
            </a:br>
            <a:r>
              <a:rPr lang="ru-RU" sz="2800" dirty="0"/>
              <a:t>5.«</a:t>
            </a:r>
            <a:r>
              <a:rPr lang="ru-RU" sz="2800" dirty="0" err="1"/>
              <a:t>Эрэйдээх</a:t>
            </a:r>
            <a:r>
              <a:rPr lang="ru-RU" sz="2800" dirty="0"/>
              <a:t> </a:t>
            </a:r>
            <a:r>
              <a:rPr lang="ru-RU" sz="2800" dirty="0" err="1"/>
              <a:t>буруйдаах</a:t>
            </a:r>
            <a:r>
              <a:rPr lang="ru-RU" sz="2800" dirty="0"/>
              <a:t> Эр </a:t>
            </a:r>
            <a:r>
              <a:rPr lang="ru-RU" sz="2800" dirty="0" err="1"/>
              <a:t>Соҕотох</a:t>
            </a:r>
            <a:r>
              <a:rPr lang="ru-RU" sz="2800" dirty="0"/>
              <a:t>» </a:t>
            </a:r>
            <a:r>
              <a:rPr lang="ru-RU" sz="2800" dirty="0" err="1"/>
              <a:t>диэн</a:t>
            </a:r>
            <a:r>
              <a:rPr lang="ru-RU" sz="2800" dirty="0"/>
              <a:t> </a:t>
            </a:r>
            <a:r>
              <a:rPr lang="ru-RU" sz="2800" dirty="0" err="1"/>
              <a:t>айымньы</a:t>
            </a:r>
            <a:r>
              <a:rPr lang="ru-RU" sz="2800" dirty="0"/>
              <a:t> </a:t>
            </a:r>
            <a:r>
              <a:rPr lang="ru-RU" sz="2800" dirty="0" err="1"/>
              <a:t>ханнык</a:t>
            </a:r>
            <a:r>
              <a:rPr lang="ru-RU" sz="2800" dirty="0"/>
              <a:t> </a:t>
            </a:r>
            <a:r>
              <a:rPr lang="ru-RU" sz="2800" dirty="0" err="1"/>
              <a:t>көрүӊэй</a:t>
            </a:r>
            <a:r>
              <a:rPr lang="ru-RU" sz="2800" dirty="0"/>
              <a:t>? </a:t>
            </a:r>
            <a:r>
              <a:rPr lang="ru-RU" sz="2800" dirty="0" smtClean="0"/>
              <a:t/>
            </a:r>
            <a:br>
              <a:rPr lang="ru-RU" sz="2800" dirty="0" smtClean="0"/>
            </a:br>
            <a:r>
              <a:rPr lang="ru-RU" sz="2800" dirty="0" smtClean="0"/>
              <a:t>6.Уваровскай </a:t>
            </a:r>
            <a:r>
              <a:rPr lang="ru-RU" sz="2800" dirty="0" err="1"/>
              <a:t>аҕатын аатынан</a:t>
            </a:r>
            <a:r>
              <a:rPr lang="ru-RU" sz="2800" dirty="0"/>
              <a:t> </a:t>
            </a:r>
            <a:r>
              <a:rPr lang="ru-RU" sz="2800" dirty="0" err="1"/>
              <a:t>ким</a:t>
            </a:r>
            <a:r>
              <a:rPr lang="ru-RU" sz="2800" dirty="0"/>
              <a:t> </a:t>
            </a:r>
            <a:r>
              <a:rPr lang="ru-RU" sz="2800" dirty="0" err="1"/>
              <a:t>диэн</a:t>
            </a:r>
            <a:r>
              <a:rPr lang="ru-RU" sz="2800" dirty="0"/>
              <a:t> </a:t>
            </a:r>
            <a:r>
              <a:rPr lang="ru-RU" sz="2800" dirty="0" err="1"/>
              <a:t>ыҥырылларый</a:t>
            </a:r>
            <a:r>
              <a:rPr lang="ru-RU" sz="2800" dirty="0"/>
              <a:t>.</a:t>
            </a:r>
            <a:br>
              <a:rPr lang="ru-RU" sz="2800" dirty="0"/>
            </a:br>
            <a:r>
              <a:rPr lang="ru-RU" sz="2800" dirty="0"/>
              <a:t>7.Ханнык </a:t>
            </a:r>
            <a:r>
              <a:rPr lang="ru-RU" sz="2800" dirty="0" err="1"/>
              <a:t>тылтан</a:t>
            </a:r>
            <a:r>
              <a:rPr lang="ru-RU" sz="2800" dirty="0"/>
              <a:t> </a:t>
            </a:r>
            <a:r>
              <a:rPr lang="ru-RU" sz="2800" dirty="0" err="1"/>
              <a:t>рунаны</a:t>
            </a:r>
            <a:r>
              <a:rPr lang="ru-RU" sz="2800" dirty="0"/>
              <a:t> </a:t>
            </a:r>
            <a:r>
              <a:rPr lang="ru-RU" sz="2800" dirty="0" err="1"/>
              <a:t>тылбаастаабытай</a:t>
            </a:r>
            <a:r>
              <a:rPr lang="ru-RU" sz="2800" dirty="0"/>
              <a:t>?</a:t>
            </a:r>
            <a:br>
              <a:rPr lang="ru-RU" sz="2800" dirty="0"/>
            </a:br>
            <a:r>
              <a:rPr lang="ru-RU" sz="2800" dirty="0"/>
              <a:t>8.Уваровскай </a:t>
            </a:r>
            <a:r>
              <a:rPr lang="ru-RU" sz="2800" dirty="0" err="1"/>
              <a:t>көмүллүбүт кылабыыһатын аата</a:t>
            </a:r>
            <a:r>
              <a:rPr lang="ru-RU" sz="2800" dirty="0"/>
              <a:t>?</a:t>
            </a:r>
            <a:br>
              <a:rPr lang="ru-RU" sz="2800" dirty="0"/>
            </a:br>
            <a:r>
              <a:rPr lang="ru-RU" sz="2800" dirty="0"/>
              <a:t> 9.Уваровскай «</a:t>
            </a:r>
            <a:r>
              <a:rPr lang="ru-RU" sz="2800" dirty="0" err="1"/>
              <a:t>Ахтыыларын</a:t>
            </a:r>
            <a:r>
              <a:rPr lang="ru-RU" sz="2800" dirty="0"/>
              <a:t>» </a:t>
            </a:r>
            <a:r>
              <a:rPr lang="ru-RU" sz="2800" dirty="0" err="1"/>
              <a:t>үрдүктүк сыаналаабыт</a:t>
            </a:r>
            <a:r>
              <a:rPr lang="ru-RU" sz="2800" dirty="0"/>
              <a:t>  </a:t>
            </a:r>
            <a:r>
              <a:rPr lang="ru-RU" sz="2800" dirty="0" err="1"/>
              <a:t>нуучча</a:t>
            </a:r>
            <a:r>
              <a:rPr lang="ru-RU" sz="2800" dirty="0"/>
              <a:t> </a:t>
            </a:r>
            <a:r>
              <a:rPr lang="ru-RU" sz="2800" dirty="0" err="1"/>
              <a:t>биллэр</a:t>
            </a:r>
            <a:r>
              <a:rPr lang="ru-RU" sz="2800" dirty="0"/>
              <a:t> </a:t>
            </a:r>
            <a:r>
              <a:rPr lang="ru-RU" sz="2800" dirty="0" err="1"/>
              <a:t>суруйааччыта</a:t>
            </a:r>
            <a:r>
              <a:rPr lang="ru-RU" sz="2800" dirty="0"/>
              <a:t>, </a:t>
            </a:r>
            <a:r>
              <a:rPr lang="ru-RU" sz="2800" dirty="0" err="1"/>
              <a:t>классига</a:t>
            </a:r>
            <a:r>
              <a:rPr lang="ru-RU" sz="2800" dirty="0"/>
              <a:t>. </a:t>
            </a:r>
            <a:br>
              <a:rPr lang="ru-RU" sz="2800" dirty="0"/>
            </a:br>
            <a:r>
              <a:rPr lang="ru-RU" sz="2800" dirty="0"/>
              <a:t>10.Уваровскай </a:t>
            </a:r>
            <a:r>
              <a:rPr lang="ru-RU" sz="2800" dirty="0" err="1"/>
              <a:t>саамай</a:t>
            </a:r>
            <a:r>
              <a:rPr lang="ru-RU" sz="2800" dirty="0"/>
              <a:t> </a:t>
            </a:r>
            <a:r>
              <a:rPr lang="ru-RU" sz="2800" dirty="0" err="1"/>
              <a:t>ахтар</a:t>
            </a:r>
            <a:r>
              <a:rPr lang="ru-RU" sz="2800" dirty="0"/>
              <a:t>, </a:t>
            </a:r>
            <a:r>
              <a:rPr lang="ru-RU" sz="2800" dirty="0" err="1"/>
              <a:t>ытыктыыр</a:t>
            </a:r>
            <a:r>
              <a:rPr lang="ru-RU" sz="2800" dirty="0"/>
              <a:t>, </a:t>
            </a:r>
            <a:r>
              <a:rPr lang="ru-RU" sz="2800" dirty="0" err="1"/>
              <a:t>чугас</a:t>
            </a:r>
            <a:r>
              <a:rPr lang="ru-RU" sz="2800" dirty="0"/>
              <a:t> </a:t>
            </a:r>
            <a:r>
              <a:rPr lang="ru-RU" sz="2800" dirty="0" err="1"/>
              <a:t>киһитэ</a:t>
            </a:r>
            <a:r>
              <a:rPr lang="ru-RU" sz="2800" dirty="0"/>
              <a:t>. </a:t>
            </a:r>
            <a:br>
              <a:rPr lang="ru-RU" sz="2800" dirty="0"/>
            </a:b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285725" y="214288"/>
          <a:ext cx="8501114" cy="6429420"/>
        </p:xfrm>
        <a:graphic>
          <a:graphicData uri="http://schemas.openxmlformats.org/drawingml/2006/table">
            <a:tbl>
              <a:tblPr/>
              <a:tblGrid>
                <a:gridCol w="637982"/>
                <a:gridCol w="637982"/>
                <a:gridCol w="637982"/>
                <a:gridCol w="791100"/>
                <a:gridCol w="637982"/>
                <a:gridCol w="692212"/>
                <a:gridCol w="637982"/>
                <a:gridCol w="637982"/>
                <a:gridCol w="637982"/>
                <a:gridCol w="637982"/>
                <a:gridCol w="637982"/>
                <a:gridCol w="637982"/>
                <a:gridCol w="637982"/>
              </a:tblGrid>
              <a:tr h="642942">
                <a:tc>
                  <a:txBody>
                    <a:bodyPr/>
                    <a:lstStyle/>
                    <a:p>
                      <a:pPr algn="ctr">
                        <a:lnSpc>
                          <a:spcPct val="115000"/>
                        </a:lnSpc>
                        <a:spcAft>
                          <a:spcPts val="1000"/>
                        </a:spcAft>
                      </a:pPr>
                      <a:r>
                        <a:rPr lang="ru-RU" sz="1400" dirty="0">
                          <a:solidFill>
                            <a:srgbClr val="000000"/>
                          </a:solidFill>
                          <a:latin typeface="Times New Roman"/>
                          <a:ea typeface="Times New Roman"/>
                          <a:cs typeface="Times New Roman"/>
                        </a:rPr>
                        <a:t>1</a:t>
                      </a:r>
                      <a:endParaRPr lang="ru-RU" sz="1100"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ru-RU" sz="1000" dirty="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2000" b="1" cap="all" dirty="0">
                          <a:solidFill>
                            <a:srgbClr val="000000"/>
                          </a:solidFill>
                          <a:latin typeface="Times New Roman"/>
                          <a:ea typeface="Times New Roman"/>
                          <a:cs typeface="Times New Roman"/>
                        </a:rPr>
                        <a:t>У</a:t>
                      </a:r>
                      <a:endParaRPr lang="ru-RU"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ru-RU" sz="1000">
                        <a:latin typeface="Calibri"/>
                        <a:cs typeface="Times New Roman"/>
                      </a:endParaRPr>
                    </a:p>
                  </a:txBody>
                  <a:tcPr marL="68580" marR="68580" marT="0" marB="0" anchor="b">
                    <a:lnL>
                      <a:noFill/>
                    </a:lnL>
                    <a:lnR>
                      <a:noFill/>
                    </a:lnR>
                    <a:lnT>
                      <a:noFill/>
                    </a:lnT>
                    <a:lnB>
                      <a:noFill/>
                    </a:lnB>
                  </a:tcPr>
                </a:tc>
                <a:tc>
                  <a:txBody>
                    <a:bodyPr/>
                    <a:lstStyle/>
                    <a:p>
                      <a:endParaRPr lang="ru-RU" sz="1000">
                        <a:latin typeface="Calibri"/>
                        <a:cs typeface="Times New Roman"/>
                      </a:endParaRPr>
                    </a:p>
                  </a:txBody>
                  <a:tcPr marL="68580" marR="68580" marT="0" marB="0" anchor="b">
                    <a:lnL>
                      <a:noFill/>
                    </a:lnL>
                    <a:lnR>
                      <a:noFill/>
                    </a:lnR>
                    <a:lnT>
                      <a:noFill/>
                    </a:lnT>
                    <a:lnB>
                      <a:noFill/>
                    </a:lnB>
                  </a:tcPr>
                </a:tc>
                <a:tc>
                  <a:txBody>
                    <a:bodyPr/>
                    <a:lstStyle/>
                    <a:p>
                      <a:endParaRPr lang="ru-RU" sz="1000">
                        <a:latin typeface="Calibri"/>
                        <a:cs typeface="Times New Roman"/>
                      </a:endParaRPr>
                    </a:p>
                  </a:txBody>
                  <a:tcPr marL="68580" marR="68580" marT="0" marB="0" anchor="b">
                    <a:lnL>
                      <a:noFill/>
                    </a:lnL>
                    <a:lnR>
                      <a:noFill/>
                    </a:lnR>
                    <a:lnT>
                      <a:noFill/>
                    </a:lnT>
                    <a:lnB>
                      <a:noFill/>
                    </a:lnB>
                  </a:tcPr>
                </a:tc>
              </a:tr>
              <a:tr h="642942">
                <a:tc>
                  <a:txBody>
                    <a:bodyPr/>
                    <a:lstStyle/>
                    <a:p>
                      <a:pPr algn="r">
                        <a:lnSpc>
                          <a:spcPct val="115000"/>
                        </a:lnSpc>
                        <a:spcAft>
                          <a:spcPts val="1000"/>
                        </a:spcAft>
                      </a:pPr>
                      <a:r>
                        <a:rPr lang="ru-RU" sz="1400">
                          <a:solidFill>
                            <a:srgbClr val="000000"/>
                          </a:solidFill>
                          <a:latin typeface="Times New Roman"/>
                          <a:ea typeface="Times New Roman"/>
                          <a:cs typeface="Times New Roman"/>
                        </a:rPr>
                        <a:t>2</a:t>
                      </a:r>
                      <a:endParaRPr lang="ru-RU"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ru-RU" sz="1400" dirty="0">
                          <a:solidFill>
                            <a:srgbClr val="000000"/>
                          </a:solidFill>
                          <a:latin typeface="Times New Roman"/>
                          <a:ea typeface="Times New Roman"/>
                          <a:cs typeface="Times New Roman"/>
                        </a:rPr>
                        <a:t> </a:t>
                      </a:r>
                      <a:endParaRPr lang="ru-RU"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solidFill>
                            <a:srgbClr val="000000"/>
                          </a:solidFill>
                          <a:latin typeface="Times New Roman"/>
                          <a:ea typeface="Times New Roman"/>
                          <a:cs typeface="Times New Roman"/>
                        </a:rPr>
                        <a:t> </a:t>
                      </a:r>
                      <a:endParaRPr lang="ru-RU"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cap="all" dirty="0">
                          <a:solidFill>
                            <a:srgbClr val="000000"/>
                          </a:solidFill>
                          <a:latin typeface="Times New Roman"/>
                          <a:ea typeface="Times New Roman"/>
                          <a:cs typeface="Times New Roman"/>
                        </a:rPr>
                        <a:t>в</a:t>
                      </a:r>
                      <a:endParaRPr lang="ru-RU"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a:noFill/>
                    </a:lnL>
                    <a:lnR>
                      <a:noFill/>
                    </a:lnR>
                    <a:lnT>
                      <a:noFill/>
                    </a:lnT>
                    <a:lnB>
                      <a:noFill/>
                    </a:lnB>
                  </a:tcPr>
                </a:tc>
              </a:tr>
              <a:tr h="642942">
                <a:tc>
                  <a:txBody>
                    <a:bodyPr/>
                    <a:lstStyle/>
                    <a:p>
                      <a:endParaRPr lang="ru-RU" sz="1000">
                        <a:latin typeface="Calibri"/>
                        <a:cs typeface="Times New Roman"/>
                      </a:endParaRPr>
                    </a:p>
                  </a:txBody>
                  <a:tcPr marL="68580" marR="68580" marT="0" marB="0" anchor="b">
                    <a:lnL>
                      <a:noFill/>
                    </a:lnL>
                    <a:lnR>
                      <a:noFill/>
                    </a:lnR>
                    <a:lnT>
                      <a:noFill/>
                    </a:lnT>
                    <a:lnB>
                      <a:noFill/>
                    </a:lnB>
                  </a:tcPr>
                </a:tc>
                <a:tc>
                  <a:txBody>
                    <a:bodyPr/>
                    <a:lstStyle/>
                    <a:p>
                      <a:endParaRPr lang="ru-RU" sz="1000">
                        <a:latin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a:solidFill>
                            <a:srgbClr val="000000"/>
                          </a:solidFill>
                          <a:latin typeface="Times New Roman"/>
                          <a:ea typeface="Times New Roman"/>
                          <a:cs typeface="Times New Roman"/>
                        </a:rPr>
                        <a:t>3</a:t>
                      </a:r>
                      <a:endParaRPr lang="ru-RU"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solidFill>
                            <a:srgbClr val="000000"/>
                          </a:solidFill>
                          <a:latin typeface="Times New Roman"/>
                          <a:ea typeface="Times New Roman"/>
                          <a:cs typeface="Times New Roman"/>
                        </a:rPr>
                        <a:t> </a:t>
                      </a:r>
                      <a:endParaRPr lang="ru-RU"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cap="all" dirty="0">
                          <a:solidFill>
                            <a:srgbClr val="000000"/>
                          </a:solidFill>
                          <a:latin typeface="Times New Roman"/>
                          <a:ea typeface="Times New Roman"/>
                          <a:cs typeface="Times New Roman"/>
                        </a:rPr>
                        <a:t>а</a:t>
                      </a:r>
                      <a:endParaRPr lang="ru-RU"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642942">
                <a:tc>
                  <a:txBody>
                    <a:bodyPr/>
                    <a:lstStyle/>
                    <a:p>
                      <a:pPr algn="r">
                        <a:lnSpc>
                          <a:spcPct val="115000"/>
                        </a:lnSpc>
                        <a:spcAft>
                          <a:spcPts val="100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cap="all" dirty="0" err="1">
                          <a:solidFill>
                            <a:srgbClr val="000000"/>
                          </a:solidFill>
                          <a:latin typeface="Times New Roman"/>
                          <a:ea typeface="Times New Roman"/>
                          <a:cs typeface="Times New Roman"/>
                        </a:rPr>
                        <a:t>р</a:t>
                      </a:r>
                      <a:endParaRPr lang="ru-RU"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ru-RU" sz="1000">
                        <a:latin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ru-RU" sz="1000">
                        <a:latin typeface="Calibri"/>
                        <a:cs typeface="Times New Roman"/>
                      </a:endParaRPr>
                    </a:p>
                  </a:txBody>
                  <a:tcPr marL="68580" marR="68580" marT="0" marB="0" anchor="b">
                    <a:lnL>
                      <a:noFill/>
                    </a:lnL>
                    <a:lnR>
                      <a:noFill/>
                    </a:lnR>
                    <a:lnT>
                      <a:noFill/>
                    </a:lnT>
                    <a:lnB>
                      <a:noFill/>
                    </a:lnB>
                  </a:tcPr>
                </a:tc>
              </a:tr>
              <a:tr h="642942">
                <a:tc>
                  <a:txBody>
                    <a:bodyPr/>
                    <a:lstStyle/>
                    <a:p>
                      <a:endParaRPr lang="ru-RU" sz="1000">
                        <a:latin typeface="Calibri"/>
                        <a:cs typeface="Times New Roman"/>
                      </a:endParaRPr>
                    </a:p>
                  </a:txBody>
                  <a:tcPr marL="68580" marR="68580" marT="0" marB="0" anchor="b">
                    <a:lnL>
                      <a:noFill/>
                    </a:lnL>
                    <a:lnR>
                      <a:noFill/>
                    </a:lnR>
                    <a:lnT>
                      <a:noFill/>
                    </a:lnT>
                    <a:lnB>
                      <a:noFill/>
                    </a:lnB>
                  </a:tcPr>
                </a:tc>
                <a:tc>
                  <a:txBody>
                    <a:bodyPr/>
                    <a:lstStyle/>
                    <a:p>
                      <a:endParaRPr lang="ru-RU" sz="1000">
                        <a:latin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ru-RU" sz="1400">
                          <a:solidFill>
                            <a:srgbClr val="000000"/>
                          </a:solidFill>
                          <a:latin typeface="Times New Roman"/>
                          <a:ea typeface="Times New Roman"/>
                          <a:cs typeface="Times New Roman"/>
                        </a:rPr>
                        <a:t>5</a:t>
                      </a:r>
                      <a:endParaRPr lang="ru-RU"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cap="all" dirty="0">
                          <a:solidFill>
                            <a:srgbClr val="000000"/>
                          </a:solidFill>
                          <a:latin typeface="Times New Roman"/>
                          <a:ea typeface="Times New Roman"/>
                          <a:cs typeface="Times New Roman"/>
                        </a:rPr>
                        <a:t>о</a:t>
                      </a:r>
                      <a:endParaRPr lang="ru-RU"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a:noFill/>
                    </a:lnL>
                    <a:lnR>
                      <a:noFill/>
                    </a:lnR>
                    <a:lnT>
                      <a:noFill/>
                    </a:lnT>
                    <a:lnB>
                      <a:noFill/>
                    </a:lnB>
                  </a:tcPr>
                </a:tc>
                <a:tc>
                  <a:txBody>
                    <a:bodyPr/>
                    <a:lstStyle/>
                    <a:p>
                      <a:endParaRPr lang="ru-RU" sz="1000">
                        <a:latin typeface="Calibri"/>
                        <a:cs typeface="Times New Roman"/>
                      </a:endParaRPr>
                    </a:p>
                  </a:txBody>
                  <a:tcPr marL="68580" marR="68580" marT="0" marB="0" anchor="b">
                    <a:lnL>
                      <a:noFill/>
                    </a:lnL>
                    <a:lnR>
                      <a:noFill/>
                    </a:lnR>
                    <a:lnT>
                      <a:noFill/>
                    </a:lnT>
                    <a:lnB>
                      <a:noFill/>
                    </a:lnB>
                  </a:tcPr>
                </a:tc>
              </a:tr>
              <a:tr h="642942">
                <a:tc>
                  <a:txBody>
                    <a:bodyPr/>
                    <a:lstStyle/>
                    <a:p>
                      <a:endParaRPr lang="ru-RU" sz="1000">
                        <a:latin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1000"/>
                        </a:spcAft>
                      </a:pPr>
                      <a:r>
                        <a:rPr lang="ru-RU" sz="1400">
                          <a:solidFill>
                            <a:srgbClr val="000000"/>
                          </a:solidFill>
                          <a:latin typeface="Times New Roman"/>
                          <a:ea typeface="Times New Roman"/>
                          <a:cs typeface="Times New Roman"/>
                        </a:rPr>
                        <a:t>6</a:t>
                      </a:r>
                      <a:endParaRPr lang="ru-RU"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cap="all" dirty="0">
                          <a:solidFill>
                            <a:srgbClr val="000000"/>
                          </a:solidFill>
                          <a:latin typeface="Times New Roman"/>
                          <a:ea typeface="Times New Roman"/>
                          <a:cs typeface="Times New Roman"/>
                        </a:rPr>
                        <a:t>в</a:t>
                      </a:r>
                      <a:endParaRPr lang="ru-RU"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ru-RU" sz="1000">
                        <a:latin typeface="Calibri"/>
                        <a:cs typeface="Times New Roman"/>
                      </a:endParaRPr>
                    </a:p>
                  </a:txBody>
                  <a:tcPr marL="68580" marR="68580" marT="0" marB="0" anchor="b">
                    <a:lnL>
                      <a:noFill/>
                    </a:lnL>
                    <a:lnR>
                      <a:noFill/>
                    </a:lnR>
                    <a:lnT>
                      <a:noFill/>
                    </a:lnT>
                    <a:lnB>
                      <a:noFill/>
                    </a:lnB>
                  </a:tcPr>
                </a:tc>
              </a:tr>
              <a:tr h="642942">
                <a:tc>
                  <a:txBody>
                    <a:bodyPr/>
                    <a:lstStyle/>
                    <a:p>
                      <a:endParaRPr lang="ru-RU" sz="1000">
                        <a:latin typeface="Calibri"/>
                        <a:cs typeface="Times New Roman"/>
                      </a:endParaRPr>
                    </a:p>
                  </a:txBody>
                  <a:tcPr marL="68580" marR="68580" marT="0" marB="0" anchor="b">
                    <a:lnL>
                      <a:noFill/>
                    </a:lnL>
                    <a:lnR>
                      <a:noFill/>
                    </a:lnR>
                    <a:lnT>
                      <a:noFill/>
                    </a:lnT>
                    <a:lnB>
                      <a:noFill/>
                    </a:lnB>
                  </a:tcPr>
                </a:tc>
                <a:tc>
                  <a:txBody>
                    <a:bodyPr/>
                    <a:lstStyle/>
                    <a:p>
                      <a:pPr algn="r">
                        <a:lnSpc>
                          <a:spcPct val="115000"/>
                        </a:lnSpc>
                        <a:spcAft>
                          <a:spcPts val="1000"/>
                        </a:spcAft>
                      </a:pPr>
                      <a:r>
                        <a:rPr lang="ru-RU" sz="1400">
                          <a:solidFill>
                            <a:srgbClr val="000000"/>
                          </a:solidFill>
                          <a:latin typeface="Times New Roman"/>
                          <a:ea typeface="Times New Roman"/>
                          <a:cs typeface="Times New Roman"/>
                        </a:rPr>
                        <a:t>7</a:t>
                      </a:r>
                      <a:endParaRPr lang="ru-RU"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cap="all" dirty="0">
                          <a:solidFill>
                            <a:srgbClr val="000000"/>
                          </a:solidFill>
                          <a:latin typeface="Times New Roman"/>
                          <a:ea typeface="Times New Roman"/>
                          <a:cs typeface="Times New Roman"/>
                        </a:rPr>
                        <a:t>с</a:t>
                      </a:r>
                      <a:endParaRPr lang="ru-RU"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642942">
                <a:tc>
                  <a:txBody>
                    <a:bodyPr/>
                    <a:lstStyle/>
                    <a:p>
                      <a:endParaRPr lang="ru-RU" sz="1000">
                        <a:latin typeface="Calibri"/>
                        <a:cs typeface="Times New Roman"/>
                      </a:endParaRPr>
                    </a:p>
                  </a:txBody>
                  <a:tcPr marL="68580" marR="68580" marT="0" marB="0" anchor="b">
                    <a:lnL>
                      <a:noFill/>
                    </a:lnL>
                    <a:lnR>
                      <a:noFill/>
                    </a:lnR>
                    <a:lnT>
                      <a:noFill/>
                    </a:lnT>
                    <a:lnB>
                      <a:noFill/>
                    </a:lnB>
                  </a:tcPr>
                </a:tc>
                <a:tc>
                  <a:txBody>
                    <a:bodyPr/>
                    <a:lstStyle/>
                    <a:p>
                      <a:endParaRPr lang="ru-RU" sz="1000">
                        <a:latin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cap="all" dirty="0">
                          <a:solidFill>
                            <a:srgbClr val="000000"/>
                          </a:solidFill>
                          <a:latin typeface="Times New Roman"/>
                          <a:ea typeface="Times New Roman"/>
                          <a:cs typeface="Times New Roman"/>
                        </a:rPr>
                        <a:t>к</a:t>
                      </a:r>
                      <a:endParaRPr lang="ru-RU"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algn="r">
                        <a:lnSpc>
                          <a:spcPct val="115000"/>
                        </a:lnSpc>
                        <a:spcAft>
                          <a:spcPts val="100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cap="all" dirty="0">
                          <a:solidFill>
                            <a:srgbClr val="000000"/>
                          </a:solidFill>
                          <a:latin typeface="Times New Roman"/>
                          <a:ea typeface="Times New Roman"/>
                          <a:cs typeface="Times New Roman"/>
                        </a:rPr>
                        <a:t>а</a:t>
                      </a:r>
                      <a:endParaRPr lang="ru-RU"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ru-RU" sz="1000">
                        <a:latin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ru-RU" sz="1000">
                        <a:latin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ru-RU" sz="1000">
                        <a:latin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642942">
                <a:tc>
                  <a:txBody>
                    <a:bodyPr/>
                    <a:lstStyle/>
                    <a:p>
                      <a:endParaRPr lang="ru-RU" sz="1000">
                        <a:latin typeface="Calibri"/>
                        <a:cs typeface="Times New Roman"/>
                      </a:endParaRPr>
                    </a:p>
                  </a:txBody>
                  <a:tcPr marL="68580" marR="68580" marT="0" marB="0" anchor="b">
                    <a:lnL>
                      <a:noFill/>
                    </a:lnL>
                    <a:lnR>
                      <a:noFill/>
                    </a:lnR>
                    <a:lnT>
                      <a:noFill/>
                    </a:lnT>
                    <a:lnB>
                      <a:noFill/>
                    </a:lnB>
                  </a:tcPr>
                </a:tc>
                <a:tc>
                  <a:txBody>
                    <a:bodyPr/>
                    <a:lstStyle/>
                    <a:p>
                      <a:endParaRPr lang="ru-RU" sz="1000">
                        <a:latin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ru-RU" sz="1000">
                        <a:latin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ru-RU" sz="1400">
                          <a:solidFill>
                            <a:srgbClr val="000000"/>
                          </a:solidFill>
                          <a:latin typeface="Times New Roman"/>
                          <a:ea typeface="Times New Roman"/>
                          <a:cs typeface="Times New Roman"/>
                        </a:rPr>
                        <a:t>10</a:t>
                      </a:r>
                      <a:endParaRPr lang="ru-RU" sz="110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cap="all" dirty="0" err="1">
                          <a:solidFill>
                            <a:srgbClr val="000000"/>
                          </a:solidFill>
                          <a:latin typeface="Times New Roman"/>
                          <a:ea typeface="Times New Roman"/>
                          <a:cs typeface="Times New Roman"/>
                        </a:rPr>
                        <a:t>й</a:t>
                      </a:r>
                      <a:endParaRPr lang="ru-RU"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solidFill>
                            <a:srgbClr val="000000"/>
                          </a:solidFill>
                          <a:latin typeface="Times New Roman"/>
                          <a:ea typeface="Times New Roman"/>
                          <a:cs typeface="Times New Roman"/>
                        </a:rPr>
                        <a:t> </a:t>
                      </a:r>
                      <a:endParaRPr lang="ru-RU"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00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ru-RU" sz="1000">
                        <a:latin typeface="Calibri"/>
                        <a:cs typeface="Times New Roman"/>
                      </a:endParaRPr>
                    </a:p>
                  </a:txBody>
                  <a:tcPr marL="68580" marR="68580" marT="0" marB="0" anchor="b">
                    <a:lnL>
                      <a:noFill/>
                    </a:lnL>
                    <a:lnR>
                      <a:noFill/>
                    </a:lnR>
                    <a:lnT>
                      <a:noFill/>
                    </a:lnT>
                    <a:lnB>
                      <a:noFill/>
                    </a:lnB>
                  </a:tcPr>
                </a:tc>
                <a:tc>
                  <a:txBody>
                    <a:bodyPr/>
                    <a:lstStyle/>
                    <a:p>
                      <a:endParaRPr lang="ru-RU" sz="1000">
                        <a:latin typeface="Calibri"/>
                        <a:cs typeface="Times New Roman"/>
                      </a:endParaRPr>
                    </a:p>
                  </a:txBody>
                  <a:tcPr marL="68580" marR="68580" marT="0" marB="0" anchor="b">
                    <a:lnL>
                      <a:noFill/>
                    </a:lnL>
                    <a:lnR>
                      <a:noFill/>
                    </a:lnR>
                    <a:lnT>
                      <a:noFill/>
                    </a:lnT>
                    <a:lnB>
                      <a:noFill/>
                    </a:lnB>
                  </a:tcPr>
                </a:tc>
                <a:tc>
                  <a:txBody>
                    <a:bodyPr/>
                    <a:lstStyle/>
                    <a:p>
                      <a:endParaRPr lang="ru-RU" sz="1000" dirty="0">
                        <a:latin typeface="Calibri"/>
                        <a:cs typeface="Times New Roman"/>
                      </a:endParaRPr>
                    </a:p>
                  </a:txBody>
                  <a:tcPr marL="68580" marR="68580" marT="0" marB="0" anchor="b">
                    <a:lnL>
                      <a:noFill/>
                    </a:lnL>
                    <a:lnR>
                      <a:noFill/>
                    </a:lnR>
                    <a:lnT>
                      <a:noFill/>
                    </a:lnT>
                    <a:lnB>
                      <a:noFill/>
                    </a:lnB>
                  </a:tcPr>
                </a:tc>
              </a:tr>
            </a:tbl>
          </a:graphicData>
        </a:graphic>
      </p:graphicFrame>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57150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mitropolia42.ru/wp-content/uploads/2017/09/PamUvarovskiyYakutia1.jpg"/>
          <p:cNvPicPr>
            <a:picLocks noChangeAspect="1" noChangeArrowheads="1"/>
          </p:cNvPicPr>
          <p:nvPr/>
        </p:nvPicPr>
        <p:blipFill>
          <a:blip r:embed="rId2"/>
          <a:srcRect/>
          <a:stretch>
            <a:fillRect/>
          </a:stretch>
        </p:blipFill>
        <p:spPr bwMode="auto">
          <a:xfrm>
            <a:off x="357158" y="357166"/>
            <a:ext cx="8036775" cy="5357850"/>
          </a:xfrm>
          <a:prstGeom prst="rect">
            <a:avLst/>
          </a:prstGeom>
          <a:noFill/>
        </p:spPr>
      </p:pic>
      <p:pic>
        <p:nvPicPr>
          <p:cNvPr id="3" name="Рисунок 2" descr="C:\ФОТКИ, семья\Портреты КВС\ВС3 (2).jpg"/>
          <p:cNvPicPr/>
          <p:nvPr/>
        </p:nvPicPr>
        <p:blipFill>
          <a:blip r:embed="rId3" cstate="print"/>
          <a:srcRect/>
          <a:stretch>
            <a:fillRect/>
          </a:stretch>
        </p:blipFill>
        <p:spPr bwMode="auto">
          <a:xfrm>
            <a:off x="4572000" y="5786454"/>
            <a:ext cx="819150" cy="928694"/>
          </a:xfrm>
          <a:prstGeom prst="rect">
            <a:avLst/>
          </a:prstGeom>
          <a:noFill/>
          <a:ln w="9525">
            <a:noFill/>
            <a:miter lim="800000"/>
            <a:headEnd/>
            <a:tailEnd/>
          </a:ln>
        </p:spPr>
      </p:pic>
      <p:sp>
        <p:nvSpPr>
          <p:cNvPr id="1025" name="Rectangle 1"/>
          <p:cNvSpPr>
            <a:spLocks noChangeArrowheads="1"/>
          </p:cNvSpPr>
          <p:nvPr/>
        </p:nvSpPr>
        <p:spPr bwMode="auto">
          <a:xfrm>
            <a:off x="5500694" y="5857892"/>
            <a:ext cx="328614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ГБПОУ «ХОК»</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им.Н.Е.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fsd.multiurok.ru/html/2019/03/24/s_5c97aed41b2d7/img3.jpg"/>
          <p:cNvPicPr>
            <a:picLocks noChangeAspect="1" noChangeArrowheads="1"/>
          </p:cNvPicPr>
          <p:nvPr/>
        </p:nvPicPr>
        <p:blipFill>
          <a:blip r:embed="rId2"/>
          <a:srcRect/>
          <a:stretch>
            <a:fillRect/>
          </a:stretch>
        </p:blipFill>
        <p:spPr bwMode="auto">
          <a:xfrm>
            <a:off x="285720" y="214289"/>
            <a:ext cx="8429684" cy="63222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57158" y="0"/>
            <a:ext cx="8358246" cy="688315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2" tooltip="1800"/>
              </a:rPr>
              <a:t>1800</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с. А. Я.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Уваровскай</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3" tooltip="Эдьигээн"/>
              </a:rPr>
              <a:t>Эдьигээҥҥэ</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 төрөөбүтэ.</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Аҕата омугунан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нуучча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обер-офицер, исправник,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оттон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ийэтэ</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саха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этилэр</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a:t>
            </a:r>
            <a:endPar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4" tooltip="1814"/>
              </a:rPr>
              <a:t>1814</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с.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Дьокуускай</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уобаластааҕы бырабылыанньатыгар</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кэнсэлээрийэ</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үлэһитинэн киирбитэ</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Үлэтин хайысхатынан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Саха Сирин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араас</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улуустарын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5" tooltip="Лаамы байҕал"/>
              </a:rPr>
              <a:t>Лаамы</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5" tooltip="Лаамы байҕал"/>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5" tooltip="Лаамы байҕал"/>
              </a:rPr>
              <a:t>байҕал</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кытылыгар</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6" tooltip="Чумикаан"/>
              </a:rPr>
              <a:t>Үт</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сиригэр</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тиийэ</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кэрийбитэ.А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Я.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Уваровскай</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нуучча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омук</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сайаҕас </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сайдам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өйдөөх санаалаах</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чулуу</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бэрэстэбиитэллэрин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кытары</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ыкса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доҕордуу этэ</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олор</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истэригэр</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Н. И. Мягкий, Саха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Сиригэр</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сыылкаҕа ыытыллыбыт</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декабристар</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Дьокуускайга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олоро</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сылдьыбыт</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нуучча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поэттара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Д. Давыдов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уонна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М. Александров. Д. Давыдов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Уваровскай</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сюжеттарын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туһанан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Жиганская</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Аграфена», «Тунгус»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диэн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хоһооннору суруйбута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a:t>
            </a:r>
            <a:endPar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Н. И.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Мягкийи</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кытта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М. М.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Сперанскай</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7" tooltip="1822"/>
              </a:rPr>
              <a:t>1822</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с.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оҥорбут </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«Устав о положении инородцев Сибири»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диэн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улахан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суолталаах</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докумуонун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олоххо</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киллэрэр</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туһугар дьаныардаах</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үлэни ыыппыттара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Сахалар</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«Степной дума»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диэн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бэйэни</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салайыныы</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органын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тэрийэри</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ситиспиттэрэ</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бу</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орган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салайааччытынан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8" tooltip="Бороҕон улууһа"/>
              </a:rPr>
              <a:t>Бороҕон улууһун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кулубата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9" tooltip="Мигалкин Иван Емельянович (маннык сирэй суох)"/>
              </a:rPr>
              <a:t>Иван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9" tooltip="Мигалкин Иван Емельянович (маннык сирэй суох)"/>
              </a:rPr>
              <a:t>Мигалкин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үлэлээбитэ</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А. Я.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Уваровскай</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уонна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10" tooltip="Мягков Николай Иванович"/>
              </a:rPr>
              <a:t>Н. И. Мягков</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кинилиин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ыкса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сибээһи тутуспуттара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күүс-көмө буолбуттара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a:t>
            </a:r>
            <a:endPar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11" tooltip="1830"/>
              </a:rPr>
              <a:t>1830</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с.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декабристарга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чугас</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истиҥ көрүүлэрин иһин </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Н. И. Мягков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уонна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А. Я.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Уваровскай</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үлэлэриттэн ууратыллыбыттара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сойуолааһыҥҥа түбэспиттэрэ.</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Ол</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курдук</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Уваровскай</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4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ый</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хаайыыга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сыппыта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9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сыл</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устата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(1830—1839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сс</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сойуолааһыҥҥа түбэспитэ</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12"/>
              </a:rPr>
              <a:t>  </a:t>
            </a:r>
            <a:endPar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Уваровскай</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ахтыылара</a:t>
            </a:r>
            <a:endPar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13" tooltip="1839"/>
              </a:rPr>
              <a:t>1839</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14" tooltip="1852"/>
              </a:rPr>
              <a:t>1852</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сс</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А. Я.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Уваровскай</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15" tooltip="Санкт-Петербург"/>
              </a:rPr>
              <a:t>Санкт-Петербурга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олорбута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Онно</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кини</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бастаан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саха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тылыгар</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фольклоругар</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сыһыаннаах матырыйааллары</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хомуйбут</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биллиилээх</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айанньыты</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академигы</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16" tooltip="Миддендорф Александр Федорович (маннык сирэй суох)"/>
              </a:rPr>
              <a:t>А. Ф.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16" tooltip="Миддендорф Александр Федорович (маннык сирэй суох)"/>
              </a:rPr>
              <a:t>Миддендорфы</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кытта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онтон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кининэн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сиэттэрэн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17" tooltip="Бетлинг Отто (маннык сирэй суох)"/>
              </a:rPr>
              <a:t>О. Н.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hlinkClick r:id="rId17" tooltip="Бетлинг Отто (маннык сирэй суох)"/>
              </a:rPr>
              <a:t>Бетлинниин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билсибитэ</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Бетлингк</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Уваровскайы</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кытта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билсэн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киниттэн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Саха Сирин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туһунан ахтыыны</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саха</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фольклорун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холобурдарын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сахалыы</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тылынан</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суруйарыгар</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sz="1600"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көрдөспүтэ</a:t>
            </a:r>
            <a:r>
              <a:rPr kumimoji="0" lang="ru-RU" sz="1600"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3" descr="https://upload.wikimedia.org/wikipedia/sah/thumb/e/ec/%D0%A3%D0%B2%D0%B0%D1%80%D0%BE%D0%B2%D1%81%D0%BA%D0%B0%D0%B9%D0%90%D1%85%D1%82%D1%8B%D1%8B%D1%82%D0%B0.gif/300px-%D0%A3%D0%B2%D0%B0%D1%80%D0%BE%D0%B2%D1%81%D0%BA%D0%B0%D0%B9%D0%90%D1%85%D1%82%D1%8B%D1%8B%D1%82%D0%B0.gif">
            <a:hlinkClick r:id="rId2"/>
          </p:cNvPr>
          <p:cNvPicPr>
            <a:picLocks noChangeAspect="1" noChangeArrowheads="1"/>
          </p:cNvPicPr>
          <p:nvPr/>
        </p:nvPicPr>
        <p:blipFill>
          <a:blip r:embed="rId3"/>
          <a:srcRect/>
          <a:stretch>
            <a:fillRect/>
          </a:stretch>
        </p:blipFill>
        <p:spPr bwMode="auto">
          <a:xfrm>
            <a:off x="142844" y="357166"/>
            <a:ext cx="2857500" cy="2357454"/>
          </a:xfrm>
          <a:prstGeom prst="rect">
            <a:avLst/>
          </a:prstGeom>
          <a:noFill/>
        </p:spPr>
      </p:pic>
      <p:sp>
        <p:nvSpPr>
          <p:cNvPr id="26626" name="Rectangle 2"/>
          <p:cNvSpPr>
            <a:spLocks noChangeArrowheads="1"/>
          </p:cNvSpPr>
          <p:nvPr/>
        </p:nvSpPr>
        <p:spPr bwMode="auto">
          <a:xfrm>
            <a:off x="3071802" y="0"/>
            <a:ext cx="5929354" cy="313932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Афанасий Яковлевич </a:t>
            </a:r>
            <a:r>
              <a:rPr kumimoji="0" lang="ru-RU"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Бетлиҥҥа суругар</a:t>
            </a:r>
            <a:r>
              <a:rPr kumimoji="0" lang="ru-RU"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маннык</a:t>
            </a:r>
            <a:r>
              <a:rPr kumimoji="0" lang="ru-RU"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 </a:t>
            </a:r>
            <a:r>
              <a:rPr kumimoji="0" lang="ru-RU" b="1" i="0" u="none" strike="noStrike" cap="none" normalizeH="0" baseline="0" dirty="0" err="1" smtClean="0">
                <a:ln>
                  <a:noFill/>
                </a:ln>
                <a:solidFill>
                  <a:schemeClr val="tx2">
                    <a:lumMod val="50000"/>
                  </a:schemeClr>
                </a:solidFill>
                <a:effectLst/>
                <a:latin typeface="Times New Roman" pitchFamily="18" charset="0"/>
                <a:ea typeface="Arial Unicode MS" pitchFamily="34" charset="-128"/>
                <a:cs typeface="Times New Roman" pitchFamily="18" charset="0"/>
              </a:rPr>
              <a:t>суруйар</a:t>
            </a:r>
            <a:r>
              <a:rPr kumimoji="0" lang="ru-RU" b="1" i="0" u="none" strike="noStrike" cap="none" normalizeH="0" baseline="0" dirty="0" smtClean="0">
                <a:ln>
                  <a:noFill/>
                </a:ln>
                <a:solidFill>
                  <a:schemeClr val="tx2">
                    <a:lumMod val="50000"/>
                  </a:schemeClr>
                </a:solidFill>
                <a:effectLst/>
                <a:latin typeface="Times New Roman" pitchFamily="18" charset="0"/>
                <a:ea typeface="Arial Unicode MS" pitchFamily="34" charset="-128"/>
                <a:cs typeface="Times New Roman" pitchFamily="18" charset="0"/>
              </a:rPr>
              <a:t>:</a:t>
            </a:r>
            <a:endParaRPr kumimoji="0" lang="ru-RU"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«Үтүөлээх Отто</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Ныкалайабыс</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Эн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эгин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ааттаах</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омук</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тылын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билиэх</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баҕаҕыттан ааспыт</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кулун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тутар</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ыйга</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мин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олорор</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дьиэбэр</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кэлэн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кэпсиэбитиҥ</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эн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бары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саха</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кэпсэтэр</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тылын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сурукка</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уураары</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гынар</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санааҕын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Бу</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эрэйбэр</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көмөлөс диэн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эн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мийигин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көрдүөбүтүҥ.</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Саха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дойдута</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мин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төрүөбүт сирим</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Саха тыла мин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төрүөбүт тылым</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бу</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гэннэ</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эн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үтүө туһалаах үлэҕэр мин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көмөлөһүмнэ киэр</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диэм</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баара</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дуо?» (Саха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аахсыытынан</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сэттинньи</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ый</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r>
              <a:rPr kumimoji="0" lang="ru-RU" b="0" i="0" u="none" strike="noStrike" cap="none" normalizeH="0" baseline="0" dirty="0" err="1" smtClean="0">
                <a:ln>
                  <a:noFill/>
                </a:ln>
                <a:solidFill>
                  <a:schemeClr val="tx2">
                    <a:lumMod val="50000"/>
                  </a:schemeClr>
                </a:solidFill>
                <a:effectLst/>
                <a:latin typeface="Times New Roman" pitchFamily="18" charset="0"/>
                <a:cs typeface="Times New Roman" pitchFamily="18" charset="0"/>
              </a:rPr>
              <a:t>аҕыс саҥата</a:t>
            </a:r>
            <a:r>
              <a:rPr kumimoji="0" lang="ru-RU"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a:t>
            </a:r>
          </a:p>
        </p:txBody>
      </p:sp>
      <p:sp>
        <p:nvSpPr>
          <p:cNvPr id="4" name="Прямоугольник 3"/>
          <p:cNvSpPr/>
          <p:nvPr/>
        </p:nvSpPr>
        <p:spPr>
          <a:xfrm>
            <a:off x="214282" y="2857496"/>
            <a:ext cx="8786874" cy="369331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eaLnBrk="0" fontAlgn="base" hangingPunct="0">
              <a:spcBef>
                <a:spcPct val="0"/>
              </a:spcBef>
              <a:spcAft>
                <a:spcPct val="0"/>
              </a:spcAft>
            </a:pP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Ахтыылар</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аан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бастаан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hlinkClick r:id="rId4" tooltip="1848"/>
              </a:rPr>
              <a:t>1848</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с. А. Ф.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Миддендорф</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Сибиир</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хоту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уонна</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илиҥҥи өттүгэр айан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диэн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кинигэтигэр</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сахалыы</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уонна</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немецтии</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тылларынан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бэчээттэммиттэрэ</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маны</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таһынан бу</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кинигэҕэ Уваровскай</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«Эр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соҕотох</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олоҥхото киирбитэ</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Онтон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ити</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матырыйааллар</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hlinkClick r:id="rId5" tooltip="1851"/>
              </a:rPr>
              <a:t>1851</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с. </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hlinkClick r:id="rId6" tooltip="Санкт-Петербург"/>
              </a:rPr>
              <a:t>Санкт-Петербурга</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тахсыбыт</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О. Н.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Бетлингк</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Сахалар</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тылларын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туһунан» диэн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улахан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үлэтигэр киирбиттэрэ</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a:t>
            </a:r>
            <a:endParaRPr kumimoji="0" lang="ru-RU" sz="8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lvl="0" eaLnBrk="0" fontAlgn="base" hangingPunct="0">
              <a:spcBef>
                <a:spcPct val="0"/>
              </a:spcBef>
              <a:spcAft>
                <a:spcPct val="0"/>
              </a:spcAft>
            </a:pP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hlinkClick r:id="rId5" tooltip="1851"/>
              </a:rPr>
              <a:t>1851</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с. «Новый журнал путешествий»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диэн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Парижка</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тахсар</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сурунаалга</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Уваровскай</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Ахтыыларын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быһа тардыыта</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французтуу</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тылбаастанан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«Путешествие в страну якутов»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диэн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төбөлөөх бэчээттэнэн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тахсыбыта</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a:t>
            </a:r>
            <a:endParaRPr kumimoji="0" lang="ru-RU" sz="8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lvl="0" eaLnBrk="0" fontAlgn="base" hangingPunct="0">
              <a:spcBef>
                <a:spcPct val="0"/>
              </a:spcBef>
              <a:spcAft>
                <a:spcPct val="0"/>
              </a:spcAft>
            </a:pP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hlinkClick r:id="rId7" tooltip="1852"/>
              </a:rPr>
              <a:t>1852</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с. А. Я.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Уваровскай</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төрөөбүт дойдутугар</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төннүбүтэ уонна</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hlinkClick r:id="rId8" tooltip="Айаан"/>
              </a:rPr>
              <a:t>Айааҥҥа</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 эргиэн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хонтуоратыгар</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бухгалтерынан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Дьокуускайга</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Земскэй</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суут</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сэтээтэлинэн</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үлэлээбитэ.</a:t>
            </a:r>
            <a:endParaRPr kumimoji="0" lang="ru-RU" sz="8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lvl="0" eaLnBrk="0" fontAlgn="base" hangingPunct="0">
              <a:spcBef>
                <a:spcPct val="0"/>
              </a:spcBef>
              <a:spcAft>
                <a:spcPct val="0"/>
              </a:spcAft>
            </a:pP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hlinkClick r:id="rId9" tooltip="1860"/>
              </a:rPr>
              <a:t>1860</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с.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hlinkClick r:id="rId10" tooltip="Алтынньы 2"/>
              </a:rPr>
              <a:t>алтынньы</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hlinkClick r:id="rId10" tooltip="Алтынньы 2"/>
              </a:rPr>
              <a:t> 2</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күнүгэр Дьокуускайга</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 </a:t>
            </a:r>
            <a:r>
              <a:rPr kumimoji="0" lang="ru-RU" b="0" i="0" u="none" strike="noStrike" cap="none" normalizeH="0" baseline="0" dirty="0" err="1" smtClean="0">
                <a:ln>
                  <a:noFill/>
                </a:ln>
                <a:solidFill>
                  <a:schemeClr val="tx2">
                    <a:lumMod val="50000"/>
                  </a:schemeClr>
                </a:solidFill>
                <a:effectLst/>
                <a:latin typeface="Arial Unicode MS" pitchFamily="34" charset="-128"/>
                <a:ea typeface="Arial Unicode MS" pitchFamily="34" charset="-128"/>
                <a:cs typeface="Arial Unicode MS" pitchFamily="34" charset="-128"/>
              </a:rPr>
              <a:t>өлбүтэ</a:t>
            </a:r>
            <a:r>
              <a:rPr kumimoji="0" lang="ru-RU" b="0" i="0" u="none" strike="noStrike" cap="none" normalizeH="0" baseline="0" dirty="0" smtClean="0">
                <a:ln>
                  <a:noFill/>
                </a:ln>
                <a:solidFill>
                  <a:schemeClr val="tx2">
                    <a:lumMod val="50000"/>
                  </a:schemeClr>
                </a:solidFill>
                <a:effectLst/>
                <a:latin typeface="Arial Unicode MS" pitchFamily="34" charset="-128"/>
                <a:ea typeface="Arial Unicode MS" pitchFamily="34" charset="-128"/>
                <a:cs typeface="Arial Unicode MS" pitchFamily="34" charset="-128"/>
              </a:rPr>
              <a:t>.</a:t>
            </a:r>
            <a:endParaRPr kumimoji="0" lang="ru-RU" sz="40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museumdruzba.ru/wp-content/uploads/2017/11/9101f2_3ff17eb2f5e24eae8c1b34e4f77756b4_mv2.png"/>
          <p:cNvPicPr>
            <a:picLocks noChangeAspect="1" noChangeArrowheads="1"/>
          </p:cNvPicPr>
          <p:nvPr/>
        </p:nvPicPr>
        <p:blipFill>
          <a:blip r:embed="rId2"/>
          <a:srcRect/>
          <a:stretch>
            <a:fillRect/>
          </a:stretch>
        </p:blipFill>
        <p:spPr bwMode="auto">
          <a:xfrm>
            <a:off x="214282" y="214290"/>
            <a:ext cx="8664221" cy="65008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mega-talant.com/uploads/files/159616/96655/101841_images/6.jpg"/>
          <p:cNvPicPr>
            <a:picLocks noChangeAspect="1" noChangeArrowheads="1"/>
          </p:cNvPicPr>
          <p:nvPr/>
        </p:nvPicPr>
        <p:blipFill>
          <a:blip r:embed="rId2"/>
          <a:srcRect/>
          <a:stretch>
            <a:fillRect/>
          </a:stretch>
        </p:blipFill>
        <p:spPr bwMode="auto">
          <a:xfrm>
            <a:off x="285720" y="285728"/>
            <a:ext cx="8572528" cy="642939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sci.e.nlrs.ru/imgs/covers/30804.jpg"/>
          <p:cNvPicPr>
            <a:picLocks noChangeAspect="1" noChangeArrowheads="1"/>
          </p:cNvPicPr>
          <p:nvPr/>
        </p:nvPicPr>
        <p:blipFill>
          <a:blip r:embed="rId2"/>
          <a:srcRect/>
          <a:stretch>
            <a:fillRect/>
          </a:stretch>
        </p:blipFill>
        <p:spPr bwMode="auto">
          <a:xfrm>
            <a:off x="142844" y="142851"/>
            <a:ext cx="4500594" cy="6510859"/>
          </a:xfrm>
          <a:prstGeom prst="rect">
            <a:avLst/>
          </a:prstGeom>
          <a:noFill/>
        </p:spPr>
      </p:pic>
      <p:pic>
        <p:nvPicPr>
          <p:cNvPr id="15364" name="Picture 4" descr="https://sci.e.nlrs.ru/imgs/covers/30104.jpg"/>
          <p:cNvPicPr>
            <a:picLocks noChangeAspect="1" noChangeArrowheads="1"/>
          </p:cNvPicPr>
          <p:nvPr/>
        </p:nvPicPr>
        <p:blipFill>
          <a:blip r:embed="rId3"/>
          <a:srcRect/>
          <a:stretch>
            <a:fillRect/>
          </a:stretch>
        </p:blipFill>
        <p:spPr bwMode="auto">
          <a:xfrm>
            <a:off x="4714876" y="357166"/>
            <a:ext cx="4316393" cy="61436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aldanlib.ru/wp-content/uploads/2018/01/%D0%A3%D0%B2%D0%B0%D1%80%D0%BE%D0%B2%D1%81%D0%BA%D0%B8%D0%B9-%D0%92%D0%BE%D1%81%D0%BF%D0%BE%D0%BC%D0%B8%D0%BD%D0%B0%D0%BD%D0%B8%D1%8F-250x300.jpg"/>
          <p:cNvPicPr>
            <a:picLocks noChangeAspect="1" noChangeArrowheads="1"/>
          </p:cNvPicPr>
          <p:nvPr/>
        </p:nvPicPr>
        <p:blipFill>
          <a:blip r:embed="rId2"/>
          <a:srcRect/>
          <a:stretch>
            <a:fillRect/>
          </a:stretch>
        </p:blipFill>
        <p:spPr bwMode="auto">
          <a:xfrm>
            <a:off x="142844" y="285728"/>
            <a:ext cx="4572032" cy="5486438"/>
          </a:xfrm>
          <a:prstGeom prst="rect">
            <a:avLst/>
          </a:prstGeom>
          <a:noFill/>
        </p:spPr>
      </p:pic>
      <p:pic>
        <p:nvPicPr>
          <p:cNvPr id="16388" name="Picture 4" descr="https://knigakan.e.nlrs.ru/imgs/covers/13876.jpg"/>
          <p:cNvPicPr>
            <a:picLocks noChangeAspect="1" noChangeArrowheads="1"/>
          </p:cNvPicPr>
          <p:nvPr/>
        </p:nvPicPr>
        <p:blipFill>
          <a:blip r:embed="rId3"/>
          <a:srcRect/>
          <a:stretch>
            <a:fillRect/>
          </a:stretch>
        </p:blipFill>
        <p:spPr bwMode="auto">
          <a:xfrm>
            <a:off x="4929190" y="285728"/>
            <a:ext cx="3793604" cy="55007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archivesakha.ru/wp-content/uploads/2016/07/%D0%A1%D0%BB%D0%B0%D0%B9%D0%B417-10.jpg"/>
          <p:cNvPicPr>
            <a:picLocks noChangeAspect="1" noChangeArrowheads="1"/>
          </p:cNvPicPr>
          <p:nvPr/>
        </p:nvPicPr>
        <p:blipFill>
          <a:blip r:embed="rId2"/>
          <a:srcRect/>
          <a:stretch>
            <a:fillRect/>
          </a:stretch>
        </p:blipFill>
        <p:spPr bwMode="auto">
          <a:xfrm>
            <a:off x="285720" y="142852"/>
            <a:ext cx="8667777" cy="650083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145</Words>
  <Application>Microsoft Office PowerPoint</Application>
  <PresentationFormat>Экран (4:3)</PresentationFormat>
  <Paragraphs>99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Дьокуускайга олорбут декабрист  фамилията   А.А……..-Марлинскай. 2.О.Н.Бетлингк сахаларга сурук сайдыытыгар  тугу оӊорбут өӊөлөөҕүй. 3.Уваровскай ийэтин аата. 4.Уваровскай 77 күн айаннаабыт куоратын аата. 5.«Эрэйдээх буруйдаах Эр Соҕотох» диэн айымньы ханнык көрүӊэй?  6.Уваровскай аҕатын аатынан ким диэн ыҥырылларый. 7.Ханнык тылтан рунаны тылбаастаабытай? 8.Уваровскай көмүллүбүт кылабыыһатын аата?  9.Уваровскай «Ахтыыларын» үрдүктүк сыаналаабыт  нуучча биллэр суруйааччыта, классига.  10.Уваровскай саамай ахтар, ытыктыыр, чугас киһитэ.  </vt:lpstr>
      <vt:lpstr>Слайд 12</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13</cp:revision>
  <dcterms:created xsi:type="dcterms:W3CDTF">2021-09-26T12:27:08Z</dcterms:created>
  <dcterms:modified xsi:type="dcterms:W3CDTF">2021-12-11T13:13:26Z</dcterms:modified>
</cp:coreProperties>
</file>