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3" r:id="rId4"/>
    <p:sldId id="262" r:id="rId5"/>
    <p:sldId id="264" r:id="rId6"/>
    <p:sldId id="258" r:id="rId7"/>
    <p:sldId id="259" r:id="rId8"/>
    <p:sldId id="260" r:id="rId9"/>
    <p:sldId id="266" r:id="rId10"/>
    <p:sldId id="270" r:id="rId11"/>
    <p:sldId id="271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6305-55C9-4545-93EF-161B8E76BAC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9959-CDF7-44FA-B5C4-B7DE188C0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420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6305-55C9-4545-93EF-161B8E76BAC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9959-CDF7-44FA-B5C4-B7DE188C0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37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6305-55C9-4545-93EF-161B8E76BAC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9959-CDF7-44FA-B5C4-B7DE188C0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618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6305-55C9-4545-93EF-161B8E76BAC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9959-CDF7-44FA-B5C4-B7DE188C0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653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6305-55C9-4545-93EF-161B8E76BAC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9959-CDF7-44FA-B5C4-B7DE188C0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32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6305-55C9-4545-93EF-161B8E76BAC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9959-CDF7-44FA-B5C4-B7DE188C0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037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6305-55C9-4545-93EF-161B8E76BAC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9959-CDF7-44FA-B5C4-B7DE188C0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419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6305-55C9-4545-93EF-161B8E76BAC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9959-CDF7-44FA-B5C4-B7DE188C0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256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6305-55C9-4545-93EF-161B8E76BAC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9959-CDF7-44FA-B5C4-B7DE188C0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97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6305-55C9-4545-93EF-161B8E76BAC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9959-CDF7-44FA-B5C4-B7DE188C0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778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6305-55C9-4545-93EF-161B8E76BAC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A9959-CDF7-44FA-B5C4-B7DE188C0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986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56305-55C9-4545-93EF-161B8E76BACD}" type="datetimeFigureOut">
              <a:rPr lang="ru-RU" smtClean="0"/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A9959-CDF7-44FA-B5C4-B7DE188C06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876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9493"/>
          </a:xfrm>
        </p:spPr>
        <p:txBody>
          <a:bodyPr/>
          <a:lstStyle/>
          <a:p>
            <a:pPr algn="ctr"/>
            <a:r>
              <a:rPr lang="sah-RU" b="1" dirty="0" smtClean="0">
                <a:solidFill>
                  <a:schemeClr val="tx2">
                    <a:lumMod val="75000"/>
                  </a:schemeClr>
                </a:solidFill>
              </a:rPr>
              <a:t>Реас Алексеевич Кулаковский 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1274618"/>
            <a:ext cx="10515600" cy="4902345"/>
          </a:xfrm>
        </p:spPr>
        <p:txBody>
          <a:bodyPr>
            <a:normAutofit/>
          </a:bodyPr>
          <a:lstStyle/>
          <a:p>
            <a:pPr algn="ctr"/>
            <a:r>
              <a:rPr lang="sah-RU" sz="4800" b="1" dirty="0" smtClean="0">
                <a:solidFill>
                  <a:schemeClr val="tx2">
                    <a:lumMod val="75000"/>
                  </a:schemeClr>
                </a:solidFill>
              </a:rPr>
              <a:t>Аан аһылынна</a:t>
            </a:r>
          </a:p>
          <a:p>
            <a:pPr algn="ctr"/>
            <a:endParaRPr lang="sah-RU" sz="3600" b="1" dirty="0" smtClean="0"/>
          </a:p>
          <a:p>
            <a:pPr algn="ctr"/>
            <a:endParaRPr lang="sah-RU" sz="3600" b="1" dirty="0"/>
          </a:p>
          <a:p>
            <a:pPr algn="ctr"/>
            <a:endParaRPr lang="sah-RU" sz="3600" b="1" dirty="0" smtClean="0"/>
          </a:p>
          <a:p>
            <a:pPr algn="ctr"/>
            <a:endParaRPr lang="sah-RU" sz="3600" b="1" dirty="0"/>
          </a:p>
          <a:p>
            <a:pPr algn="ctr"/>
            <a:r>
              <a:rPr lang="sah-RU" sz="3600" b="1" dirty="0" smtClean="0">
                <a:solidFill>
                  <a:schemeClr val="tx2">
                    <a:lumMod val="75000"/>
                  </a:schemeClr>
                </a:solidFill>
              </a:rPr>
              <a:t>Кэпсээн аата тугу этэрий, толкуйдаа.</a:t>
            </a:r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642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193482"/>
          </a:xfrm>
        </p:spPr>
        <p:txBody>
          <a:bodyPr>
            <a:noAutofit/>
          </a:bodyPr>
          <a:lstStyle/>
          <a:p>
            <a:r>
              <a:rPr lang="sah-RU" sz="48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Түмүк санааны </a:t>
            </a:r>
            <a:r>
              <a:rPr lang="sah-RU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бэйэҥ эт.</a:t>
            </a:r>
            <a:br>
              <a:rPr lang="sah-RU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369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ah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Кэпсэтии маннык буолуон сөп:</a:t>
            </a:r>
            <a:endParaRPr lang="ru-RU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02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290946"/>
            <a:ext cx="10515600" cy="858981"/>
          </a:xfrm>
        </p:spPr>
        <p:txBody>
          <a:bodyPr>
            <a:normAutofit fontScale="90000"/>
          </a:bodyPr>
          <a:lstStyle/>
          <a:p>
            <a:r>
              <a:rPr lang="sah-RU" sz="2900" b="1" dirty="0" smtClean="0">
                <a:solidFill>
                  <a:prstClr val="black"/>
                </a:solidFill>
              </a:rPr>
              <a:t/>
            </a:r>
            <a:br>
              <a:rPr lang="sah-RU" sz="2900" b="1" dirty="0" smtClean="0">
                <a:solidFill>
                  <a:prstClr val="black"/>
                </a:solidFill>
              </a:rPr>
            </a:br>
            <a:r>
              <a:rPr lang="sah-RU" sz="2900" b="1" dirty="0" smtClean="0">
                <a:solidFill>
                  <a:prstClr val="black"/>
                </a:solidFill>
              </a:rPr>
              <a:t>1</a:t>
            </a:r>
            <a:r>
              <a:rPr lang="sah-RU" sz="2900" b="1" dirty="0">
                <a:solidFill>
                  <a:prstClr val="black"/>
                </a:solidFill>
              </a:rPr>
              <a:t>. </a:t>
            </a:r>
            <a:r>
              <a:rPr lang="sah-RU" sz="3100" b="1" dirty="0">
                <a:solidFill>
                  <a:prstClr val="black"/>
                </a:solidFill>
              </a:rPr>
              <a:t>Бөрөлөр сылгылары кыргалларын автор сиһилии ойуулаабыт. Автор туох сыалы ситиһэрий? Кэпсээни ааҕарыҥ устатыгар толкуйдаа. </a:t>
            </a:r>
            <a:endParaRPr lang="ru-RU" sz="31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260765"/>
            <a:ext cx="10515600" cy="482888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Кэпсээн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киириитигэр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автор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бөрөлөр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кыдьыгыран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туран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сылгылары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тардалларын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кэпсиир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Бөрө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сиэмэх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кыыл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Сылгы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саха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ытык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сүөһүтэ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Автор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айымньы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бүтэһигэр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Лөгөнтөй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албастаах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санааларын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кэпсээн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туран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Лөгөнтөйү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уонна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бөрөлөрү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тэҥнээн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көрөргө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биэрэр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Кинилэр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биирдэр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44417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091" y="255011"/>
            <a:ext cx="11416145" cy="1338261"/>
          </a:xfrm>
        </p:spPr>
        <p:txBody>
          <a:bodyPr>
            <a:normAutofit fontScale="90000"/>
          </a:bodyPr>
          <a:lstStyle/>
          <a:p>
            <a:r>
              <a:rPr lang="sah-RU" sz="3200" b="1" dirty="0" smtClean="0">
                <a:solidFill>
                  <a:srgbClr val="FF0000"/>
                </a:solidFill>
              </a:rPr>
              <a:t/>
            </a:r>
            <a:br>
              <a:rPr lang="sah-RU" sz="3200" b="1" dirty="0" smtClean="0">
                <a:solidFill>
                  <a:srgbClr val="FF0000"/>
                </a:solidFill>
              </a:rPr>
            </a:br>
            <a:r>
              <a:rPr lang="sah-RU" sz="3200" b="1" dirty="0">
                <a:solidFill>
                  <a:srgbClr val="FF0000"/>
                </a:solidFill>
              </a:rPr>
              <a:t/>
            </a:r>
            <a:br>
              <a:rPr lang="sah-RU" sz="3200" b="1" dirty="0">
                <a:solidFill>
                  <a:srgbClr val="FF0000"/>
                </a:solidFill>
              </a:rPr>
            </a:br>
            <a:r>
              <a:rPr lang="sah-RU" sz="3200" b="1" dirty="0" smtClean="0">
                <a:solidFill>
                  <a:srgbClr val="FF0000"/>
                </a:solidFill>
              </a:rPr>
              <a:t/>
            </a:r>
            <a:br>
              <a:rPr lang="sah-RU" sz="3200" b="1" dirty="0" smtClean="0">
                <a:solidFill>
                  <a:srgbClr val="FF0000"/>
                </a:solidFill>
              </a:rPr>
            </a:br>
            <a:r>
              <a:rPr lang="sah-RU" sz="3200" b="1" dirty="0" smtClean="0">
                <a:solidFill>
                  <a:srgbClr val="FF0000"/>
                </a:solidFill>
              </a:rPr>
              <a:t>2</a:t>
            </a:r>
            <a:r>
              <a:rPr lang="sah-RU" sz="3200" b="1" dirty="0">
                <a:solidFill>
                  <a:srgbClr val="FF0000"/>
                </a:solidFill>
              </a:rPr>
              <a:t>. Баабыйдар олохторо, майгылара, Уйбаан күүһэ, кыанара. (автор туох сыаллаах </a:t>
            </a:r>
            <a:r>
              <a:rPr lang="sah-RU" sz="3200" b="1" dirty="0" smtClean="0">
                <a:solidFill>
                  <a:srgbClr val="FF0000"/>
                </a:solidFill>
              </a:rPr>
              <a:t>Уйбаан </a:t>
            </a:r>
            <a:r>
              <a:rPr lang="sah-RU" sz="3200" b="1" dirty="0">
                <a:solidFill>
                  <a:srgbClr val="FF0000"/>
                </a:solidFill>
              </a:rPr>
              <a:t>кыанарын, күүстээҕин туһунан кэпсээтэ?</a:t>
            </a:r>
            <a:r>
              <a:rPr lang="sah-RU" sz="3200" dirty="0"/>
              <a:t/>
            </a:r>
            <a:br>
              <a:rPr lang="sah-RU" sz="3200" dirty="0"/>
            </a:b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091" y="1274618"/>
            <a:ext cx="11070359" cy="5375564"/>
          </a:xfrm>
        </p:spPr>
        <p:txBody>
          <a:bodyPr/>
          <a:lstStyle/>
          <a:p>
            <a:pPr algn="just"/>
            <a:r>
              <a:rPr lang="sah-RU" dirty="0" smtClean="0">
                <a:solidFill>
                  <a:schemeClr val="tx1"/>
                </a:solidFill>
              </a:rPr>
              <a:t>Автор Баабыйдары кыһанан туран ойуулуур. </a:t>
            </a:r>
            <a:r>
              <a:rPr lang="sah-RU" dirty="0">
                <a:solidFill>
                  <a:schemeClr val="tx1"/>
                </a:solidFill>
              </a:rPr>
              <a:t>Аҕалара, ийэлэрэ уонна уоллара. </a:t>
            </a:r>
            <a:r>
              <a:rPr lang="sah-RU" dirty="0" smtClean="0">
                <a:solidFill>
                  <a:schemeClr val="tx1"/>
                </a:solidFill>
              </a:rPr>
              <a:t>Кинилэр бары эт-сиин өттүнэн кыахтаахтар.  Аҕалара өссө киһи сөҕөр, </a:t>
            </a:r>
            <a:r>
              <a:rPr lang="sah-RU" dirty="0" smtClean="0">
                <a:solidFill>
                  <a:schemeClr val="tx1"/>
                </a:solidFill>
              </a:rPr>
              <a:t>кэпсээҥҥэ </a:t>
            </a:r>
            <a:r>
              <a:rPr lang="sah-RU" dirty="0" smtClean="0">
                <a:solidFill>
                  <a:schemeClr val="tx1"/>
                </a:solidFill>
              </a:rPr>
              <a:t>сылдьар күүстээх киһи. Ийэлэрэ сытыы-хотуу үлэһит дьахтар. Бары олус хоһууттар. (үлэни кыайаллар)</a:t>
            </a:r>
          </a:p>
          <a:p>
            <a:pPr algn="just"/>
            <a:r>
              <a:rPr lang="sah-RU" dirty="0" smtClean="0">
                <a:solidFill>
                  <a:schemeClr val="tx1"/>
                </a:solidFill>
              </a:rPr>
              <a:t> Ыйытыы: Тоҕо кинилэр дьадаҥыларый?</a:t>
            </a:r>
          </a:p>
          <a:p>
            <a:pPr algn="just"/>
            <a:r>
              <a:rPr lang="sah-RU" dirty="0" smtClean="0">
                <a:solidFill>
                  <a:schemeClr val="tx1"/>
                </a:solidFill>
              </a:rPr>
              <a:t>Ыаллар аҕалара – бас көс киһилэрэ, кыра оҕо эрдэҕиттэн баай батталыгар санаата самныбыт. Эт- сиин өттүнэн олус күүстээх эрээри, санаатынан мөлтөх. (Бу батталга үөскээбит киһи быһыыта) Ыаллар олохторо аҕаларын санаатынан салаллар. Онон бу ыал эмиэ баай батталыгар ытарчалыы ылларбыттар. Онон уолатт</a:t>
            </a:r>
          </a:p>
          <a:p>
            <a:pPr algn="just"/>
            <a:r>
              <a:rPr lang="sah-RU" dirty="0" smtClean="0">
                <a:solidFill>
                  <a:schemeClr val="tx1"/>
                </a:solidFill>
              </a:rPr>
              <a:t>Бу ыаллар уоллара улаатан, үөрэхтээх сыылынай киһи дьайытынан санаата атыннык салаллан эрэр. Аҕата онтон куттанар, уолун буойар. Бу уол күүстээх буолан аҕатын тылыттан тахсыталыыр күүстээхтик саҥарар буолан иһэр.</a:t>
            </a:r>
          </a:p>
          <a:p>
            <a:pPr algn="just"/>
            <a:r>
              <a:rPr lang="sah-RU" dirty="0" smtClean="0">
                <a:solidFill>
                  <a:schemeClr val="tx1"/>
                </a:solidFill>
              </a:rPr>
              <a:t>Онон Лөгөнтөй атаахтык үөскээбит уолугар хамначчыт буолара саарабах. 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5476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1850" y="207819"/>
            <a:ext cx="10515600" cy="387926"/>
          </a:xfrm>
        </p:spPr>
        <p:txBody>
          <a:bodyPr>
            <a:normAutofit fontScale="90000"/>
          </a:bodyPr>
          <a:lstStyle/>
          <a:p>
            <a:r>
              <a:rPr lang="sah-RU" sz="4000" b="1" dirty="0" smtClean="0">
                <a:solidFill>
                  <a:srgbClr val="FF0000"/>
                </a:solidFill>
              </a:rPr>
              <a:t>Лөгөнтөй: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831850" y="595745"/>
            <a:ext cx="10515600" cy="549390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sah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Кини урукку олох тойоно. Кэмэ ааһан эрэр. Ону кини билэр, ол иһин олус кыыһырбытын да иннигэр Баабыйдары күүскэ саҥарбат, таһыйбат. («Хачыгыр</a:t>
            </a:r>
            <a:r>
              <a:rPr lang="sah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sah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кэпсээни санааҥ) Лөгөнтөй оҕуруктаах өйдөөх.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367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0002"/>
          </a:xfrm>
        </p:spPr>
        <p:txBody>
          <a:bodyPr>
            <a:normAutofit fontScale="90000"/>
          </a:bodyPr>
          <a:lstStyle/>
          <a:p>
            <a:r>
              <a:rPr lang="sah-RU" b="1" dirty="0" smtClean="0">
                <a:solidFill>
                  <a:schemeClr val="accent1">
                    <a:lumMod val="50000"/>
                  </a:schemeClr>
                </a:solidFill>
              </a:rPr>
              <a:t>Тылдьыт: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1205346"/>
            <a:ext cx="10515600" cy="477765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endParaRPr lang="sah-RU" dirty="0" smtClean="0"/>
          </a:p>
          <a:p>
            <a:r>
              <a:rPr lang="sah-RU" b="1" dirty="0" smtClean="0"/>
              <a:t>Тибии – хаары ытыйар тыал. (вьюга);</a:t>
            </a:r>
          </a:p>
          <a:p>
            <a:r>
              <a:rPr lang="sah-RU" b="1" dirty="0" smtClean="0"/>
              <a:t>Такым иҥиирэ – сухожилие задней ноги (здесь жеребенка);</a:t>
            </a:r>
          </a:p>
          <a:p>
            <a:r>
              <a:rPr lang="sah-RU" b="1" dirty="0" smtClean="0"/>
              <a:t>Уолуйбут – куттаммыт;</a:t>
            </a:r>
          </a:p>
          <a:p>
            <a:r>
              <a:rPr lang="sah-RU" b="1" dirty="0" smtClean="0"/>
              <a:t>Үлүһүйүү – входить в азарт. </a:t>
            </a:r>
          </a:p>
          <a:p>
            <a:r>
              <a:rPr lang="sah-RU" b="1" dirty="0" smtClean="0"/>
              <a:t>Убаһа тараһата – брюхо. </a:t>
            </a:r>
          </a:p>
          <a:p>
            <a:r>
              <a:rPr lang="sah-RU" b="1" dirty="0" smtClean="0"/>
              <a:t>Дьэс </a:t>
            </a:r>
            <a:r>
              <a:rPr lang="sah-RU" b="1" dirty="0"/>
              <a:t>алтан солуур </a:t>
            </a:r>
            <a:r>
              <a:rPr lang="sah-RU" b="1" dirty="0" smtClean="0"/>
              <a:t>– медное ведро</a:t>
            </a:r>
            <a:endParaRPr lang="sah-RU" b="1" dirty="0"/>
          </a:p>
          <a:p>
            <a:r>
              <a:rPr lang="sah-RU" b="1" dirty="0" smtClean="0"/>
              <a:t>Кириһэн сыталлар – саҥата-иҥэтэ суох, санаа5а баттатан      сыталлар.</a:t>
            </a:r>
          </a:p>
          <a:p>
            <a:endParaRPr lang="sah-RU" b="1" dirty="0" smtClean="0"/>
          </a:p>
          <a:p>
            <a:endParaRPr lang="sah-RU" b="1" dirty="0" smtClean="0"/>
          </a:p>
        </p:txBody>
      </p:sp>
    </p:spTree>
    <p:extLst>
      <p:ext uri="{BB962C8B-B14F-4D97-AF65-F5344CB8AC3E}">
        <p14:creationId xmlns:p14="http://schemas.microsoft.com/office/powerpoint/2010/main" val="122869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6455"/>
          </a:xfrm>
        </p:spPr>
        <p:txBody>
          <a:bodyPr/>
          <a:lstStyle/>
          <a:p>
            <a:r>
              <a:rPr lang="sah-RU" b="1" dirty="0" smtClean="0">
                <a:solidFill>
                  <a:schemeClr val="tx2">
                    <a:lumMod val="75000"/>
                  </a:schemeClr>
                </a:solidFill>
              </a:rPr>
              <a:t>Тылдьыт: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sah-RU" dirty="0" smtClean="0"/>
              <a:t>Лыык курдук симиллибит – быыһа суох симиллибит;</a:t>
            </a:r>
          </a:p>
          <a:p>
            <a:r>
              <a:rPr lang="sah-RU" dirty="0" smtClean="0"/>
              <a:t>Сүөм – саха мээрэйэ</a:t>
            </a:r>
          </a:p>
          <a:p>
            <a:r>
              <a:rPr lang="sah-RU" dirty="0" smtClean="0"/>
              <a:t>Муус түннүк – күөл мууһун сөптөөх гына быһан, балаҕан түннүгэр олордоллор. </a:t>
            </a:r>
          </a:p>
          <a:p>
            <a:r>
              <a:rPr lang="ru-RU" dirty="0" err="1"/>
              <a:t>Үөл-дьүөл</a:t>
            </a:r>
            <a:r>
              <a:rPr lang="ru-RU" dirty="0"/>
              <a:t> – </a:t>
            </a:r>
            <a:r>
              <a:rPr lang="ru-RU" dirty="0" err="1"/>
              <a:t>боруҥуй</a:t>
            </a:r>
            <a:r>
              <a:rPr lang="ru-RU" dirty="0"/>
              <a:t>, </a:t>
            </a:r>
            <a:r>
              <a:rPr lang="ru-RU" dirty="0" err="1"/>
              <a:t>халлан</a:t>
            </a:r>
            <a:r>
              <a:rPr lang="ru-RU" dirty="0"/>
              <a:t> </a:t>
            </a:r>
            <a:r>
              <a:rPr lang="ru-RU" dirty="0" err="1"/>
              <a:t>саҥардыы</a:t>
            </a:r>
            <a:r>
              <a:rPr lang="ru-RU" dirty="0"/>
              <a:t> </a:t>
            </a:r>
            <a:r>
              <a:rPr lang="ru-RU" dirty="0" err="1"/>
              <a:t>сырдаан</a:t>
            </a:r>
            <a:r>
              <a:rPr lang="ru-RU" dirty="0"/>
              <a:t> </a:t>
            </a:r>
            <a:r>
              <a:rPr lang="ru-RU" dirty="0" err="1" smtClean="0"/>
              <a:t>эрэр</a:t>
            </a:r>
            <a:r>
              <a:rPr lang="ru-RU" dirty="0" smtClean="0"/>
              <a:t>, (сумерки).</a:t>
            </a:r>
            <a:endParaRPr lang="ru-RU" dirty="0"/>
          </a:p>
          <a:p>
            <a:r>
              <a:rPr lang="sah-RU" dirty="0" smtClean="0"/>
              <a:t>Күөрт – уус уоту күөдьүтэр, салгыны хачайдыыр тэрилэ.</a:t>
            </a:r>
          </a:p>
          <a:p>
            <a:r>
              <a:rPr lang="sah-RU" dirty="0" smtClean="0"/>
              <a:t>Бачыгыраппахтаата, ньиккиммэхтээтэ – (глагол про грубую силу) </a:t>
            </a:r>
          </a:p>
          <a:p>
            <a:r>
              <a:rPr lang="sah-RU" dirty="0" smtClean="0"/>
              <a:t>Хатыҥ үөһүнэн (чээрэ, чага) былыргылар чэй оҥҥостоллор.</a:t>
            </a:r>
          </a:p>
          <a:p>
            <a:r>
              <a:rPr lang="sah-RU" dirty="0" smtClean="0"/>
              <a:t>Иэдьэгэй – творог</a:t>
            </a:r>
          </a:p>
          <a:p>
            <a:r>
              <a:rPr lang="sah-RU" dirty="0" smtClean="0"/>
              <a:t>Тар – аһыйбыт суорат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1214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ah-RU" dirty="0" smtClean="0"/>
              <a:t>Ойуулаах тылдьыт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7598" y="1807899"/>
            <a:ext cx="10515600" cy="4351338"/>
          </a:xfrm>
        </p:spPr>
        <p:txBody>
          <a:bodyPr/>
          <a:lstStyle/>
          <a:p>
            <a:r>
              <a:rPr lang="sah-RU" dirty="0" smtClean="0"/>
              <a:t>Оһох чанчыга</a:t>
            </a:r>
          </a:p>
          <a:p>
            <a:r>
              <a:rPr lang="sah-RU" dirty="0" smtClean="0"/>
              <a:t>Титирик быыс</a:t>
            </a:r>
          </a:p>
          <a:p>
            <a:r>
              <a:rPr lang="sah-RU" dirty="0" smtClean="0"/>
              <a:t>Холумтан </a:t>
            </a:r>
          </a:p>
          <a:p>
            <a:r>
              <a:rPr lang="sah-RU" dirty="0" smtClean="0"/>
              <a:t>Өһүө- потолок</a:t>
            </a:r>
          </a:p>
          <a:p>
            <a:r>
              <a:rPr lang="sah-RU" dirty="0" smtClean="0"/>
              <a:t>Хаптаһын долбуур - полка</a:t>
            </a:r>
          </a:p>
          <a:p>
            <a:r>
              <a:rPr lang="sah-RU" dirty="0" smtClean="0"/>
              <a:t>Орон </a:t>
            </a:r>
          </a:p>
          <a:p>
            <a:r>
              <a:rPr lang="sah-RU" dirty="0" smtClean="0"/>
              <a:t>Нэгирбит куобах тириитэ сыттык –</a:t>
            </a:r>
          </a:p>
          <a:p>
            <a:r>
              <a:rPr lang="sah-RU" dirty="0" smtClean="0"/>
              <a:t>Старая содранная подушка из заячьей шкуры</a:t>
            </a:r>
          </a:p>
          <a:p>
            <a:endParaRPr lang="sah-RU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9339" y="900979"/>
            <a:ext cx="6012006" cy="308258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5342" y="3992662"/>
            <a:ext cx="4025827" cy="2679005"/>
          </a:xfrm>
          <a:prstGeom prst="rect">
            <a:avLst/>
          </a:prstGeom>
        </p:spPr>
      </p:pic>
      <p:cxnSp>
        <p:nvCxnSpPr>
          <p:cNvPr id="7" name="Прямая со стрелкой 6"/>
          <p:cNvCxnSpPr/>
          <p:nvPr/>
        </p:nvCxnSpPr>
        <p:spPr>
          <a:xfrm>
            <a:off x="4162079" y="2369313"/>
            <a:ext cx="4983480" cy="34975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3121862" y="1690688"/>
            <a:ext cx="6365038" cy="9241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2583180" y="3113405"/>
            <a:ext cx="6640266" cy="869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2103120" y="2614826"/>
            <a:ext cx="4526280" cy="21519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6085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51164" y="365125"/>
            <a:ext cx="9864436" cy="1158875"/>
          </a:xfrm>
        </p:spPr>
        <p:txBody>
          <a:bodyPr>
            <a:normAutofit/>
          </a:bodyPr>
          <a:lstStyle/>
          <a:p>
            <a:r>
              <a:rPr lang="sah-RU" sz="3100" b="1" dirty="0"/>
              <a:t>Бэс </a:t>
            </a:r>
            <a:r>
              <a:rPr lang="sah-RU" sz="3100" b="1" dirty="0" smtClean="0"/>
              <a:t>чагда                                сосновый бор</a:t>
            </a:r>
            <a:r>
              <a:rPr lang="sah-RU" dirty="0" smtClean="0"/>
              <a:t>                    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435" y="1524000"/>
            <a:ext cx="5700260" cy="377952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2764" y="1524000"/>
            <a:ext cx="5177156" cy="3779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290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7930"/>
          </a:xfrm>
        </p:spPr>
        <p:txBody>
          <a:bodyPr>
            <a:normAutofit fontScale="90000"/>
          </a:bodyPr>
          <a:lstStyle/>
          <a:p>
            <a:r>
              <a:rPr lang="sah-RU" b="1" dirty="0" smtClean="0">
                <a:solidFill>
                  <a:srgbClr val="FF0000"/>
                </a:solidFill>
              </a:rPr>
              <a:t>Хайдах сурулларын көр, быһааран өйдүүргэ кыһан: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82436"/>
            <a:ext cx="10515600" cy="469452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ah-RU" b="1" dirty="0" smtClean="0"/>
              <a:t>Куучугуруур-хоочугуруур тыас; </a:t>
            </a:r>
          </a:p>
          <a:p>
            <a:r>
              <a:rPr lang="sah-RU" b="1" dirty="0" smtClean="0"/>
              <a:t>Ол-бу;</a:t>
            </a:r>
          </a:p>
          <a:p>
            <a:r>
              <a:rPr lang="sah-RU" b="1" dirty="0"/>
              <a:t> Э</a:t>
            </a:r>
            <a:r>
              <a:rPr lang="sah-RU" b="1" dirty="0" smtClean="0"/>
              <a:t>рийэ-буруйа;</a:t>
            </a:r>
          </a:p>
          <a:p>
            <a:r>
              <a:rPr lang="sah-RU" b="1" dirty="0" smtClean="0"/>
              <a:t>Онтон-мантан;</a:t>
            </a:r>
          </a:p>
          <a:p>
            <a:r>
              <a:rPr lang="sah-RU" b="1" dirty="0" smtClean="0"/>
              <a:t>Үөл-дьүөл;                                                                                                                                                        </a:t>
            </a:r>
          </a:p>
          <a:p>
            <a:r>
              <a:rPr lang="sah-RU" b="1" dirty="0" smtClean="0"/>
              <a:t>Өйүө-төйүө;</a:t>
            </a:r>
          </a:p>
          <a:p>
            <a:r>
              <a:rPr lang="sah-RU" b="1" dirty="0" smtClean="0"/>
              <a:t>Күө-дьаа;</a:t>
            </a:r>
          </a:p>
          <a:p>
            <a:r>
              <a:rPr lang="sah-RU" b="1" dirty="0" smtClean="0"/>
              <a:t>Күрүө-хаһаа;</a:t>
            </a:r>
          </a:p>
          <a:p>
            <a:r>
              <a:rPr lang="sah-RU" b="1" dirty="0" smtClean="0"/>
              <a:t>Ордук-хоһу.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15776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ah-RU" b="1" dirty="0" smtClean="0">
                <a:solidFill>
                  <a:schemeClr val="tx2">
                    <a:lumMod val="75000"/>
                  </a:schemeClr>
                </a:solidFill>
              </a:rPr>
              <a:t>Бөрө быһыытын хараххар ойуулаан көр: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2900" y="1508760"/>
            <a:ext cx="11010900" cy="466820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sah-RU" sz="3600" dirty="0" smtClean="0"/>
              <a:t>Төбөлөрүн иннигэр дьүккүтэн, истэрэ систэрин үөһүгэр хам сыстан </a:t>
            </a:r>
            <a:r>
              <a:rPr lang="sah-RU" sz="3600" b="1" dirty="0" smtClean="0"/>
              <a:t>унньуҥнаһан</a:t>
            </a:r>
            <a:r>
              <a:rPr lang="sah-RU" sz="3600" dirty="0" smtClean="0"/>
              <a:t> истилэр. Тыас иһилиннэ. Бөрөлөр тохтоотулар. Кулгаахтарын чөрбөҥнөтөн иһиллээтилэр, хара муннуларын туора-маары </a:t>
            </a:r>
            <a:r>
              <a:rPr lang="sah-RU" sz="3600" b="1" dirty="0" smtClean="0"/>
              <a:t>мунньаҥнатан</a:t>
            </a:r>
            <a:r>
              <a:rPr lang="sah-RU" sz="3600" dirty="0" smtClean="0"/>
              <a:t> сыт ыллылар.</a:t>
            </a:r>
          </a:p>
          <a:p>
            <a:r>
              <a:rPr lang="sah-RU" sz="3600" b="1" dirty="0" smtClean="0"/>
              <a:t>Быардаатылар</a:t>
            </a:r>
            <a:r>
              <a:rPr lang="sah-RU" sz="3600" dirty="0" smtClean="0"/>
              <a:t> – истэригэр сытан сыылан бардылар.</a:t>
            </a:r>
          </a:p>
          <a:p>
            <a:r>
              <a:rPr lang="sah-RU" sz="3600" dirty="0" smtClean="0"/>
              <a:t>Аннынааҕы хаар ууллан хара сир буолуор диэри сытта. (Төһө өр сыппытын санааҕар оҥорон көр).</a:t>
            </a:r>
          </a:p>
          <a:p>
            <a:r>
              <a:rPr lang="sah-RU" sz="3600" dirty="0" smtClean="0"/>
              <a:t>Илбиһирбиттии – хааны көрөн иирээһин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02976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63575"/>
          </a:xfrm>
        </p:spPr>
        <p:txBody>
          <a:bodyPr>
            <a:normAutofit fontScale="90000"/>
          </a:bodyPr>
          <a:lstStyle/>
          <a:p>
            <a:r>
              <a:rPr lang="sah-RU" b="1" dirty="0" smtClean="0">
                <a:solidFill>
                  <a:schemeClr val="tx2">
                    <a:lumMod val="75000"/>
                  </a:schemeClr>
                </a:solidFill>
              </a:rPr>
              <a:t>Кэпсээн ис хоһоонунан ыйытыылар: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460" y="663575"/>
            <a:ext cx="11102340" cy="598660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sah-RU" dirty="0" smtClean="0"/>
              <a:t>1. </a:t>
            </a:r>
            <a:r>
              <a:rPr lang="sah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Бөрөлөр сылгылары кыргалларын автор сиһилии ойуулаабыт. Автор туох сыалы ситиһэрий? Кэпсээни ааҕарыҥ устатыгар толкуйдаа.</a:t>
            </a:r>
          </a:p>
          <a:p>
            <a:r>
              <a:rPr lang="sah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Баабыйдар олохторо, майгылара, Уйбаан күүһэ, кыанара. (автор туох сыаллаах уйбаан кыанарын, күүстээҕин туһунан кэпсээтэ?</a:t>
            </a:r>
          </a:p>
          <a:p>
            <a:r>
              <a:rPr lang="sah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Аҕа уонна уол Баабыйдар кэпсэтиилэрэ. (Кэпсэтииттэн тугу өйдөөтүҥ?)</a:t>
            </a:r>
          </a:p>
          <a:p>
            <a:r>
              <a:rPr lang="sah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Уйбаныап судаарыскай Махсыынныын кэпсэтиилэрэ (Бу кэпсэтиинэн автор туох санааны ааҕааччыга тиэрдэрий?  </a:t>
            </a:r>
          </a:p>
          <a:p>
            <a:r>
              <a:rPr lang="sah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Лөгөнтөй тойон кистэлэҥ санаалара.</a:t>
            </a:r>
          </a:p>
          <a:p>
            <a:pPr marL="0" indent="0">
              <a:buNone/>
            </a:pPr>
            <a:r>
              <a:rPr lang="sah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ah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6. Лөгөнтөй убаһаларын бөрөлөр сиэбиттэригэр ночооттоох ким хаалла? </a:t>
            </a:r>
          </a:p>
          <a:p>
            <a:pPr marL="0" indent="0">
              <a:buNone/>
            </a:pPr>
            <a:r>
              <a:rPr lang="sah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ah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7. Лөгөнтөй ороскуотун тугунан саптарый?</a:t>
            </a:r>
          </a:p>
          <a:p>
            <a:pPr marL="0" indent="0">
              <a:buNone/>
            </a:pPr>
            <a:r>
              <a:rPr lang="sah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ah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8. Баабыйдар тоҕо убаһалары сатаан көрбөккө, хаар күрүө туппакка, бөрөлөргө сиэттилэр, кинилэр буруйдаахтар дуо?</a:t>
            </a:r>
            <a:endParaRPr lang="sah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ah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9. Бөрөлөр уонна Лөгөнтөй баай туох уопсай өрүттээхтэрий?</a:t>
            </a:r>
          </a:p>
          <a:p>
            <a:pPr marL="0" indent="0">
              <a:buNone/>
            </a:pPr>
            <a:r>
              <a:rPr lang="sah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5426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04" y="1357746"/>
            <a:ext cx="11399596" cy="2839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9981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622</Words>
  <Application>Microsoft Office PowerPoint</Application>
  <PresentationFormat>Широкоэкранный</PresentationFormat>
  <Paragraphs>74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Реас Алексеевич Кулаковский </vt:lpstr>
      <vt:lpstr>Тылдьыт:</vt:lpstr>
      <vt:lpstr>Тылдьыт:</vt:lpstr>
      <vt:lpstr>Ойуулаах тылдьыт</vt:lpstr>
      <vt:lpstr>Бэс чагда                                сосновый бор                    </vt:lpstr>
      <vt:lpstr>Хайдах сурулларын көр, быһааран өйдүүргэ кыһан:</vt:lpstr>
      <vt:lpstr>Бөрө быһыытын хараххар ойуулаан көр:</vt:lpstr>
      <vt:lpstr>Кэпсээн ис хоһоонунан ыйытыылар:</vt:lpstr>
      <vt:lpstr>Презентация PowerPoint</vt:lpstr>
      <vt:lpstr>Түмүк санааны бэйэҥ эт. </vt:lpstr>
      <vt:lpstr>Кэпсэтии маннык буолуон сөп:</vt:lpstr>
      <vt:lpstr> 1. Бөрөлөр сылгылары кыргалларын автор сиһилии ойуулаабыт. Автор туох сыалы ситиһэрий? Кэпсээни ааҕарыҥ устатыгар толкуйдаа. </vt:lpstr>
      <vt:lpstr>   2. Баабыйдар олохторо, майгылара, Уйбаан күүһэ, кыанара. (автор туох сыаллаах Уйбаан кыанарын, күүстээҕин туһунан кэпсээтэ? </vt:lpstr>
      <vt:lpstr>Лөгөнтөй: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Тылдьыт:</dc:title>
  <dc:creator>Надежда Матвеева</dc:creator>
  <cp:lastModifiedBy>Надежда Матвеева</cp:lastModifiedBy>
  <cp:revision>31</cp:revision>
  <dcterms:created xsi:type="dcterms:W3CDTF">2020-05-05T07:38:44Z</dcterms:created>
  <dcterms:modified xsi:type="dcterms:W3CDTF">2023-11-01T22:13:58Z</dcterms:modified>
</cp:coreProperties>
</file>