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256" r:id="rId2"/>
    <p:sldId id="257" r:id="rId3"/>
    <p:sldId id="259" r:id="rId4"/>
    <p:sldId id="258" r:id="rId5"/>
    <p:sldId id="260" r:id="rId6"/>
    <p:sldId id="261" r:id="rId7"/>
    <p:sldId id="262" r:id="rId8"/>
    <p:sldId id="267" r:id="rId9"/>
    <p:sldId id="268" r:id="rId10"/>
    <p:sldId id="263" r:id="rId11"/>
    <p:sldId id="265" r:id="rId12"/>
    <p:sldId id="264" r:id="rId13"/>
    <p:sldId id="266" r:id="rId14"/>
    <p:sldId id="269" r:id="rId15"/>
    <p:sldId id="270" r:id="rId1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p:scale>
          <a:sx n="35" d="100"/>
          <a:sy n="35" d="100"/>
        </p:scale>
        <p:origin x="-72" y="-763"/>
      </p:cViewPr>
      <p:guideLst>
        <p:guide orient="horz" pos="2160"/>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ru-RU" sz="1400" b="0" i="0" u="none" strike="noStrike" kern="1200" spc="0" baseline="0">
                <a:solidFill>
                  <a:schemeClr val="tx1">
                    <a:lumMod val="65000"/>
                    <a:lumOff val="35000"/>
                  </a:schemeClr>
                </a:solidFill>
                <a:latin typeface="+mn-lt"/>
                <a:ea typeface="+mn-ea"/>
                <a:cs typeface="+mn-cs"/>
              </a:defRPr>
            </a:pPr>
            <a:r>
              <a:rPr lang="en-US" altLang="ru-RU"/>
              <a:t>Грамота үөрэҕэ, ситимнээх саҕа</a:t>
            </a: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үрдүкү</c:v>
                </c:pt>
              </c:strCache>
            </c:strRef>
          </c:tx>
          <c:spPr>
            <a:solidFill>
              <a:schemeClr val="accent1"/>
            </a:solidFill>
            <a:ln>
              <a:noFill/>
            </a:ln>
            <a:effectLst/>
          </c:spPr>
          <c:invertIfNegative val="0"/>
          <c:cat>
            <c:strRef>
              <c:f>Sheet1!$A$2:$A$5</c:f>
              <c:strCache>
                <c:ptCount val="4"/>
                <c:pt idx="0">
                  <c:v>Пропись</c:v>
                </c:pt>
                <c:pt idx="1">
                  <c:v>хартыынанан үлэ</c:v>
                </c:pt>
                <c:pt idx="2">
                  <c:v>фишканан үлэ</c:v>
                </c:pt>
                <c:pt idx="3">
                  <c:v>толкуйдуур дьоҕур</c:v>
                </c:pt>
              </c:strCache>
            </c:strRef>
          </c:cat>
          <c:val>
            <c:numRef>
              <c:f>Sheet1!$B$2:$B$5</c:f>
              <c:numCache>
                <c:formatCode>General</c:formatCode>
                <c:ptCount val="4"/>
                <c:pt idx="0">
                  <c:v>7</c:v>
                </c:pt>
                <c:pt idx="1">
                  <c:v>6</c:v>
                </c:pt>
                <c:pt idx="2">
                  <c:v>6</c:v>
                </c:pt>
                <c:pt idx="3">
                  <c:v>6</c:v>
                </c:pt>
              </c:numCache>
            </c:numRef>
          </c:val>
        </c:ser>
        <c:ser>
          <c:idx val="1"/>
          <c:order val="1"/>
          <c:tx>
            <c:strRef>
              <c:f>Sheet1!$C$1</c:f>
              <c:strCache>
                <c:ptCount val="1"/>
                <c:pt idx="0">
                  <c:v>орто</c:v>
                </c:pt>
              </c:strCache>
            </c:strRef>
          </c:tx>
          <c:spPr>
            <a:solidFill>
              <a:schemeClr val="accent2"/>
            </a:solidFill>
            <a:ln>
              <a:noFill/>
            </a:ln>
            <a:effectLst/>
          </c:spPr>
          <c:invertIfNegative val="0"/>
          <c:cat>
            <c:strRef>
              <c:f>Sheet1!$A$2:$A$5</c:f>
              <c:strCache>
                <c:ptCount val="4"/>
                <c:pt idx="0">
                  <c:v>Пропись</c:v>
                </c:pt>
                <c:pt idx="1">
                  <c:v>хартыынанан үлэ</c:v>
                </c:pt>
                <c:pt idx="2">
                  <c:v>фишканан үлэ</c:v>
                </c:pt>
                <c:pt idx="3">
                  <c:v>толкуйдуур дьоҕур</c:v>
                </c:pt>
              </c:strCache>
            </c:strRef>
          </c:cat>
          <c:val>
            <c:numRef>
              <c:f>Sheet1!$C$2:$C$5</c:f>
              <c:numCache>
                <c:formatCode>General</c:formatCode>
                <c:ptCount val="4"/>
                <c:pt idx="0">
                  <c:v>2</c:v>
                </c:pt>
                <c:pt idx="1">
                  <c:v>3</c:v>
                </c:pt>
                <c:pt idx="2">
                  <c:v>3</c:v>
                </c:pt>
                <c:pt idx="3">
                  <c:v>3</c:v>
                </c:pt>
              </c:numCache>
            </c:numRef>
          </c:val>
        </c:ser>
        <c:ser>
          <c:idx val="2"/>
          <c:order val="2"/>
          <c:tx>
            <c:strRef>
              <c:f>Sheet1!$D$1</c:f>
              <c:strCache>
                <c:ptCount val="1"/>
                <c:pt idx="0">
                  <c:v>намыһах</c:v>
                </c:pt>
              </c:strCache>
            </c:strRef>
          </c:tx>
          <c:spPr>
            <a:solidFill>
              <a:schemeClr val="accent3"/>
            </a:solidFill>
            <a:ln>
              <a:noFill/>
            </a:ln>
            <a:effectLst/>
          </c:spPr>
          <c:invertIfNegative val="0"/>
          <c:cat>
            <c:strRef>
              <c:f>Sheet1!$A$2:$A$5</c:f>
              <c:strCache>
                <c:ptCount val="4"/>
                <c:pt idx="0">
                  <c:v>Пропись</c:v>
                </c:pt>
                <c:pt idx="1">
                  <c:v>хартыынанан үлэ</c:v>
                </c:pt>
                <c:pt idx="2">
                  <c:v>фишканан үлэ</c:v>
                </c:pt>
                <c:pt idx="3">
                  <c:v>толкуйдуур дьоҕур</c:v>
                </c:pt>
              </c:strCache>
            </c:strRef>
          </c:cat>
          <c:val>
            <c:numRef>
              <c:f>Sheet1!$D$2:$D$5</c:f>
              <c:numCache>
                <c:formatCode>General</c:formatCode>
                <c:ptCount val="4"/>
                <c:pt idx="0">
                  <c:v>0</c:v>
                </c:pt>
                <c:pt idx="1">
                  <c:v>0</c:v>
                </c:pt>
                <c:pt idx="2">
                  <c:v>0</c:v>
                </c:pt>
                <c:pt idx="3">
                  <c:v>0</c:v>
                </c:pt>
              </c:numCache>
            </c:numRef>
          </c:val>
        </c:ser>
        <c:dLbls>
          <c:showLegendKey val="0"/>
          <c:showVal val="0"/>
          <c:showCatName val="0"/>
          <c:showSerName val="0"/>
          <c:showPercent val="0"/>
          <c:showBubbleSize val="0"/>
        </c:dLbls>
        <c:gapWidth val="219"/>
        <c:overlap val="-27"/>
        <c:axId val="75181440"/>
        <c:axId val="75203712"/>
      </c:barChart>
      <c:catAx>
        <c:axId val="7518144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endParaRPr lang="ru-RU"/>
          </a:p>
        </c:txPr>
        <c:crossAx val="75203712"/>
        <c:crosses val="autoZero"/>
        <c:auto val="1"/>
        <c:lblAlgn val="ctr"/>
        <c:lblOffset val="100"/>
        <c:noMultiLvlLbl val="0"/>
      </c:catAx>
      <c:valAx>
        <c:axId val="7520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endParaRPr lang="ru-RU"/>
          </a:p>
        </c:txPr>
        <c:crossAx val="75181440"/>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lang="ru-RU"/>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en-US"/>
          </a:p>
        </p:txBody>
      </p:sp>
      <p:sp>
        <p:nvSpPr>
          <p:cNvPr id="3" name="Date Placeholder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en-US" smtClean="0"/>
              <a:t>10/13/2023</a:t>
            </a:fld>
            <a:endParaRPr lang="en-US"/>
          </a:p>
        </p:txBody>
      </p:sp>
      <p:sp>
        <p:nvSpPr>
          <p:cNvPr id="4" name="Footer Placeholder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en-US"/>
          </a:p>
        </p:txBody>
      </p:sp>
      <p:sp>
        <p:nvSpPr>
          <p:cNvPr id="5" name="Slide Number Placeholder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en-US" smtClean="0"/>
              <a:t>‹#›</a:t>
            </a:fld>
            <a:endParaRPr lang="en-US"/>
          </a:p>
        </p:txBody>
      </p:sp>
    </p:spTree>
    <p:extLst>
      <p:ext uri="{BB962C8B-B14F-4D97-AF65-F5344CB8AC3E}">
        <p14:creationId xmlns:p14="http://schemas.microsoft.com/office/powerpoint/2010/main" val="3576332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Slide Number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en-US" smtClean="0"/>
              <a:t>10/13/2023</a:t>
            </a:fld>
            <a:endParaRPr lang="en-US"/>
          </a:p>
        </p:txBody>
      </p:sp>
      <p:sp>
        <p:nvSpPr>
          <p:cNvPr id="4" name="Slide Image Placeho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en-US" smtClean="0"/>
              <a:t>‹#›</a:t>
            </a:fld>
            <a:endParaRPr lang="en-US"/>
          </a:p>
        </p:txBody>
      </p:sp>
    </p:spTree>
    <p:extLst>
      <p:ext uri="{BB962C8B-B14F-4D97-AF65-F5344CB8AC3E}">
        <p14:creationId xmlns:p14="http://schemas.microsoft.com/office/powerpoint/2010/main" val="245127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22962"/>
            <a:ext cx="9144000" cy="2187001"/>
          </a:xfrm>
        </p:spPr>
        <p:txBody>
          <a:bodyPr anchor="b">
            <a:normAutofit/>
          </a:bodyPr>
          <a:lstStyle>
            <a:lvl1pPr algn="ctr">
              <a:lnSpc>
                <a:spcPct val="130000"/>
              </a:lnSpc>
              <a:defRPr sz="6000">
                <a:effectLst/>
                <a:latin typeface="Calibri Light" panose="020F0302020204030204"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60FBDFE-C587-4B4C-A407-44438C67B59E}"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a:t>
            </a:fld>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Calibri Light" panose="020F0302020204030204" pitchFamily="34" charset="0"/>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0FBDFE-C587-4B4C-A407-44438C67B59E}"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t>‹#›</a:t>
            </a:fld>
            <a:endParaRPr lang="en-US"/>
          </a:p>
        </p:txBody>
      </p:sp>
      <p:sp>
        <p:nvSpPr>
          <p:cNvPr id="7" name="Content Placeholder 6"/>
          <p:cNvSpPr>
            <a:spLocks noGrp="1"/>
          </p:cNvSpPr>
          <p:nvPr>
            <p:ph sz="quarter" idx="13"/>
          </p:nvPr>
        </p:nvSpPr>
        <p:spPr>
          <a:xfrm>
            <a:off x="838200" y="551543"/>
            <a:ext cx="10515600" cy="5558971"/>
          </a:xfrm>
        </p:spPr>
        <p:txBody>
          <a:bodyPr/>
          <a:lstStyle/>
          <a:p>
            <a:pPr lvl="0"/>
            <a:r>
              <a:rPr lang="en-US" dirty="0">
                <a:sym typeface="+mn-ea"/>
              </a:rPr>
              <a:t>Click to edit Master text styles</a:t>
            </a:r>
            <a:endParaRPr lang="en-US" dirty="0"/>
          </a:p>
          <a:p>
            <a:pPr lvl="1"/>
            <a:r>
              <a:rPr lang="en-US" dirty="0">
                <a:sym typeface="+mn-ea"/>
              </a:rPr>
              <a:t>Second level</a:t>
            </a:r>
            <a:endParaRPr lang="en-US" dirty="0"/>
          </a:p>
          <a:p>
            <a:pPr lvl="2"/>
            <a:r>
              <a:rPr lang="en-US" dirty="0">
                <a:sym typeface="+mn-ea"/>
              </a:rPr>
              <a:t>Third level</a:t>
            </a:r>
            <a:endParaRPr lang="en-US" dirty="0"/>
          </a:p>
          <a:p>
            <a:pPr lvl="3"/>
            <a:r>
              <a:rPr lang="en-US" dirty="0">
                <a:sym typeface="+mn-ea"/>
              </a:rPr>
              <a:t>Fourth level</a:t>
            </a:r>
            <a:endParaRPr lang="en-US" dirty="0"/>
          </a:p>
          <a:p>
            <a:pPr lvl="4"/>
            <a:r>
              <a:rPr lang="en-US" dirty="0">
                <a:sym typeface="+mn-ea"/>
              </a:rPr>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325563"/>
          </a:xfrm>
        </p:spPr>
        <p:txBody>
          <a:bodyPr anchor="ctr" anchorCtr="0">
            <a:normAutofit/>
          </a:bodyPr>
          <a:lstStyle>
            <a:lvl1pPr>
              <a:defRPr sz="4400" b="1">
                <a:effectLst/>
                <a:latin typeface="Calibri Light" panose="020F03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latin typeface="Calibri Light" panose="020F0302020204030204" pitchFamily="34" charset="0"/>
                <a:cs typeface="Calibri Light" panose="020F0302020204030204" pitchFamily="34" charset="0"/>
              </a:defRPr>
            </a:lvl1pPr>
            <a:lvl2pPr>
              <a:defRPr sz="2400">
                <a:solidFill>
                  <a:schemeClr val="tx1">
                    <a:lumMod val="75000"/>
                    <a:lumOff val="25000"/>
                  </a:schemeClr>
                </a:solidFill>
                <a:latin typeface="Calibri Light" panose="020F0302020204030204" pitchFamily="34" charset="0"/>
                <a:cs typeface="Calibri Light" panose="020F0302020204030204" pitchFamily="34" charset="0"/>
              </a:defRPr>
            </a:lvl2pPr>
            <a:lvl3pPr>
              <a:defRPr sz="2000">
                <a:solidFill>
                  <a:schemeClr val="tx1">
                    <a:lumMod val="75000"/>
                    <a:lumOff val="25000"/>
                  </a:schemeClr>
                </a:solidFill>
                <a:latin typeface="Calibri Light" panose="020F0302020204030204" pitchFamily="34" charset="0"/>
                <a:cs typeface="Calibri Light" panose="020F0302020204030204" pitchFamily="34" charset="0"/>
              </a:defRPr>
            </a:lvl3pPr>
            <a:lvl4pPr>
              <a:defRPr sz="1800">
                <a:solidFill>
                  <a:schemeClr val="tx1">
                    <a:lumMod val="75000"/>
                    <a:lumOff val="25000"/>
                  </a:schemeClr>
                </a:solidFill>
                <a:latin typeface="Calibri Light" panose="020F0302020204030204" pitchFamily="34" charset="0"/>
                <a:cs typeface="Calibri Light" panose="020F0302020204030204" pitchFamily="34" charset="0"/>
              </a:defRPr>
            </a:lvl4pPr>
            <a:lvl5pPr>
              <a:defRPr sz="180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smtClean="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0FBDFE-C587-4B4C-A407-44438C67B59E}"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750945"/>
            <a:ext cx="9843135" cy="811530"/>
          </a:xfrm>
        </p:spPr>
        <p:txBody>
          <a:bodyPr anchor="b">
            <a:noAutofit/>
          </a:bodyPr>
          <a:lstStyle>
            <a:lvl1pPr>
              <a:defRPr sz="6000">
                <a:effectLst/>
              </a:defRPr>
            </a:lvl1pPr>
          </a:lstStyle>
          <a:p>
            <a:r>
              <a:rPr lang="en-US" dirty="0" smtClean="0">
                <a:sym typeface="+mn-ea"/>
              </a:rPr>
              <a:t>Click to edit Master title style</a:t>
            </a:r>
          </a:p>
        </p:txBody>
      </p:sp>
      <p:sp>
        <p:nvSpPr>
          <p:cNvPr id="3" name="Text Placeholder 2"/>
          <p:cNvSpPr>
            <a:spLocks noGrp="1"/>
          </p:cNvSpPr>
          <p:nvPr>
            <p:ph type="body" idx="1"/>
          </p:nvPr>
        </p:nvSpPr>
        <p:spPr>
          <a:xfrm>
            <a:off x="831850" y="4610028"/>
            <a:ext cx="7321550" cy="647555"/>
          </a:xfrm>
        </p:spPr>
        <p:txBody>
          <a:bodyPr>
            <a:noAutofit/>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dt" sz="half" idx="10"/>
          </p:nvPr>
        </p:nvSpPr>
        <p:spPr/>
        <p:txBody>
          <a:bodyPr/>
          <a:lstStyle/>
          <a:p>
            <a:fld id="{760FBDFE-C587-4B4C-A407-44438C67B59E}"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325563"/>
          </a:xfrm>
        </p:spPr>
        <p:txBody>
          <a:bodyPr>
            <a:normAutofit/>
          </a:bodyPr>
          <a:lstStyle>
            <a:lvl1pPr>
              <a:defRPr sz="4400" b="0" i="0">
                <a:effectLst/>
              </a:defRPr>
            </a:lvl1pPr>
          </a:lstStyle>
          <a:p>
            <a:r>
              <a:rPr lang="en-US" dirty="0" smtClean="0">
                <a:sym typeface="+mn-ea"/>
              </a:rPr>
              <a:t>Click to edit Master title style</a:t>
            </a:r>
            <a:endParaRPr lang="en-US" dirty="0"/>
          </a:p>
        </p:txBody>
      </p:sp>
      <p:sp>
        <p:nvSpPr>
          <p:cNvPr id="3" name="Content Placeholder 2"/>
          <p:cNvSpPr>
            <a:spLocks noGrp="1"/>
          </p:cNvSpPr>
          <p:nvPr>
            <p:ph sz="half" idx="1"/>
          </p:nvPr>
        </p:nvSpPr>
        <p:spPr>
          <a:xfrm>
            <a:off x="647700" y="1825625"/>
            <a:ext cx="5181600" cy="4351338"/>
          </a:xfrm>
        </p:spPr>
        <p:txBody>
          <a:bodyPr>
            <a:normAutofit/>
          </a:bodyPr>
          <a:lstStyle>
            <a:lvl1pPr>
              <a:lnSpc>
                <a:spcPct val="150000"/>
              </a:lnSpc>
              <a:defRPr sz="280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50000"/>
              </a:lnSpc>
              <a:defRPr sz="240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50000"/>
              </a:lnSpc>
              <a:defRPr sz="200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50000"/>
              </a:lnSpc>
              <a:defRPr sz="180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50000"/>
              </a:lnSpc>
              <a:defRPr sz="180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1700" y="1825625"/>
            <a:ext cx="5181600" cy="4351338"/>
          </a:xfrm>
        </p:spPr>
        <p:txBody>
          <a:bodyPr>
            <a:normAutofit/>
          </a:bodyPr>
          <a:lstStyle>
            <a:lvl1pPr>
              <a:lnSpc>
                <a:spcPct val="150000"/>
              </a:lnSpc>
              <a:defRPr kumimoji="0" lang="en-US" sz="2800" b="0" i="0" u="none" strike="noStrike" kern="1200" cap="none" spc="0" normalizeH="0" baseline="0" noProof="1" dirty="0">
                <a:solidFill>
                  <a:schemeClr val="tx1">
                    <a:lumMod val="75000"/>
                    <a:lumOff val="25000"/>
                  </a:schemeClr>
                </a:solidFill>
                <a:latin typeface="Calibri Light" panose="020F0302020204030204" pitchFamily="34" charset="0"/>
                <a:ea typeface="+mn-ea"/>
                <a:cs typeface="+mn-cs"/>
              </a:defRPr>
            </a:lvl1pPr>
            <a:lvl2pPr>
              <a:lnSpc>
                <a:spcPct val="150000"/>
              </a:lnSpc>
              <a:defRPr sz="2400">
                <a:solidFill>
                  <a:schemeClr val="tx1">
                    <a:lumMod val="75000"/>
                    <a:lumOff val="25000"/>
                  </a:schemeClr>
                </a:solidFill>
              </a:defRPr>
            </a:lvl2pPr>
            <a:lvl3pPr>
              <a:lnSpc>
                <a:spcPct val="150000"/>
              </a:lnSpc>
              <a:defRPr sz="2000">
                <a:solidFill>
                  <a:schemeClr val="tx1">
                    <a:lumMod val="75000"/>
                    <a:lumOff val="25000"/>
                  </a:schemeClr>
                </a:solidFill>
              </a:defRPr>
            </a:lvl3pPr>
            <a:lvl4pPr>
              <a:lnSpc>
                <a:spcPct val="150000"/>
              </a:lnSpc>
              <a:defRPr sz="2000">
                <a:solidFill>
                  <a:schemeClr val="tx1">
                    <a:lumMod val="75000"/>
                    <a:lumOff val="25000"/>
                  </a:schemeClr>
                </a:solidFill>
              </a:defRPr>
            </a:lvl4pPr>
            <a:lvl5pPr>
              <a:lnSpc>
                <a:spcPct val="150000"/>
              </a:lnSpc>
              <a:defRPr sz="2000">
                <a:solidFill>
                  <a:schemeClr val="tx1">
                    <a:lumMod val="75000"/>
                    <a:lumOff val="25000"/>
                  </a:schemeClr>
                </a:solidFill>
              </a:defRPr>
            </a:lvl5pPr>
          </a:lstStyle>
          <a:p>
            <a:pPr lvl="0"/>
            <a:r>
              <a:rPr lang="en-US" dirty="0"/>
              <a:t>Click to edit Master text styles</a:t>
            </a:r>
          </a:p>
          <a:p>
            <a:pPr lvl="1"/>
            <a:r>
              <a:rPr lang="en-US" dirty="0">
                <a:sym typeface="+mn-ea"/>
              </a:rPr>
              <a:t>Second level</a:t>
            </a:r>
            <a:endParaRPr lang="en-US" dirty="0"/>
          </a:p>
          <a:p>
            <a:pPr lvl="2"/>
            <a:r>
              <a:rPr lang="en-US" dirty="0">
                <a:sym typeface="+mn-ea"/>
              </a:rPr>
              <a:t>Third level</a:t>
            </a:r>
            <a:endParaRPr lang="en-US" dirty="0"/>
          </a:p>
          <a:p>
            <a:pPr lvl="3"/>
            <a:r>
              <a:rPr lang="en-US" dirty="0">
                <a:sym typeface="+mn-ea"/>
              </a:rPr>
              <a:t>Fourth level</a:t>
            </a:r>
            <a:endParaRPr lang="en-US" dirty="0"/>
          </a:p>
          <a:p>
            <a:pPr lvl="4"/>
            <a:r>
              <a:rPr lang="en-US" dirty="0">
                <a:sym typeface="+mn-ea"/>
              </a:rPr>
              <a:t>Fifth level</a:t>
            </a:r>
            <a:endParaRPr lang="en-US" dirty="0"/>
          </a:p>
        </p:txBody>
      </p:sp>
      <p:sp>
        <p:nvSpPr>
          <p:cNvPr id="5" name="Date Placeholder 4"/>
          <p:cNvSpPr>
            <a:spLocks noGrp="1"/>
          </p:cNvSpPr>
          <p:nvPr>
            <p:ph type="dt" sz="half" idx="10"/>
          </p:nvPr>
        </p:nvSpPr>
        <p:spPr/>
        <p:txBody>
          <a:bodyPr/>
          <a:lstStyle/>
          <a:p>
            <a:fld id="{760FBDFE-C587-4B4C-A407-44438C67B59E}"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sz="4400"/>
            </a:lvl1pPr>
          </a:lstStyle>
          <a:p>
            <a:r>
              <a:rPr lang="en-US" dirty="0" smtClean="0">
                <a:sym typeface="+mn-ea"/>
              </a:rPr>
              <a:t>Click to edit Master title style</a:t>
            </a:r>
            <a:endParaRPr lang="en-US"/>
          </a:p>
        </p:txBody>
      </p:sp>
      <p:sp>
        <p:nvSpPr>
          <p:cNvPr id="3" name="Text Placeholder 2"/>
          <p:cNvSpPr>
            <a:spLocks noGrp="1"/>
          </p:cNvSpPr>
          <p:nvPr>
            <p:ph type="body" idx="1"/>
          </p:nvPr>
        </p:nvSpPr>
        <p:spPr>
          <a:xfrm>
            <a:off x="839788" y="1744961"/>
            <a:ext cx="5157787" cy="823912"/>
          </a:xfrm>
        </p:spPr>
        <p:txBody>
          <a:bodyPr anchor="b"/>
          <a:lstStyle>
            <a:lvl1pPr marL="0" indent="0">
              <a:buNone/>
              <a:defRPr sz="2400" b="1">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615609"/>
            <a:ext cx="5157787" cy="35740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内容占位符 5"/>
          <p:cNvSpPr>
            <a:spLocks noGrp="1"/>
          </p:cNvSpPr>
          <p:nvPr>
            <p:ph sz="quarter" idx="4"/>
          </p:nvPr>
        </p:nvSpPr>
        <p:spPr>
          <a:xfrm>
            <a:off x="6172200" y="2615609"/>
            <a:ext cx="5183188" cy="3574054"/>
          </a:xfrm>
        </p:spPr>
        <p:txBody>
          <a:bodyPr/>
          <a:lstStyle/>
          <a:p>
            <a:pPr lvl="0"/>
            <a:r>
              <a:rPr lang="en-US" dirty="0">
                <a:sym typeface="+mn-ea"/>
              </a:rPr>
              <a:t>Click to edit Master text styles</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60FBDFE-C587-4B4C-A407-44438C67B59E}"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normAutofit/>
          </a:bodyPr>
          <a:lstStyle>
            <a:lvl1pPr algn="ctr">
              <a:defRPr sz="4400" b="0">
                <a:effectLst/>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760FBDFE-C587-4B4C-A407-44438C67B59E}"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6747" y="127000"/>
            <a:ext cx="4165200" cy="1600200"/>
          </a:xfrm>
        </p:spPr>
        <p:txBody>
          <a:bodyPr anchor="ctr" anchorCtr="0">
            <a:normAutofit/>
          </a:bodyPr>
          <a:lstStyle>
            <a:lvl1pPr>
              <a:defRPr sz="3200" b="0">
                <a:effectLst/>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EFD9D74-47D9-4702-A33C-335B63B48DBF}"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BC47A4-756D-490B-A52F-7D9E2C9FC05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4484" y="365125"/>
            <a:ext cx="1529316" cy="5811838"/>
          </a:xfrm>
        </p:spPr>
        <p:txBody>
          <a:bodyPr vert="eaVert">
            <a:normAutofit/>
          </a:bodyPr>
          <a:lstStyle>
            <a:lvl1pPr>
              <a:defRPr sz="4400"/>
            </a:lvl1pPr>
          </a:lstStyle>
          <a:p>
            <a:r>
              <a:rPr lang="en-US"/>
              <a:t>Click to edit Master title style</a:t>
            </a:r>
          </a:p>
        </p:txBody>
      </p:sp>
      <p:sp>
        <p:nvSpPr>
          <p:cNvPr id="3" name="Vertical Text Placeholder 2"/>
          <p:cNvSpPr>
            <a:spLocks noGrp="1"/>
          </p:cNvSpPr>
          <p:nvPr>
            <p:ph type="body" orient="vert" idx="1"/>
          </p:nvPr>
        </p:nvSpPr>
        <p:spPr>
          <a:xfrm>
            <a:off x="838200" y="365125"/>
            <a:ext cx="8879958"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0FBDFE-C587-4B4C-A407-44438C67B59E}"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dirty="0" smtClean="0"/>
              <a:t>Click to edit Master text styles</a:t>
            </a:r>
          </a:p>
          <a:p>
            <a:pPr lvl="1"/>
            <a:r>
              <a:rPr lang="en-US" dirty="0" smtClean="0"/>
              <a:t>Second level</a:t>
            </a:r>
          </a:p>
          <a:p>
            <a:pPr lvl="2"/>
            <a:r>
              <a:rPr lang="en-US" dirty="0" smtClean="0"/>
              <a:t>Third level</a:t>
            </a:r>
            <a:endParaRPr lang="en-US" dirty="0"/>
          </a:p>
          <a:p>
            <a:pPr lvl="3"/>
            <a:r>
              <a:rPr lang="en-US" dirty="0" smtClean="0"/>
              <a:t>Fourth level</a:t>
            </a:r>
            <a:endParaRPr lang="en-US" dirty="0"/>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baseline="0">
                <a:solidFill>
                  <a:schemeClr val="tx1">
                    <a:tint val="75000"/>
                  </a:schemeClr>
                </a:solidFill>
              </a:defRPr>
            </a:lvl1pPr>
          </a:lstStyle>
          <a:p>
            <a:fld id="{760FBDFE-C587-4B4C-A407-44438C67B59E}" type="datetimeFigureOut">
              <a:rPr lang="en-US" smtClean="0"/>
              <a:t>10/13/2023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Calibri Light" panose="020F0302020204030204" pitchFamily="34" charset="0"/>
                <a:cs typeface="Calibri Light" panose="020F030202020403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fld id="{49AE70B2-8BF9-45C0-BB95-33D1B9D3A85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800" b="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effectLst/>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635"/>
          </a:xfrm>
          <a:prstGeom prst="rect">
            <a:avLst/>
          </a:prstGeom>
          <a:noFill/>
          <a:ln>
            <a:noFill/>
          </a:ln>
        </p:spPr>
      </p:pic>
      <p:sp>
        <p:nvSpPr>
          <p:cNvPr id="2" name="Заголовок 1"/>
          <p:cNvSpPr>
            <a:spLocks noGrp="1"/>
          </p:cNvSpPr>
          <p:nvPr>
            <p:ph type="ctrTitle"/>
          </p:nvPr>
        </p:nvSpPr>
        <p:spPr>
          <a:xfrm>
            <a:off x="3048635" y="1896745"/>
            <a:ext cx="5957570" cy="2186940"/>
          </a:xfrm>
        </p:spPr>
        <p:txBody>
          <a:bodyPr>
            <a:normAutofit/>
          </a:bodyPr>
          <a:lstStyle/>
          <a:p>
            <a:r>
              <a:rPr lang="ru-RU" altLang="en-US" sz="2400" b="1">
                <a:solidFill>
                  <a:schemeClr val="accent1">
                    <a:lumMod val="50000"/>
                  </a:schemeClr>
                </a:solidFill>
                <a:latin typeface="Times New Roman" panose="02020603050405020304" charset="0"/>
                <a:cs typeface="Times New Roman" panose="02020603050405020304" charset="0"/>
              </a:rPr>
              <a:t>“Дорҕоон хонуута”-</a:t>
            </a:r>
            <a:br>
              <a:rPr lang="ru-RU" altLang="en-US" sz="2400" b="1">
                <a:solidFill>
                  <a:schemeClr val="accent1">
                    <a:lumMod val="50000"/>
                  </a:schemeClr>
                </a:solidFill>
                <a:latin typeface="Times New Roman" panose="02020603050405020304" charset="0"/>
                <a:cs typeface="Times New Roman" panose="02020603050405020304" charset="0"/>
              </a:rPr>
            </a:br>
            <a:r>
              <a:rPr lang="ru-RU" altLang="en-US" sz="2000">
                <a:solidFill>
                  <a:schemeClr val="accent1">
                    <a:lumMod val="50000"/>
                  </a:schemeClr>
                </a:solidFill>
                <a:latin typeface="Times New Roman" panose="02020603050405020304" charset="0"/>
                <a:cs typeface="Times New Roman" panose="02020603050405020304" charset="0"/>
              </a:rPr>
              <a:t>оонньуу нөҥүө, 5-7 саастаах оҕолорго</a:t>
            </a:r>
            <a:br>
              <a:rPr lang="ru-RU" altLang="en-US" sz="2000">
                <a:solidFill>
                  <a:schemeClr val="accent1">
                    <a:lumMod val="50000"/>
                  </a:schemeClr>
                </a:solidFill>
                <a:latin typeface="Times New Roman" panose="02020603050405020304" charset="0"/>
                <a:cs typeface="Times New Roman" panose="02020603050405020304" charset="0"/>
              </a:rPr>
            </a:br>
            <a:r>
              <a:rPr lang="ru-RU" altLang="en-US" sz="2000">
                <a:solidFill>
                  <a:schemeClr val="accent1">
                    <a:lumMod val="50000"/>
                  </a:schemeClr>
                </a:solidFill>
                <a:latin typeface="Times New Roman" panose="02020603050405020304" charset="0"/>
                <a:cs typeface="Times New Roman" panose="02020603050405020304" charset="0"/>
              </a:rPr>
              <a:t>грамотаҕа үөрэтии уонна </a:t>
            </a:r>
            <a:br>
              <a:rPr lang="ru-RU" altLang="en-US" sz="2000">
                <a:solidFill>
                  <a:schemeClr val="accent1">
                    <a:lumMod val="50000"/>
                  </a:schemeClr>
                </a:solidFill>
                <a:latin typeface="Times New Roman" panose="02020603050405020304" charset="0"/>
                <a:cs typeface="Times New Roman" panose="02020603050405020304" charset="0"/>
              </a:rPr>
            </a:br>
            <a:r>
              <a:rPr lang="ru-RU" altLang="en-US" sz="2000">
                <a:solidFill>
                  <a:schemeClr val="accent1">
                    <a:lumMod val="50000"/>
                  </a:schemeClr>
                </a:solidFill>
                <a:latin typeface="Times New Roman" panose="02020603050405020304" charset="0"/>
                <a:cs typeface="Times New Roman" panose="02020603050405020304" charset="0"/>
              </a:rPr>
              <a:t>ситимнээх саҥаны сайыннарыыга,</a:t>
            </a:r>
            <a:br>
              <a:rPr lang="ru-RU" altLang="en-US" sz="2000">
                <a:solidFill>
                  <a:schemeClr val="accent1">
                    <a:lumMod val="50000"/>
                  </a:schemeClr>
                </a:solidFill>
                <a:latin typeface="Times New Roman" panose="02020603050405020304" charset="0"/>
                <a:cs typeface="Times New Roman" panose="02020603050405020304" charset="0"/>
              </a:rPr>
            </a:br>
            <a:r>
              <a:rPr lang="ru-RU" altLang="en-US" sz="2000">
                <a:solidFill>
                  <a:schemeClr val="accent1">
                    <a:lumMod val="50000"/>
                  </a:schemeClr>
                </a:solidFill>
                <a:latin typeface="Times New Roman" panose="02020603050405020304" charset="0"/>
                <a:cs typeface="Times New Roman" panose="02020603050405020304" charset="0"/>
              </a:rPr>
              <a:t>  барбыт теманы чиҥэтии, кэтээн көрүү</a:t>
            </a:r>
          </a:p>
        </p:txBody>
      </p:sp>
      <p:sp>
        <p:nvSpPr>
          <p:cNvPr id="3" name="Подзаголовок 2"/>
          <p:cNvSpPr>
            <a:spLocks noGrp="1"/>
          </p:cNvSpPr>
          <p:nvPr>
            <p:ph type="subTitle" idx="1"/>
          </p:nvPr>
        </p:nvSpPr>
        <p:spPr>
          <a:xfrm>
            <a:off x="6991985" y="5007610"/>
            <a:ext cx="4854575" cy="1640205"/>
          </a:xfrm>
        </p:spPr>
        <p:txBody>
          <a:bodyPr/>
          <a:lstStyle/>
          <a:p>
            <a:r>
              <a:rPr lang="en-US" altLang="ru-RU" sz="1800" dirty="0" err="1">
                <a:solidFill>
                  <a:schemeClr val="accent1">
                    <a:lumMod val="50000"/>
                  </a:schemeClr>
                </a:solidFill>
              </a:rPr>
              <a:t>Бурнашева</a:t>
            </a:r>
            <a:r>
              <a:rPr lang="en-US" altLang="ru-RU" sz="1800" dirty="0">
                <a:solidFill>
                  <a:schemeClr val="accent1">
                    <a:lumMod val="50000"/>
                  </a:schemeClr>
                </a:solidFill>
              </a:rPr>
              <a:t> </a:t>
            </a:r>
            <a:r>
              <a:rPr lang="en-US" altLang="ru-RU" sz="1800" dirty="0" smtClean="0">
                <a:solidFill>
                  <a:schemeClr val="accent1">
                    <a:lumMod val="50000"/>
                  </a:schemeClr>
                </a:solidFill>
              </a:rPr>
              <a:t>О</a:t>
            </a:r>
            <a:r>
              <a:rPr lang="ru-RU" altLang="ru-RU" sz="1800" dirty="0" err="1" smtClean="0">
                <a:solidFill>
                  <a:schemeClr val="accent1">
                    <a:lumMod val="50000"/>
                  </a:schemeClr>
                </a:solidFill>
              </a:rPr>
              <a:t>ксана</a:t>
            </a:r>
            <a:r>
              <a:rPr lang="ru-RU" altLang="ru-RU" sz="1800" dirty="0" smtClean="0">
                <a:solidFill>
                  <a:schemeClr val="accent1">
                    <a:lumMod val="50000"/>
                  </a:schemeClr>
                </a:solidFill>
              </a:rPr>
              <a:t> Иосифовна</a:t>
            </a:r>
            <a:r>
              <a:rPr lang="en-US" altLang="ru-RU" sz="1800" dirty="0" smtClean="0">
                <a:solidFill>
                  <a:schemeClr val="accent1">
                    <a:lumMod val="50000"/>
                  </a:schemeClr>
                </a:solidFill>
              </a:rPr>
              <a:t>., </a:t>
            </a:r>
            <a:r>
              <a:rPr lang="en-US" altLang="ru-RU" sz="1800" dirty="0" err="1">
                <a:solidFill>
                  <a:schemeClr val="accent1">
                    <a:lumMod val="50000"/>
                  </a:schemeClr>
                </a:solidFill>
              </a:rPr>
              <a:t>иитээччи</a:t>
            </a:r>
            <a:endParaRPr lang="en-US" altLang="ru-RU" sz="1800" dirty="0">
              <a:solidFill>
                <a:schemeClr val="accent1">
                  <a:lumMod val="50000"/>
                </a:schemeClr>
              </a:solidFill>
            </a:endParaRPr>
          </a:p>
        </p:txBody>
      </p:sp>
      <p:sp>
        <p:nvSpPr>
          <p:cNvPr id="107" name="Текстовое поле 106"/>
          <p:cNvSpPr txBox="1"/>
          <p:nvPr/>
        </p:nvSpPr>
        <p:spPr>
          <a:xfrm>
            <a:off x="3556000" y="130810"/>
            <a:ext cx="5080000" cy="645160"/>
          </a:xfrm>
          <a:prstGeom prst="rect">
            <a:avLst/>
          </a:prstGeom>
          <a:noFill/>
          <a:ln w="9525">
            <a:noFill/>
          </a:ln>
        </p:spPr>
        <p:txBody>
          <a:bodyPr>
            <a:spAutoFit/>
          </a:bodyPr>
          <a:lstStyle/>
          <a:p>
            <a:pPr indent="252095" algn="ctr"/>
            <a:r>
              <a:rPr lang="en-US" b="0">
                <a:solidFill>
                  <a:schemeClr val="accent1">
                    <a:lumMod val="50000"/>
                  </a:schemeClr>
                </a:solidFill>
                <a:latin typeface="Times New Roman" panose="02020603050405020304" charset="0"/>
                <a:ea typeface="SimSun" panose="02010600030101010101" pitchFamily="2" charset="-122"/>
              </a:rPr>
              <a:t>Уус-Алдан улууһун</a:t>
            </a:r>
          </a:p>
          <a:p>
            <a:pPr indent="252095" algn="ctr"/>
            <a:r>
              <a:rPr lang="en-US" b="0">
                <a:solidFill>
                  <a:schemeClr val="accent1">
                    <a:lumMod val="50000"/>
                  </a:schemeClr>
                </a:solidFill>
                <a:latin typeface="Times New Roman" panose="02020603050405020304" charset="0"/>
                <a:ea typeface="SimSun" panose="02010600030101010101" pitchFamily="2" charset="-122"/>
              </a:rPr>
              <a:t>№28 “Кэнчээри” оҕо сада, Танда бөһ</a:t>
            </a:r>
            <a:endParaRPr lang="en-US" altLang="en-US" b="0">
              <a:solidFill>
                <a:schemeClr val="accent1">
                  <a:lumMod val="50000"/>
                </a:schemeClr>
              </a:solidFill>
              <a:latin typeface="Times New Roman" panose="02020603050405020304" charset="0"/>
              <a:ea typeface="SimSun"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Замещающее содержимое 101"/>
          <p:cNvPicPr>
            <a:picLocks noGrp="1" noChangeAspect="1"/>
          </p:cNvPicPr>
          <p:nvPr>
            <p:ph sz="half" idx="1"/>
          </p:nvPr>
        </p:nvPicPr>
        <p:blipFill>
          <a:blip r:embed="rId2"/>
          <a:srcRect t="19931"/>
          <a:stretch>
            <a:fillRect/>
          </a:stretch>
        </p:blipFill>
        <p:spPr>
          <a:xfrm>
            <a:off x="96520" y="260985"/>
            <a:ext cx="4413250" cy="2783205"/>
          </a:xfrm>
          <a:prstGeom prst="rect">
            <a:avLst/>
          </a:prstGeom>
          <a:noFill/>
          <a:ln w="9525">
            <a:noFill/>
          </a:ln>
        </p:spPr>
      </p:pic>
      <p:pic>
        <p:nvPicPr>
          <p:cNvPr id="101" name="Замещающее содержимое 100"/>
          <p:cNvPicPr>
            <a:picLocks noGrp="1" noChangeAspect="1"/>
          </p:cNvPicPr>
          <p:nvPr>
            <p:ph sz="half" idx="2"/>
          </p:nvPr>
        </p:nvPicPr>
        <p:blipFill>
          <a:blip r:embed="rId3"/>
          <a:stretch>
            <a:fillRect/>
          </a:stretch>
        </p:blipFill>
        <p:spPr>
          <a:xfrm>
            <a:off x="7576185" y="386080"/>
            <a:ext cx="4230370" cy="3173095"/>
          </a:xfrm>
          <a:prstGeom prst="rect">
            <a:avLst/>
          </a:prstGeom>
          <a:noFill/>
          <a:ln w="9525">
            <a:noFill/>
          </a:ln>
        </p:spPr>
      </p:pic>
      <p:pic>
        <p:nvPicPr>
          <p:cNvPr id="105" name="Изображение 104"/>
          <p:cNvPicPr/>
          <p:nvPr/>
        </p:nvPicPr>
        <p:blipFill>
          <a:blip r:embed="rId4"/>
          <a:srcRect l="54458" t="41176" r="9035" b="2657"/>
          <a:stretch>
            <a:fillRect/>
          </a:stretch>
        </p:blipFill>
        <p:spPr>
          <a:xfrm>
            <a:off x="255270" y="3352165"/>
            <a:ext cx="3534410" cy="3248025"/>
          </a:xfrm>
          <a:prstGeom prst="rect">
            <a:avLst/>
          </a:prstGeom>
          <a:noFill/>
          <a:ln w="9525">
            <a:noFill/>
          </a:ln>
        </p:spPr>
      </p:pic>
      <p:sp>
        <p:nvSpPr>
          <p:cNvPr id="5" name="Текстовое поле 4"/>
          <p:cNvSpPr txBox="1"/>
          <p:nvPr/>
        </p:nvSpPr>
        <p:spPr>
          <a:xfrm>
            <a:off x="4509770" y="709295"/>
            <a:ext cx="3066415" cy="2030095"/>
          </a:xfrm>
          <a:prstGeom prst="rect">
            <a:avLst/>
          </a:prstGeom>
          <a:noFill/>
        </p:spPr>
        <p:txBody>
          <a:bodyPr wrap="square" rtlCol="0">
            <a:spAutoFit/>
          </a:bodyPr>
          <a:lstStyle/>
          <a:p>
            <a:r>
              <a:rPr lang="en-US" altLang="ru-RU" u="sng"/>
              <a:t>Маны таһынан:</a:t>
            </a:r>
            <a:endParaRPr lang="en-US" altLang="ru-RU"/>
          </a:p>
          <a:p>
            <a:r>
              <a:rPr lang="en-US" altLang="ru-RU"/>
              <a:t>-өс хоһоону салҕаа</a:t>
            </a:r>
          </a:p>
          <a:p>
            <a:r>
              <a:rPr lang="en-US" altLang="ru-RU"/>
              <a:t>-таабырыннар</a:t>
            </a:r>
          </a:p>
          <a:p>
            <a:r>
              <a:rPr lang="en-US" altLang="ru-RU"/>
              <a:t>-”ха</a:t>
            </a:r>
            <a:r>
              <a:rPr lang="en-US" altLang="ru-RU" b="1"/>
              <a:t>хх</a:t>
            </a:r>
            <a:r>
              <a:rPr lang="en-US" altLang="ru-RU"/>
              <a:t>ан ха</a:t>
            </a:r>
            <a:r>
              <a:rPr lang="en-US" altLang="ru-RU" b="1"/>
              <a:t>лл</a:t>
            </a:r>
            <a:r>
              <a:rPr lang="en-US" altLang="ru-RU"/>
              <a:t>аа</a:t>
            </a:r>
            <a:r>
              <a:rPr lang="en-US" altLang="ru-RU" b="1"/>
              <a:t>ҥҥ</a:t>
            </a:r>
            <a:r>
              <a:rPr lang="en-US" altLang="ru-RU"/>
              <a:t>а кө</a:t>
            </a:r>
            <a:r>
              <a:rPr lang="en-US" altLang="ru-RU" b="1"/>
              <a:t>тт</a:t>
            </a:r>
            <a:r>
              <a:rPr lang="en-US" altLang="ru-RU"/>
              <a:t>ө” (уустук сорудах)</a:t>
            </a:r>
          </a:p>
          <a:p>
            <a:r>
              <a:rPr lang="en-US" altLang="ru-RU"/>
              <a:t>-”Бу</a:t>
            </a:r>
            <a:r>
              <a:rPr lang="en-US" altLang="ru-RU" b="1"/>
              <a:t>лч</a:t>
            </a:r>
            <a:r>
              <a:rPr lang="en-US" altLang="ru-RU"/>
              <a:t>ут ку</a:t>
            </a:r>
            <a:r>
              <a:rPr lang="en-US" altLang="ru-RU" b="1"/>
              <a:t>ск</a:t>
            </a:r>
            <a:r>
              <a:rPr lang="en-US" altLang="ru-RU"/>
              <a:t>а үө</a:t>
            </a:r>
            <a:r>
              <a:rPr lang="en-US" altLang="ru-RU" b="1"/>
              <a:t>мт</a:t>
            </a:r>
            <a:r>
              <a:rPr lang="en-US" altLang="ru-RU"/>
              <a:t>э” </a:t>
            </a:r>
            <a:r>
              <a:rPr lang="en-US" altLang="ru-RU">
                <a:sym typeface="+mn-ea"/>
              </a:rPr>
              <a:t>(уустук сорудах)</a:t>
            </a:r>
            <a:endParaRPr lang="en-US" altLang="ru-RU"/>
          </a:p>
        </p:txBody>
      </p:sp>
      <p:pic>
        <p:nvPicPr>
          <p:cNvPr id="16" name="Изображение 15" descr="14-15-1_0"/>
          <p:cNvPicPr>
            <a:picLocks noChangeAspect="1"/>
          </p:cNvPicPr>
          <p:nvPr/>
        </p:nvPicPr>
        <p:blipFill>
          <a:blip r:embed="rId5"/>
          <a:srcRect l="54488" t="72019" r="40830" b="22259"/>
          <a:stretch>
            <a:fillRect/>
          </a:stretch>
        </p:blipFill>
        <p:spPr>
          <a:xfrm>
            <a:off x="8497570" y="5266055"/>
            <a:ext cx="452755" cy="392430"/>
          </a:xfrm>
          <a:prstGeom prst="rect">
            <a:avLst/>
          </a:prstGeom>
        </p:spPr>
      </p:pic>
      <p:pic>
        <p:nvPicPr>
          <p:cNvPr id="17" name="Изображение 16" descr="14-15-1_0"/>
          <p:cNvPicPr>
            <a:picLocks noChangeAspect="1"/>
          </p:cNvPicPr>
          <p:nvPr/>
        </p:nvPicPr>
        <p:blipFill>
          <a:blip r:embed="rId5"/>
          <a:srcRect l="48395" t="88667" r="46884" b="4509"/>
          <a:stretch>
            <a:fillRect/>
          </a:stretch>
        </p:blipFill>
        <p:spPr>
          <a:xfrm>
            <a:off x="8510270" y="4832350"/>
            <a:ext cx="306070" cy="313690"/>
          </a:xfrm>
          <a:prstGeom prst="rect">
            <a:avLst/>
          </a:prstGeom>
        </p:spPr>
      </p:pic>
      <p:pic>
        <p:nvPicPr>
          <p:cNvPr id="18" name="Изображение 17" descr="14-15-1_0"/>
          <p:cNvPicPr>
            <a:picLocks noChangeAspect="1"/>
          </p:cNvPicPr>
          <p:nvPr/>
        </p:nvPicPr>
        <p:blipFill>
          <a:blip r:embed="rId5"/>
          <a:srcRect l="14623" t="87926" r="79727" b="4462"/>
          <a:stretch>
            <a:fillRect/>
          </a:stretch>
        </p:blipFill>
        <p:spPr>
          <a:xfrm>
            <a:off x="7959725" y="4292600"/>
            <a:ext cx="426085" cy="407670"/>
          </a:xfrm>
          <a:prstGeom prst="rect">
            <a:avLst/>
          </a:prstGeom>
        </p:spPr>
      </p:pic>
      <p:pic>
        <p:nvPicPr>
          <p:cNvPr id="19" name="Изображение 18" descr="14-15-1_0"/>
          <p:cNvPicPr>
            <a:picLocks noChangeAspect="1"/>
          </p:cNvPicPr>
          <p:nvPr/>
        </p:nvPicPr>
        <p:blipFill>
          <a:blip r:embed="rId5"/>
          <a:srcRect l="63392" t="87917" r="30987" b="3935"/>
          <a:stretch>
            <a:fillRect/>
          </a:stretch>
        </p:blipFill>
        <p:spPr>
          <a:xfrm>
            <a:off x="9301480" y="4292600"/>
            <a:ext cx="408940" cy="421005"/>
          </a:xfrm>
          <a:prstGeom prst="rect">
            <a:avLst/>
          </a:prstGeom>
        </p:spPr>
      </p:pic>
      <p:pic>
        <p:nvPicPr>
          <p:cNvPr id="20" name="Изображение 19" descr="14-15-1_0"/>
          <p:cNvPicPr>
            <a:picLocks noChangeAspect="1"/>
          </p:cNvPicPr>
          <p:nvPr/>
        </p:nvPicPr>
        <p:blipFill>
          <a:blip r:embed="rId5"/>
          <a:srcRect l="63392" t="87917" r="30987" b="3935"/>
          <a:stretch>
            <a:fillRect/>
          </a:stretch>
        </p:blipFill>
        <p:spPr>
          <a:xfrm>
            <a:off x="8639810" y="4292600"/>
            <a:ext cx="407670" cy="419100"/>
          </a:xfrm>
          <a:prstGeom prst="rect">
            <a:avLst/>
          </a:prstGeom>
        </p:spPr>
      </p:pic>
      <p:pic>
        <p:nvPicPr>
          <p:cNvPr id="22" name="Изображение 21" descr="14-15-1_0"/>
          <p:cNvPicPr>
            <a:picLocks noChangeAspect="1"/>
          </p:cNvPicPr>
          <p:nvPr/>
        </p:nvPicPr>
        <p:blipFill>
          <a:blip r:embed="rId5"/>
          <a:srcRect l="47567" t="80954" r="47436" b="13759"/>
          <a:stretch>
            <a:fillRect/>
          </a:stretch>
        </p:blipFill>
        <p:spPr>
          <a:xfrm>
            <a:off x="7902575" y="5266055"/>
            <a:ext cx="483235" cy="362585"/>
          </a:xfrm>
          <a:prstGeom prst="rect">
            <a:avLst/>
          </a:prstGeom>
        </p:spPr>
      </p:pic>
      <p:pic>
        <p:nvPicPr>
          <p:cNvPr id="23" name="Изображение 22" descr="14-15-1_0"/>
          <p:cNvPicPr>
            <a:picLocks noChangeAspect="1"/>
          </p:cNvPicPr>
          <p:nvPr/>
        </p:nvPicPr>
        <p:blipFill>
          <a:blip r:embed="rId5"/>
          <a:srcRect l="70779" t="62907" r="24217" b="31371"/>
          <a:stretch>
            <a:fillRect/>
          </a:stretch>
        </p:blipFill>
        <p:spPr>
          <a:xfrm>
            <a:off x="9626600" y="5251450"/>
            <a:ext cx="483870" cy="392430"/>
          </a:xfrm>
          <a:prstGeom prst="rect">
            <a:avLst/>
          </a:prstGeom>
        </p:spPr>
      </p:pic>
      <p:pic>
        <p:nvPicPr>
          <p:cNvPr id="24" name="Изображение 23" descr="14-15-1_0"/>
          <p:cNvPicPr>
            <a:picLocks noChangeAspect="1"/>
          </p:cNvPicPr>
          <p:nvPr/>
        </p:nvPicPr>
        <p:blipFill>
          <a:blip r:embed="rId5"/>
          <a:srcRect l="54488" t="72019" r="40830" b="22259"/>
          <a:stretch>
            <a:fillRect/>
          </a:stretch>
        </p:blipFill>
        <p:spPr>
          <a:xfrm>
            <a:off x="9062085" y="5266055"/>
            <a:ext cx="452755" cy="392430"/>
          </a:xfrm>
          <a:prstGeom prst="rect">
            <a:avLst/>
          </a:prstGeom>
        </p:spPr>
      </p:pic>
      <p:pic>
        <p:nvPicPr>
          <p:cNvPr id="25" name="Изображение 24" descr="14-15-1_0"/>
          <p:cNvPicPr>
            <a:picLocks noChangeAspect="1"/>
          </p:cNvPicPr>
          <p:nvPr/>
        </p:nvPicPr>
        <p:blipFill>
          <a:blip r:embed="rId5"/>
          <a:srcRect l="63392" t="87917" r="30987" b="3935"/>
          <a:stretch>
            <a:fillRect/>
          </a:stretch>
        </p:blipFill>
        <p:spPr>
          <a:xfrm>
            <a:off x="7968615" y="4772660"/>
            <a:ext cx="408940" cy="421005"/>
          </a:xfrm>
          <a:prstGeom prst="rect">
            <a:avLst/>
          </a:prstGeom>
        </p:spPr>
      </p:pic>
      <p:sp>
        <p:nvSpPr>
          <p:cNvPr id="27" name="Прямоугольник 26"/>
          <p:cNvSpPr/>
          <p:nvPr/>
        </p:nvSpPr>
        <p:spPr>
          <a:xfrm>
            <a:off x="9033510" y="4871720"/>
            <a:ext cx="381000" cy="212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en-US"/>
          </a:p>
        </p:txBody>
      </p:sp>
      <p:pic>
        <p:nvPicPr>
          <p:cNvPr id="7" name="Замещающее содержимое 4"/>
          <p:cNvPicPr/>
          <p:nvPr/>
        </p:nvPicPr>
        <p:blipFill>
          <a:blip r:embed="rId5"/>
          <a:srcRect l="56864" t="20166" r="6237" b="40260"/>
          <a:stretch>
            <a:fillRect/>
          </a:stretch>
        </p:blipFill>
        <p:spPr>
          <a:xfrm>
            <a:off x="4295140" y="3558540"/>
            <a:ext cx="3114040" cy="2571115"/>
          </a:xfrm>
          <a:prstGeom prst="rect">
            <a:avLst/>
          </a:prstGeom>
          <a:noFill/>
          <a:ln w="9525">
            <a:noFill/>
          </a:ln>
        </p:spPr>
      </p:pic>
      <p:sp>
        <p:nvSpPr>
          <p:cNvPr id="6" name="Текстовое поле 5"/>
          <p:cNvSpPr txBox="1"/>
          <p:nvPr/>
        </p:nvSpPr>
        <p:spPr>
          <a:xfrm>
            <a:off x="7804785" y="5840095"/>
            <a:ext cx="3402330" cy="645160"/>
          </a:xfrm>
          <a:prstGeom prst="rect">
            <a:avLst/>
          </a:prstGeom>
          <a:noFill/>
        </p:spPr>
        <p:txBody>
          <a:bodyPr wrap="square" rtlCol="0">
            <a:spAutoFit/>
          </a:bodyPr>
          <a:lstStyle/>
          <a:p>
            <a:r>
              <a:rPr lang="en-US" altLang="en-US"/>
              <a:t>бүтэй дорҕоонтон тахсар тыллары аах</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Замещающее содержимое 7" descr="зад квест"/>
          <p:cNvPicPr>
            <a:picLocks noChangeAspect="1"/>
          </p:cNvPicPr>
          <p:nvPr/>
        </p:nvPicPr>
        <p:blipFill>
          <a:blip r:embed="rId2"/>
          <a:srcRect l="81789" t="52654" r="13031" b="30345"/>
          <a:stretch>
            <a:fillRect/>
          </a:stretch>
        </p:blipFill>
        <p:spPr>
          <a:xfrm>
            <a:off x="2341245" y="4375150"/>
            <a:ext cx="332105" cy="674370"/>
          </a:xfrm>
          <a:prstGeom prst="rect">
            <a:avLst/>
          </a:prstGeom>
        </p:spPr>
      </p:pic>
      <p:pic>
        <p:nvPicPr>
          <p:cNvPr id="5" name="Замещающее содержимое 4" descr="зад квест1"/>
          <p:cNvPicPr>
            <a:picLocks noGrp="1" noChangeAspect="1"/>
          </p:cNvPicPr>
          <p:nvPr>
            <p:ph sz="half" idx="2"/>
          </p:nvPr>
        </p:nvPicPr>
        <p:blipFill>
          <a:blip r:embed="rId3"/>
          <a:srcRect l="26931" r="26931" b="47729"/>
          <a:stretch>
            <a:fillRect/>
          </a:stretch>
        </p:blipFill>
        <p:spPr>
          <a:xfrm>
            <a:off x="8327390" y="3552825"/>
            <a:ext cx="3468370" cy="2757170"/>
          </a:xfrm>
          <a:prstGeom prst="rect">
            <a:avLst/>
          </a:prstGeom>
        </p:spPr>
      </p:pic>
      <p:pic>
        <p:nvPicPr>
          <p:cNvPr id="10" name="Замещающее содержимое 4" descr="зад квест1"/>
          <p:cNvPicPr>
            <a:picLocks noChangeAspect="1"/>
          </p:cNvPicPr>
          <p:nvPr/>
        </p:nvPicPr>
        <p:blipFill>
          <a:blip r:embed="rId3"/>
          <a:srcRect l="15109" t="81547" r="77010" b="7894"/>
          <a:stretch>
            <a:fillRect/>
          </a:stretch>
        </p:blipFill>
        <p:spPr>
          <a:xfrm>
            <a:off x="9415780" y="2962275"/>
            <a:ext cx="717550" cy="688340"/>
          </a:xfrm>
          <a:prstGeom prst="rect">
            <a:avLst/>
          </a:prstGeom>
        </p:spPr>
      </p:pic>
      <p:sp>
        <p:nvSpPr>
          <p:cNvPr id="11" name="Текстовое поле 10"/>
          <p:cNvSpPr txBox="1"/>
          <p:nvPr/>
        </p:nvSpPr>
        <p:spPr>
          <a:xfrm>
            <a:off x="179070" y="217805"/>
            <a:ext cx="5317490" cy="645160"/>
          </a:xfrm>
          <a:prstGeom prst="rect">
            <a:avLst/>
          </a:prstGeom>
          <a:noFill/>
        </p:spPr>
        <p:txBody>
          <a:bodyPr wrap="none" rtlCol="0">
            <a:spAutoFit/>
          </a:bodyPr>
          <a:lstStyle/>
          <a:p>
            <a:r>
              <a:rPr lang="en-US" altLang="ru-RU" sz="3600">
                <a:solidFill>
                  <a:schemeClr val="accent1"/>
                </a:solidFill>
                <a:effectLst>
                  <a:outerShdw blurRad="38100" dist="25400" dir="5400000" algn="ctr" rotWithShape="0">
                    <a:srgbClr val="6E747A">
                      <a:alpha val="43000"/>
                    </a:srgbClr>
                  </a:outerShdw>
                </a:effectLst>
              </a:rPr>
              <a:t>кистэлэҥнээх дешифратор</a:t>
            </a:r>
          </a:p>
        </p:txBody>
      </p:sp>
      <p:pic>
        <p:nvPicPr>
          <p:cNvPr id="12" name="Замещающее содержимое 7" descr="зад квест"/>
          <p:cNvPicPr>
            <a:picLocks noChangeAspect="1"/>
          </p:cNvPicPr>
          <p:nvPr/>
        </p:nvPicPr>
        <p:blipFill>
          <a:blip r:embed="rId2"/>
          <a:srcRect l="6213" t="22851" r="44794"/>
          <a:stretch>
            <a:fillRect/>
          </a:stretch>
        </p:blipFill>
        <p:spPr>
          <a:xfrm>
            <a:off x="320675" y="1078865"/>
            <a:ext cx="3349625" cy="3264535"/>
          </a:xfrm>
          <a:prstGeom prst="rect">
            <a:avLst/>
          </a:prstGeom>
        </p:spPr>
      </p:pic>
      <p:pic>
        <p:nvPicPr>
          <p:cNvPr id="13" name="Замещающее содержимое 4" descr="зад квест1"/>
          <p:cNvPicPr>
            <a:picLocks noChangeAspect="1"/>
          </p:cNvPicPr>
          <p:nvPr/>
        </p:nvPicPr>
        <p:blipFill>
          <a:blip r:embed="rId3"/>
          <a:srcRect l="70053" t="51382" r="22720" b="37105"/>
          <a:stretch>
            <a:fillRect/>
          </a:stretch>
        </p:blipFill>
        <p:spPr>
          <a:xfrm>
            <a:off x="8761730" y="2151380"/>
            <a:ext cx="746760" cy="850900"/>
          </a:xfrm>
          <a:prstGeom prst="rect">
            <a:avLst/>
          </a:prstGeom>
        </p:spPr>
      </p:pic>
      <p:pic>
        <p:nvPicPr>
          <p:cNvPr id="14" name="Замещающее содержимое 4" descr="зад квест1"/>
          <p:cNvPicPr>
            <a:picLocks noChangeAspect="1"/>
          </p:cNvPicPr>
          <p:nvPr/>
        </p:nvPicPr>
        <p:blipFill>
          <a:blip r:embed="rId3"/>
          <a:srcRect l="27045" t="67926" r="65073" b="21058"/>
          <a:stretch>
            <a:fillRect/>
          </a:stretch>
        </p:blipFill>
        <p:spPr>
          <a:xfrm>
            <a:off x="9362440" y="2191385"/>
            <a:ext cx="770890" cy="770890"/>
          </a:xfrm>
          <a:prstGeom prst="rect">
            <a:avLst/>
          </a:prstGeom>
        </p:spPr>
      </p:pic>
      <p:pic>
        <p:nvPicPr>
          <p:cNvPr id="15" name="Замещающее содержимое 4" descr="зад квест1"/>
          <p:cNvPicPr>
            <a:picLocks noChangeAspect="1"/>
          </p:cNvPicPr>
          <p:nvPr/>
        </p:nvPicPr>
        <p:blipFill>
          <a:blip r:embed="rId3"/>
          <a:srcRect l="27045" t="67926" r="65073" b="21058"/>
          <a:stretch>
            <a:fillRect/>
          </a:stretch>
        </p:blipFill>
        <p:spPr>
          <a:xfrm>
            <a:off x="9972040" y="2191385"/>
            <a:ext cx="770890" cy="770890"/>
          </a:xfrm>
          <a:prstGeom prst="rect">
            <a:avLst/>
          </a:prstGeom>
        </p:spPr>
      </p:pic>
      <p:pic>
        <p:nvPicPr>
          <p:cNvPr id="16" name="Замещающее содержимое 4" descr="зад квест1"/>
          <p:cNvPicPr>
            <a:picLocks noChangeAspect="1"/>
          </p:cNvPicPr>
          <p:nvPr/>
        </p:nvPicPr>
        <p:blipFill>
          <a:blip r:embed="rId3"/>
          <a:srcRect l="70053" t="51382" r="22720" b="37105"/>
          <a:stretch>
            <a:fillRect/>
          </a:stretch>
        </p:blipFill>
        <p:spPr>
          <a:xfrm>
            <a:off x="10610850" y="2151380"/>
            <a:ext cx="746760" cy="850900"/>
          </a:xfrm>
          <a:prstGeom prst="rect">
            <a:avLst/>
          </a:prstGeom>
        </p:spPr>
      </p:pic>
      <p:pic>
        <p:nvPicPr>
          <p:cNvPr id="17" name="Замещающее содержимое 4" descr="зад квест1"/>
          <p:cNvPicPr>
            <a:picLocks noChangeAspect="1"/>
          </p:cNvPicPr>
          <p:nvPr/>
        </p:nvPicPr>
        <p:blipFill>
          <a:blip r:embed="rId3"/>
          <a:srcRect l="27045" t="67926" r="65073" b="21058"/>
          <a:stretch>
            <a:fillRect/>
          </a:stretch>
        </p:blipFill>
        <p:spPr>
          <a:xfrm>
            <a:off x="8737600" y="2879725"/>
            <a:ext cx="770890" cy="770890"/>
          </a:xfrm>
          <a:prstGeom prst="rect">
            <a:avLst/>
          </a:prstGeom>
        </p:spPr>
      </p:pic>
      <p:pic>
        <p:nvPicPr>
          <p:cNvPr id="18" name="Замещающее содержимое 7" descr="зад квест"/>
          <p:cNvPicPr>
            <a:picLocks noChangeAspect="1"/>
          </p:cNvPicPr>
          <p:nvPr/>
        </p:nvPicPr>
        <p:blipFill>
          <a:blip r:embed="rId2"/>
          <a:srcRect l="81183" t="52654" r="13031" b="30361"/>
          <a:stretch>
            <a:fillRect/>
          </a:stretch>
        </p:blipFill>
        <p:spPr>
          <a:xfrm>
            <a:off x="521335" y="4791710"/>
            <a:ext cx="370205" cy="674370"/>
          </a:xfrm>
          <a:prstGeom prst="rect">
            <a:avLst/>
          </a:prstGeom>
        </p:spPr>
      </p:pic>
      <p:pic>
        <p:nvPicPr>
          <p:cNvPr id="19" name="Замещающее содержимое 7" descr="зад квест"/>
          <p:cNvPicPr>
            <a:picLocks noChangeAspect="1"/>
          </p:cNvPicPr>
          <p:nvPr/>
        </p:nvPicPr>
        <p:blipFill>
          <a:blip r:embed="rId2"/>
          <a:srcRect l="86078" t="29394" r="8452" b="53634"/>
          <a:stretch>
            <a:fillRect/>
          </a:stretch>
        </p:blipFill>
        <p:spPr>
          <a:xfrm>
            <a:off x="1837055" y="5605145"/>
            <a:ext cx="374015" cy="718185"/>
          </a:xfrm>
          <a:prstGeom prst="rect">
            <a:avLst/>
          </a:prstGeom>
        </p:spPr>
      </p:pic>
      <p:pic>
        <p:nvPicPr>
          <p:cNvPr id="20" name="Замещающее содержимое 7" descr="зад квест"/>
          <p:cNvPicPr>
            <a:picLocks noChangeAspect="1"/>
          </p:cNvPicPr>
          <p:nvPr/>
        </p:nvPicPr>
        <p:blipFill>
          <a:blip r:embed="rId2"/>
          <a:srcRect l="81789" t="52654" r="13031" b="30345"/>
          <a:stretch>
            <a:fillRect/>
          </a:stretch>
        </p:blipFill>
        <p:spPr>
          <a:xfrm>
            <a:off x="891540" y="4791710"/>
            <a:ext cx="332105" cy="674370"/>
          </a:xfrm>
          <a:prstGeom prst="rect">
            <a:avLst/>
          </a:prstGeom>
        </p:spPr>
      </p:pic>
      <p:pic>
        <p:nvPicPr>
          <p:cNvPr id="21" name="Замещающее содержимое 7" descr="зад квест"/>
          <p:cNvPicPr>
            <a:picLocks noChangeAspect="1"/>
          </p:cNvPicPr>
          <p:nvPr/>
        </p:nvPicPr>
        <p:blipFill>
          <a:blip r:embed="rId2"/>
          <a:srcRect l="57602" t="76875" r="36826" b="6468"/>
          <a:stretch>
            <a:fillRect/>
          </a:stretch>
        </p:blipFill>
        <p:spPr>
          <a:xfrm>
            <a:off x="1456055" y="5605145"/>
            <a:ext cx="381000" cy="704850"/>
          </a:xfrm>
          <a:prstGeom prst="rect">
            <a:avLst/>
          </a:prstGeom>
        </p:spPr>
      </p:pic>
      <p:pic>
        <p:nvPicPr>
          <p:cNvPr id="22" name="Замещающее содержимое 7" descr="зад квест"/>
          <p:cNvPicPr>
            <a:picLocks noChangeAspect="1"/>
          </p:cNvPicPr>
          <p:nvPr/>
        </p:nvPicPr>
        <p:blipFill>
          <a:blip r:embed="rId2"/>
          <a:srcRect l="86078" t="29394" r="8452" b="53634"/>
          <a:stretch>
            <a:fillRect/>
          </a:stretch>
        </p:blipFill>
        <p:spPr>
          <a:xfrm>
            <a:off x="2211070" y="5605145"/>
            <a:ext cx="374015" cy="718185"/>
          </a:xfrm>
          <a:prstGeom prst="rect">
            <a:avLst/>
          </a:prstGeom>
        </p:spPr>
      </p:pic>
      <p:pic>
        <p:nvPicPr>
          <p:cNvPr id="23" name="Замещающее содержимое 7" descr="зад квест"/>
          <p:cNvPicPr>
            <a:picLocks noChangeAspect="1"/>
          </p:cNvPicPr>
          <p:nvPr/>
        </p:nvPicPr>
        <p:blipFill>
          <a:blip r:embed="rId2"/>
          <a:srcRect l="57602" t="76875" r="36826" b="6468"/>
          <a:stretch>
            <a:fillRect/>
          </a:stretch>
        </p:blipFill>
        <p:spPr>
          <a:xfrm>
            <a:off x="1650365" y="4344670"/>
            <a:ext cx="381000" cy="704850"/>
          </a:xfrm>
          <a:prstGeom prst="rect">
            <a:avLst/>
          </a:prstGeom>
        </p:spPr>
      </p:pic>
      <p:pic>
        <p:nvPicPr>
          <p:cNvPr id="24" name="Замещающее содержимое 7" descr="зад квест"/>
          <p:cNvPicPr>
            <a:picLocks noChangeAspect="1"/>
          </p:cNvPicPr>
          <p:nvPr/>
        </p:nvPicPr>
        <p:blipFill>
          <a:blip r:embed="rId2"/>
          <a:srcRect l="81789" t="52654" r="13031" b="30345"/>
          <a:stretch>
            <a:fillRect/>
          </a:stretch>
        </p:blipFill>
        <p:spPr>
          <a:xfrm>
            <a:off x="2031365" y="4375150"/>
            <a:ext cx="332105" cy="674370"/>
          </a:xfrm>
          <a:prstGeom prst="rect">
            <a:avLst/>
          </a:prstGeom>
        </p:spPr>
      </p:pic>
      <p:pic>
        <p:nvPicPr>
          <p:cNvPr id="26" name="Замещающее содержимое 7" descr="зад квест"/>
          <p:cNvPicPr>
            <a:picLocks noChangeAspect="1"/>
          </p:cNvPicPr>
          <p:nvPr/>
        </p:nvPicPr>
        <p:blipFill>
          <a:blip r:embed="rId2"/>
          <a:srcRect l="22801" t="88550" r="73298" b="5147"/>
          <a:stretch>
            <a:fillRect/>
          </a:stretch>
        </p:blipFill>
        <p:spPr>
          <a:xfrm rot="9660000">
            <a:off x="2337435" y="4387850"/>
            <a:ext cx="329565" cy="335915"/>
          </a:xfrm>
          <a:prstGeom prst="rect">
            <a:avLst/>
          </a:prstGeom>
        </p:spPr>
      </p:pic>
      <p:pic>
        <p:nvPicPr>
          <p:cNvPr id="107" name="Изображение 106"/>
          <p:cNvPicPr/>
          <p:nvPr/>
        </p:nvPicPr>
        <p:blipFill>
          <a:blip r:embed="rId4"/>
          <a:srcRect l="13809" t="43160" r="16282" b="15949"/>
          <a:stretch>
            <a:fillRect/>
          </a:stretch>
        </p:blipFill>
        <p:spPr>
          <a:xfrm>
            <a:off x="8737600" y="492125"/>
            <a:ext cx="2534285" cy="122428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7700" y="258445"/>
            <a:ext cx="10515600" cy="696595"/>
          </a:xfrm>
        </p:spPr>
        <p:txBody>
          <a:bodyPr/>
          <a:lstStyle/>
          <a:p>
            <a:r>
              <a:rPr lang="en-US" altLang="ru-RU" sz="2800"/>
              <a:t>Оонньуу кэмигэр кэтээн көрүү </a:t>
            </a:r>
          </a:p>
        </p:txBody>
      </p:sp>
      <p:graphicFrame>
        <p:nvGraphicFramePr>
          <p:cNvPr id="5" name="Замещающее содержимое 4"/>
          <p:cNvGraphicFramePr>
            <a:graphicFrameLocks noGrp="1"/>
          </p:cNvGraphicFramePr>
          <p:nvPr>
            <p:ph sz="half" idx="1"/>
          </p:nvPr>
        </p:nvGraphicFramePr>
        <p:xfrm>
          <a:off x="311150" y="1429385"/>
          <a:ext cx="5518150" cy="4747895"/>
        </p:xfrm>
        <a:graphic>
          <a:graphicData uri="http://schemas.openxmlformats.org/drawingml/2006/chart">
            <c:chart xmlns:c="http://schemas.openxmlformats.org/drawingml/2006/chart" xmlns:r="http://schemas.openxmlformats.org/officeDocument/2006/relationships" r:id="rId2"/>
          </a:graphicData>
        </a:graphic>
      </p:graphicFrame>
      <p:sp>
        <p:nvSpPr>
          <p:cNvPr id="4" name="Замещающее содержимое 3"/>
          <p:cNvSpPr>
            <a:spLocks noGrp="1"/>
          </p:cNvSpPr>
          <p:nvPr>
            <p:ph sz="half" idx="2"/>
          </p:nvPr>
        </p:nvSpPr>
        <p:spPr>
          <a:xfrm>
            <a:off x="5981700" y="1825625"/>
            <a:ext cx="5840730" cy="4351655"/>
          </a:xfrm>
        </p:spPr>
        <p:txBody>
          <a:bodyPr/>
          <a:lstStyle/>
          <a:p>
            <a:r>
              <a:rPr lang="en-US" altLang="ru-RU" sz="1600"/>
              <a:t>Сыл бүтүүтэ кэтээн көрүү түмүгмнэн оҕолор сурукка, хартыынанан үлэҕэ, фишканан үлэҕэ, толкуйдуур дьоҕурдара көрдөрүүлэрин таһыма үрдүкү уонна ортоку биэтэккэ бэлиэтэннилэр.  9 оскуолаҕа атаарыллар оҕолор ордук тэтэрээккэ үлэҕэ үрдүкү көрдөрүүлээхтэр. Оонньуу кэмигэр оҕолор  ордук дешифраторы, ребустары, Полибия квадраттарын сорудахтарын үлүһүйэн туран толороллор.  “Дорҕоон хонуута” оонньууну элбэхтэ оонньооһун түмүгүнэн оҕолор грамотаҕа билиилэрэ, ситимнээх саҥалара, толкуйдуур дьоҕурдара сайдарыгар, тылларын саппааһа байарыгар төһүү күүс буолла.</a:t>
            </a:r>
          </a:p>
          <a:p>
            <a:endParaRPr lang="en-US" altLang="ru-RU"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526415" y="421640"/>
            <a:ext cx="4208780" cy="5755640"/>
          </a:xfrm>
          <a:prstGeom prst="rect">
            <a:avLst/>
          </a:prstGeom>
        </p:spPr>
        <p:txBody>
          <a:bodyPr vert="horz" lIns="91440" tIns="45720" rIns="91440" bIns="45720" rtlCol="0">
            <a:normAutofit fontScale="92500"/>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sz="2800" b="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baseline="0">
                <a:solidFill>
                  <a:schemeClr val="tx1">
                    <a:lumMod val="75000"/>
                    <a:lumOff val="25000"/>
                  </a:schemeClr>
                </a:solidFill>
                <a:effectLst/>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baseline="0">
                <a:solidFill>
                  <a:schemeClr val="tx1">
                    <a:lumMod val="75000"/>
                    <a:lumOff val="25000"/>
                  </a:schemeClr>
                </a:solidFill>
                <a:effectLst/>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baseline="0">
                <a:solidFill>
                  <a:schemeClr val="tx1">
                    <a:lumMod val="75000"/>
                    <a:lumOff val="25000"/>
                  </a:schemeClr>
                </a:solidFill>
                <a:effectLst/>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b="1">
                <a:solidFill>
                  <a:schemeClr val="accent1">
                    <a:lumMod val="50000"/>
                  </a:schemeClr>
                </a:solidFill>
                <a:latin typeface="Times New Roman" panose="02020603050405020304" charset="0"/>
                <a:cs typeface="Times New Roman" panose="02020603050405020304" charset="0"/>
              </a:rPr>
              <a:t>Методическай ыйынньык</a:t>
            </a:r>
            <a:endParaRPr lang="en-US" altLang="en-US" sz="1400">
              <a:latin typeface="Times New Roman" panose="02020603050405020304" charset="0"/>
              <a:cs typeface="Times New Roman" panose="02020603050405020304" charset="0"/>
            </a:endParaRPr>
          </a:p>
          <a:p>
            <a:r>
              <a:rPr lang="en-US" altLang="en-US" sz="1400">
                <a:solidFill>
                  <a:schemeClr val="accent1">
                    <a:lumMod val="50000"/>
                  </a:schemeClr>
                </a:solidFill>
                <a:latin typeface="Times New Roman" panose="02020603050405020304" charset="0"/>
                <a:cs typeface="Times New Roman" panose="02020603050405020304" charset="0"/>
              </a:rPr>
              <a:t>1. Оонньууга ким саҕалыырын таайбараҥ быһыытынан быһаарыахха сөп</a:t>
            </a:r>
          </a:p>
          <a:p>
            <a:r>
              <a:rPr lang="en-US" altLang="en-US" sz="1400">
                <a:solidFill>
                  <a:schemeClr val="accent1">
                    <a:lumMod val="50000"/>
                  </a:schemeClr>
                </a:solidFill>
                <a:latin typeface="Times New Roman" panose="02020603050405020304" charset="0"/>
                <a:cs typeface="Times New Roman" panose="02020603050405020304" charset="0"/>
              </a:rPr>
              <a:t>2. Сорудахтар оҕо сааһыгар сөп түбэһэр таһымнаах буолуохтаахтар</a:t>
            </a:r>
          </a:p>
          <a:p>
            <a:r>
              <a:rPr lang="en-US" altLang="en-US" sz="1400">
                <a:solidFill>
                  <a:schemeClr val="accent1">
                    <a:lumMod val="50000"/>
                  </a:schemeClr>
                </a:solidFill>
                <a:latin typeface="Times New Roman" panose="02020603050405020304" charset="0"/>
                <a:cs typeface="Times New Roman" panose="02020603050405020304" charset="0"/>
              </a:rPr>
              <a:t>3. Оҕо оонньууну тиһэҕэр тиэрдэрэ ситиһиллиэхтээх</a:t>
            </a:r>
          </a:p>
          <a:p>
            <a:r>
              <a:rPr lang="en-US" altLang="en-US" sz="1400">
                <a:solidFill>
                  <a:schemeClr val="accent1">
                    <a:lumMod val="50000"/>
                  </a:schemeClr>
                </a:solidFill>
                <a:latin typeface="Times New Roman" panose="02020603050405020304" charset="0"/>
                <a:cs typeface="Times New Roman" panose="02020603050405020304" charset="0"/>
              </a:rPr>
              <a:t>4. Сорудахтары оҕолор бэйэ-бэйэлэригэр эмиэ толкуйдаан биэриэхтэрин сөп</a:t>
            </a:r>
          </a:p>
          <a:p>
            <a:r>
              <a:rPr lang="en-US" altLang="en-US" sz="1400">
                <a:solidFill>
                  <a:schemeClr val="accent1">
                    <a:lumMod val="50000"/>
                  </a:schemeClr>
                </a:solidFill>
                <a:latin typeface="Times New Roman" panose="02020603050405020304" charset="0"/>
                <a:cs typeface="Times New Roman" panose="02020603050405020304" charset="0"/>
              </a:rPr>
              <a:t>5. Оҕо ыйытыкка сатаан эппиэти биэрбэт түгэнигэр көмө ыйытык бэриллэр</a:t>
            </a:r>
          </a:p>
          <a:p>
            <a:r>
              <a:rPr lang="en-US" altLang="en-US" sz="1400">
                <a:solidFill>
                  <a:schemeClr val="accent1">
                    <a:lumMod val="50000"/>
                  </a:schemeClr>
                </a:solidFill>
                <a:latin typeface="Times New Roman" panose="02020603050405020304" charset="0"/>
                <a:cs typeface="Times New Roman" panose="02020603050405020304" charset="0"/>
              </a:rPr>
              <a:t>6. Хартыына сорудахтарын интерактивнай дуоскаҕа оонньотуохха сөп.</a:t>
            </a:r>
          </a:p>
          <a:p>
            <a:r>
              <a:rPr lang="en-US" altLang="en-US" sz="1400">
                <a:solidFill>
                  <a:schemeClr val="accent1">
                    <a:lumMod val="50000"/>
                  </a:schemeClr>
                </a:solidFill>
                <a:latin typeface="Times New Roman" panose="02020603050405020304" charset="0"/>
                <a:cs typeface="Times New Roman" panose="02020603050405020304" charset="0"/>
              </a:rPr>
              <a:t>7. Сюрприз ойуутугар түбэспит оонньооччу быраҕар кубигар эбии хаамыы ылыан сөп (+3 хаамыы), эбэтэр минньигэс приз.</a:t>
            </a:r>
          </a:p>
          <a:p>
            <a:r>
              <a:rPr lang="en-US" altLang="en-US" sz="1400">
                <a:solidFill>
                  <a:schemeClr val="accent1">
                    <a:lumMod val="50000"/>
                  </a:schemeClr>
                </a:solidFill>
                <a:latin typeface="Times New Roman" panose="02020603050405020304" charset="0"/>
                <a:cs typeface="Times New Roman" panose="02020603050405020304" charset="0"/>
              </a:rPr>
              <a:t>8. Хартыынанан үлэ сорудахтарын уларытыахха сөп</a:t>
            </a:r>
          </a:p>
          <a:p>
            <a:endParaRPr lang="en-US" altLang="en-US" sz="1400">
              <a:latin typeface="Times New Roman" panose="02020603050405020304" charset="0"/>
              <a:cs typeface="Times New Roman" panose="02020603050405020304" charset="0"/>
            </a:endParaRPr>
          </a:p>
          <a:p>
            <a:endParaRPr lang="en-US" altLang="en-US" sz="1400">
              <a:latin typeface="Times New Roman" panose="02020603050405020304" charset="0"/>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altLang="ru-RU"/>
              <a:t>Түмүк</a:t>
            </a:r>
          </a:p>
        </p:txBody>
      </p:sp>
      <p:sp>
        <p:nvSpPr>
          <p:cNvPr id="3" name="Замещающее содержимое 2"/>
          <p:cNvSpPr>
            <a:spLocks noGrp="1"/>
          </p:cNvSpPr>
          <p:nvPr>
            <p:ph sz="half" idx="1"/>
          </p:nvPr>
        </p:nvSpPr>
        <p:spPr>
          <a:xfrm>
            <a:off x="647700" y="1333500"/>
            <a:ext cx="10862310" cy="5404485"/>
          </a:xfrm>
        </p:spPr>
        <p:txBody>
          <a:bodyPr>
            <a:normAutofit fontScale="87500" lnSpcReduction="20000"/>
          </a:bodyPr>
          <a:lstStyle/>
          <a:p>
            <a:pPr indent="373380" algn="l">
              <a:lnSpc>
                <a:spcPct val="100000"/>
              </a:lnSpc>
            </a:pPr>
            <a:r>
              <a:rPr lang="ru-RU" altLang="en-US"/>
              <a:t>Түмүктээн эттэххэ, бу курдук араас оҕо интэриэһин тардар оонньуулары тэрийэн, оҕону кытта тэҥҥэ оонньоһон борудурустахха, элбэхтик хатылаан, чиҥэтэн, итэҕэстэри ситэрдэххэ  ситиһии кэлэр, оҕо билиитэ кэҥиир, дириҥиир уонна оскуолаҕа бэлэм буолуу көрдөрүүтүгэр эппиэттиир</a:t>
            </a:r>
            <a:r>
              <a:rPr lang="en-US" altLang="ru-RU"/>
              <a:t>, оҕо оскуолаҕа үөрэнэригэр бэлэмин таһыма:</a:t>
            </a:r>
          </a:p>
          <a:p>
            <a:pPr algn="l">
              <a:lnSpc>
                <a:spcPct val="100000"/>
              </a:lnSpc>
            </a:pPr>
            <a:r>
              <a:rPr lang="en-US" altLang="ru-RU"/>
              <a:t>-тулуурдаахтык олорон сорудахтарын тиһэҕэр тиэрдэр, </a:t>
            </a:r>
          </a:p>
          <a:p>
            <a:pPr algn="l">
              <a:lnSpc>
                <a:spcPct val="100000"/>
              </a:lnSpc>
            </a:pPr>
            <a:r>
              <a:rPr lang="en-US" altLang="ru-RU"/>
              <a:t>-сыалын ситэ үөрэнэр</a:t>
            </a:r>
            <a:r>
              <a:rPr lang="ru-RU" altLang="en-US"/>
              <a:t>. </a:t>
            </a:r>
          </a:p>
          <a:p>
            <a:pPr algn="l">
              <a:lnSpc>
                <a:spcPct val="100000"/>
              </a:lnSpc>
            </a:pPr>
            <a:r>
              <a:rPr lang="en-US" altLang="ru-RU"/>
              <a:t>-сурукка, ааҕыыга грамотнай буолар</a:t>
            </a:r>
          </a:p>
          <a:p>
            <a:pPr algn="l">
              <a:lnSpc>
                <a:spcPct val="100000"/>
              </a:lnSpc>
            </a:pPr>
            <a:r>
              <a:rPr lang="en-US" altLang="ru-RU"/>
              <a:t>-толкуйдуур, ырытар, тэҥниир, </a:t>
            </a:r>
          </a:p>
          <a:p>
            <a:pPr algn="l">
              <a:lnSpc>
                <a:spcPct val="100000"/>
              </a:lnSpc>
            </a:pPr>
            <a:r>
              <a:rPr lang="en-US" altLang="ru-RU"/>
              <a:t>-чинчийэр, кэтээн көрөр, </a:t>
            </a:r>
            <a:r>
              <a:rPr lang="en-US" altLang="ru-RU">
                <a:sym typeface="+mn-ea"/>
              </a:rPr>
              <a:t>түмүк оҥорор</a:t>
            </a:r>
            <a:endParaRPr lang="ru-RU" altLang="en-US"/>
          </a:p>
          <a:p>
            <a:pPr indent="356235" algn="l">
              <a:lnSpc>
                <a:spcPct val="100000"/>
              </a:lnSpc>
            </a:pPr>
            <a:r>
              <a:rPr lang="ru-RU" altLang="en-US"/>
              <a:t>Биһиги уһуйааммыт уоппутуттан кэтээн көрдөххө, бөлөххө араас саастаах оҕолор сылдьаллара, оҕо бэйэ-бэйэтигэр болҕомтолоох буолуута бэлиэтэнэр. Ол курдук, оскуолаҕа бэлэмнэнии бөлөх оҕото улахан бөлөх оҕотун кытта бодоруһан кыра балыс саастаахтарын үөрэтэр, такайар, тэҥҥэ сорудахтары толоруһар.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66060"/>
            <a:ext cx="10515600" cy="1325563"/>
          </a:xfrm>
        </p:spPr>
        <p:txBody>
          <a:bodyPr>
            <a:scene3d>
              <a:camera prst="orthographicFront"/>
              <a:lightRig rig="threePt" dir="t"/>
            </a:scene3d>
          </a:bodyPr>
          <a:lstStyle/>
          <a:p>
            <a:pPr algn="ctr"/>
            <a:r>
              <a:rPr lang="en-US" altLang="ru-RU">
                <a:ln w="22225">
                  <a:solidFill>
                    <a:schemeClr val="accent2"/>
                  </a:solidFill>
                  <a:prstDash val="solid"/>
                </a:ln>
                <a:solidFill>
                  <a:schemeClr val="accent2">
                    <a:lumMod val="40000"/>
                    <a:lumOff val="60000"/>
                  </a:schemeClr>
                </a:solidFill>
                <a:effectLst/>
              </a:rPr>
              <a:t>Болҕомтоҕут иһин махтал!</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2"/>
          <p:cNvPicPr>
            <a:picLocks noChangeAspect="1" noChangeArrowheads="1"/>
          </p:cNvPicPr>
          <p:nvPr/>
        </p:nvPicPr>
        <p:blipFill>
          <a:blip r:embed="rId2">
            <a:lum bright="24000" contrast="-18000"/>
            <a:extLst>
              <a:ext uri="{28A0092B-C50C-407E-A947-70E740481C1C}">
                <a14:useLocalDpi xmlns:a14="http://schemas.microsoft.com/office/drawing/2010/main" val="0"/>
              </a:ext>
            </a:extLst>
          </a:blip>
          <a:srcRect/>
          <a:stretch>
            <a:fillRect/>
          </a:stretch>
        </p:blipFill>
        <p:spPr>
          <a:xfrm>
            <a:off x="0" y="0"/>
            <a:ext cx="12192000" cy="6858635"/>
          </a:xfrm>
          <a:prstGeom prst="rect">
            <a:avLst/>
          </a:prstGeom>
          <a:noFill/>
          <a:ln>
            <a:noFill/>
          </a:ln>
        </p:spPr>
      </p:pic>
      <p:sp>
        <p:nvSpPr>
          <p:cNvPr id="2" name="Заголовок 1"/>
          <p:cNvSpPr>
            <a:spLocks noGrp="1"/>
          </p:cNvSpPr>
          <p:nvPr>
            <p:ph type="title"/>
          </p:nvPr>
        </p:nvSpPr>
        <p:spPr>
          <a:xfrm>
            <a:off x="647700" y="258445"/>
            <a:ext cx="10515600" cy="948055"/>
          </a:xfrm>
        </p:spPr>
        <p:txBody>
          <a:bodyPr/>
          <a:lstStyle/>
          <a:p>
            <a:pPr algn="ctr"/>
            <a:r>
              <a:rPr lang="en-US" altLang="ru-RU">
                <a:solidFill>
                  <a:srgbClr val="FF0000"/>
                </a:solidFill>
              </a:rPr>
              <a:t>Актуальность </a:t>
            </a:r>
          </a:p>
        </p:txBody>
      </p:sp>
      <p:sp>
        <p:nvSpPr>
          <p:cNvPr id="3" name="Замещающее содержимое 2"/>
          <p:cNvSpPr>
            <a:spLocks noGrp="1"/>
          </p:cNvSpPr>
          <p:nvPr>
            <p:ph idx="1"/>
          </p:nvPr>
        </p:nvSpPr>
        <p:spPr>
          <a:xfrm>
            <a:off x="647700" y="1253490"/>
            <a:ext cx="10515600" cy="4351338"/>
          </a:xfrm>
        </p:spPr>
        <p:txBody>
          <a:bodyPr/>
          <a:lstStyle/>
          <a:p>
            <a:r>
              <a:rPr lang="ru-RU" altLang="en-US">
                <a:solidFill>
                  <a:schemeClr val="accent1">
                    <a:lumMod val="50000"/>
                  </a:schemeClr>
                </a:solidFill>
              </a:rPr>
              <a:t>Оскуола иннинээҕи улахан саастаах оҕо грамотаны билиитэ, ситимнээх саҥата сайдыыта олус элбэх болҕомтону ылар.</a:t>
            </a:r>
            <a:r>
              <a:rPr lang="en-US" altLang="ru-RU">
                <a:solidFill>
                  <a:schemeClr val="accent1">
                    <a:lumMod val="50000"/>
                  </a:schemeClr>
                </a:solidFill>
              </a:rPr>
              <a:t> </a:t>
            </a:r>
            <a:r>
              <a:rPr lang="ru-RU" altLang="en-US">
                <a:solidFill>
                  <a:schemeClr val="accent1">
                    <a:lumMod val="50000"/>
                  </a:schemeClr>
                </a:solidFill>
              </a:rPr>
              <a:t>Оҕо бу дьарыктарга сүрэҕэлдьиир, баҕата  тиийбэт түгэннэрэ элбэхтэр. Ол инниттэн араас көрдөрөр материаллары, технологиялары туттан, дьарыгы көдьүүстээх гына тэрийэн ыыттахха хайа баҕарар оҕо үөрэ-көтө сорудахтары толорор.</a:t>
            </a:r>
            <a:r>
              <a:rPr lang="en-US" altLang="ru-RU">
                <a:solidFill>
                  <a:schemeClr val="accent1">
                    <a:lumMod val="50000"/>
                  </a:schemeClr>
                </a:solidFill>
              </a:rPr>
              <a:t> </a:t>
            </a:r>
          </a:p>
          <a:p>
            <a:r>
              <a:rPr lang="en-US" altLang="ru-RU">
                <a:solidFill>
                  <a:schemeClr val="accent1">
                    <a:lumMod val="50000"/>
                  </a:schemeClr>
                </a:solidFill>
              </a:rPr>
              <a:t>Араастаан оонньуу, хатылыы сырыттахха о5о грамотаҕа билиитэ дириҥиир, ситимнээх саҥата сайдар.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2"/>
          <p:cNvPicPr>
            <a:picLocks noChangeAspect="1" noChangeArrowheads="1"/>
          </p:cNvPicPr>
          <p:nvPr/>
        </p:nvPicPr>
        <p:blipFill>
          <a:blip r:embed="rId2">
            <a:lum bright="24000" contrast="-18000"/>
            <a:extLst>
              <a:ext uri="{28A0092B-C50C-407E-A947-70E740481C1C}">
                <a14:useLocalDpi xmlns:a14="http://schemas.microsoft.com/office/drawing/2010/main" val="0"/>
              </a:ext>
            </a:extLst>
          </a:blip>
          <a:srcRect/>
          <a:stretch>
            <a:fillRect/>
          </a:stretch>
        </p:blipFill>
        <p:spPr>
          <a:xfrm>
            <a:off x="0" y="0"/>
            <a:ext cx="12192000" cy="6858635"/>
          </a:xfrm>
          <a:prstGeom prst="rect">
            <a:avLst/>
          </a:prstGeom>
          <a:noFill/>
          <a:ln>
            <a:noFill/>
          </a:ln>
        </p:spPr>
      </p:pic>
      <p:sp>
        <p:nvSpPr>
          <p:cNvPr id="3" name="Замещающее содержимое 2"/>
          <p:cNvSpPr>
            <a:spLocks noGrp="1"/>
          </p:cNvSpPr>
          <p:nvPr>
            <p:ph idx="1"/>
          </p:nvPr>
        </p:nvSpPr>
        <p:spPr>
          <a:xfrm>
            <a:off x="647700" y="405765"/>
            <a:ext cx="10515600" cy="5771515"/>
          </a:xfrm>
        </p:spPr>
        <p:txBody>
          <a:bodyPr/>
          <a:lstStyle/>
          <a:p>
            <a:pPr indent="0" algn="ctr"/>
            <a:r>
              <a:rPr lang="en-US" sz="5400" b="1">
                <a:solidFill>
                  <a:srgbClr val="FF0000"/>
                </a:solidFill>
                <a:latin typeface="Gabriola" panose="04040605051002020D02" charset="0"/>
                <a:cs typeface="Calibri" panose="020F0502020204030204" charset="0"/>
                <a:sym typeface="+mn-ea"/>
              </a:rPr>
              <a:t>«Дор5оон хонуута»</a:t>
            </a:r>
            <a:r>
              <a:rPr lang="en-US" altLang="en-US" sz="5400" b="1">
                <a:solidFill>
                  <a:srgbClr val="FF0000"/>
                </a:solidFill>
                <a:latin typeface="Gabriola" panose="04040605051002020D02" charset="0"/>
                <a:cs typeface="Calibri" panose="020F0502020204030204" charset="0"/>
                <a:sym typeface="+mn-ea"/>
              </a:rPr>
              <a:t> кубиктаах оонньуу</a:t>
            </a:r>
            <a:r>
              <a:rPr lang="en-US">
                <a:solidFill>
                  <a:srgbClr val="4472C4"/>
                </a:solidFill>
                <a:latin typeface="Times New Roman" panose="02020603050405020304" charset="0"/>
                <a:cs typeface="Calibri" panose="020F0502020204030204" charset="0"/>
                <a:sym typeface="+mn-ea"/>
              </a:rPr>
              <a:t> </a:t>
            </a:r>
            <a:endParaRPr lang="en-US" b="0">
              <a:solidFill>
                <a:srgbClr val="4472C4"/>
              </a:solidFill>
              <a:latin typeface="Times New Roman" panose="02020603050405020304" charset="0"/>
              <a:cs typeface="Calibri" panose="020F0502020204030204" charset="0"/>
            </a:endParaRPr>
          </a:p>
          <a:p>
            <a:pPr indent="0" algn="ctr"/>
            <a:r>
              <a:rPr lang="en-US">
                <a:solidFill>
                  <a:srgbClr val="4472C4"/>
                </a:solidFill>
                <a:latin typeface="Times New Roman" panose="02020603050405020304" charset="0"/>
                <a:cs typeface="Calibri" panose="020F0502020204030204" charset="0"/>
                <a:sym typeface="+mn-ea"/>
              </a:rPr>
              <a:t>(уһуйаан иитээччитигэр, алын кылаас учууталыгар, төрөппүккэ аналлаах көмө матырыйаал)</a:t>
            </a:r>
            <a:endParaRPr lang="en-US" b="0">
              <a:latin typeface="Times New Roman" panose="02020603050405020304" charset="0"/>
              <a:cs typeface="Calibri" panose="020F0502020204030204" charset="0"/>
            </a:endParaRPr>
          </a:p>
          <a:p>
            <a:pPr indent="0" algn="ctr"/>
            <a:r>
              <a:rPr lang="en-US">
                <a:latin typeface="Times New Roman" panose="02020603050405020304" charset="0"/>
                <a:cs typeface="Calibri" panose="020F0502020204030204" charset="0"/>
                <a:sym typeface="+mn-ea"/>
              </a:rPr>
              <a:t> </a:t>
            </a:r>
            <a:endParaRPr lang="ru-RU" altLang="en-US"/>
          </a:p>
          <a:p>
            <a:r>
              <a:rPr lang="en-US" altLang="en-US">
                <a:latin typeface="Times New Roman" panose="02020603050405020304" charset="0"/>
                <a:cs typeface="Calibri" panose="020F0502020204030204" charset="0"/>
                <a:sym typeface="+mn-ea"/>
              </a:rPr>
              <a:t> </a:t>
            </a:r>
            <a:r>
              <a:rPr lang="en-US">
                <a:latin typeface="Times New Roman" panose="02020603050405020304" charset="0"/>
                <a:cs typeface="Calibri" panose="020F0502020204030204" charset="0"/>
                <a:sym typeface="+mn-ea"/>
              </a:rPr>
              <a:t>Каратаев И.И. пособиетыгар олоҕуран “Тосхол” бырагыраамма темаларынан аттарыллан  оҥоһулуннулар.</a:t>
            </a:r>
            <a:r>
              <a:rPr lang="en-US" altLang="en-US">
                <a:latin typeface="Times New Roman" panose="02020603050405020304" charset="0"/>
                <a:cs typeface="Calibri" panose="020F0502020204030204" charset="0"/>
                <a:sym typeface="+mn-ea"/>
              </a:rPr>
              <a:t> маны</a:t>
            </a:r>
            <a:r>
              <a:rPr lang="en-US">
                <a:latin typeface="Times New Roman" panose="02020603050405020304" charset="0"/>
                <a:cs typeface="Calibri" panose="020F0502020204030204" charset="0"/>
                <a:sym typeface="+mn-ea"/>
              </a:rPr>
              <a:t> </a:t>
            </a:r>
            <a:r>
              <a:rPr lang="en-US" altLang="en-US">
                <a:latin typeface="Times New Roman" panose="02020603050405020304" charset="0"/>
                <a:cs typeface="Calibri" panose="020F0502020204030204" charset="0"/>
                <a:sym typeface="+mn-ea"/>
              </a:rPr>
              <a:t>таһынан оҕону толкуйдатар ребустар, дешифратордар, саспыт дорҕооннор, кистэлэҥ суруктар уо.д.а. араас сорудахтар бааллар. </a:t>
            </a:r>
            <a:r>
              <a:rPr lang="en-US">
                <a:latin typeface="Times New Roman" panose="02020603050405020304" charset="0"/>
                <a:cs typeface="Calibri" panose="020F0502020204030204" charset="0"/>
                <a:sym typeface="+mn-ea"/>
              </a:rPr>
              <a:t>Оонньууну күн хайа баҕарар бириэмэтигэр тэрийиэххэ сөп. </a:t>
            </a:r>
          </a:p>
          <a:p>
            <a:r>
              <a:rPr lang="en-US">
                <a:latin typeface="Times New Roman" panose="02020603050405020304" charset="0"/>
                <a:cs typeface="Calibri" panose="020F0502020204030204" charset="0"/>
                <a:sym typeface="+mn-ea"/>
              </a:rPr>
              <a:t>Маны таһынан төрөппүт дьиэтигэр эмиэ уһуйааҥҥа ылбыт билиитинэн оонньотуон сөп.</a:t>
            </a:r>
          </a:p>
          <a:p>
            <a:endParaRPr lang="ru-RU"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2"/>
          <p:cNvPicPr>
            <a:picLocks noChangeAspect="1" noChangeArrowheads="1"/>
          </p:cNvPicPr>
          <p:nvPr/>
        </p:nvPicPr>
        <p:blipFill>
          <a:blip r:embed="rId2">
            <a:lum bright="24000" contrast="-18000"/>
            <a:extLst>
              <a:ext uri="{28A0092B-C50C-407E-A947-70E740481C1C}">
                <a14:useLocalDpi xmlns:a14="http://schemas.microsoft.com/office/drawing/2010/main" val="0"/>
              </a:ext>
            </a:extLst>
          </a:blip>
          <a:srcRect/>
          <a:stretch>
            <a:fillRect/>
          </a:stretch>
        </p:blipFill>
        <p:spPr>
          <a:xfrm>
            <a:off x="0" y="0"/>
            <a:ext cx="12192000" cy="6858635"/>
          </a:xfrm>
          <a:prstGeom prst="rect">
            <a:avLst/>
          </a:prstGeom>
          <a:noFill/>
          <a:ln>
            <a:noFill/>
          </a:ln>
        </p:spPr>
      </p:pic>
      <p:sp>
        <p:nvSpPr>
          <p:cNvPr id="3" name="Замещающее содержимое 2"/>
          <p:cNvSpPr>
            <a:spLocks noGrp="1"/>
          </p:cNvSpPr>
          <p:nvPr>
            <p:ph idx="1"/>
          </p:nvPr>
        </p:nvSpPr>
        <p:spPr>
          <a:xfrm>
            <a:off x="838200" y="421005"/>
            <a:ext cx="10515600" cy="4351338"/>
          </a:xfrm>
        </p:spPr>
        <p:txBody>
          <a:bodyPr/>
          <a:lstStyle/>
          <a:p>
            <a:r>
              <a:rPr lang="ru-RU" altLang="en-US" u="sng">
                <a:solidFill>
                  <a:srgbClr val="FF0000"/>
                </a:solidFill>
              </a:rPr>
              <a:t>Сыала</a:t>
            </a:r>
            <a:r>
              <a:rPr lang="ru-RU" altLang="en-US">
                <a:solidFill>
                  <a:srgbClr val="FF0000"/>
                </a:solidFill>
              </a:rPr>
              <a:t>:</a:t>
            </a:r>
            <a:r>
              <a:rPr lang="ru-RU" altLang="en-US">
                <a:solidFill>
                  <a:schemeClr val="accent1">
                    <a:lumMod val="50000"/>
                  </a:schemeClr>
                </a:solidFill>
              </a:rPr>
              <a:t> о5о</a:t>
            </a:r>
            <a:r>
              <a:rPr lang="en-US" altLang="ru-RU">
                <a:solidFill>
                  <a:schemeClr val="accent1">
                    <a:lumMod val="50000"/>
                  </a:schemeClr>
                </a:solidFill>
              </a:rPr>
              <a:t> </a:t>
            </a:r>
            <a:r>
              <a:rPr lang="ru-RU" altLang="en-US">
                <a:solidFill>
                  <a:schemeClr val="accent1">
                    <a:lumMod val="50000"/>
                  </a:schemeClr>
                </a:solidFill>
              </a:rPr>
              <a:t>ылбыт билии</a:t>
            </a:r>
            <a:r>
              <a:rPr lang="en-US" altLang="ru-RU">
                <a:solidFill>
                  <a:schemeClr val="accent1">
                    <a:lumMod val="50000"/>
                  </a:schemeClr>
                </a:solidFill>
              </a:rPr>
              <a:t>тин</a:t>
            </a:r>
            <a:r>
              <a:rPr lang="ru-RU" altLang="en-US">
                <a:solidFill>
                  <a:schemeClr val="accent1">
                    <a:lumMod val="50000"/>
                  </a:schemeClr>
                </a:solidFill>
              </a:rPr>
              <a:t> чиҥэтии, </a:t>
            </a:r>
            <a:r>
              <a:rPr lang="en-US" altLang="ru-RU">
                <a:solidFill>
                  <a:schemeClr val="accent1">
                    <a:lumMod val="50000"/>
                  </a:schemeClr>
                </a:solidFill>
              </a:rPr>
              <a:t>толкуйдуур дьоҕурдарын сайыннарыы.</a:t>
            </a:r>
            <a:r>
              <a:rPr lang="ru-RU" altLang="en-US">
                <a:solidFill>
                  <a:schemeClr val="accent1">
                    <a:lumMod val="50000"/>
                  </a:schemeClr>
                </a:solidFill>
              </a:rPr>
              <a:t> </a:t>
            </a:r>
          </a:p>
          <a:p>
            <a:r>
              <a:rPr lang="ru-RU" altLang="en-US" u="sng">
                <a:solidFill>
                  <a:srgbClr val="FF0000"/>
                </a:solidFill>
              </a:rPr>
              <a:t>Соруктара:</a:t>
            </a:r>
            <a:r>
              <a:rPr lang="ru-RU" altLang="en-US">
                <a:solidFill>
                  <a:schemeClr val="accent1">
                    <a:lumMod val="50000"/>
                  </a:schemeClr>
                </a:solidFill>
              </a:rPr>
              <a:t> </a:t>
            </a:r>
          </a:p>
          <a:p>
            <a:r>
              <a:rPr lang="ru-RU" altLang="en-US">
                <a:solidFill>
                  <a:schemeClr val="accent1">
                    <a:lumMod val="50000"/>
                  </a:schemeClr>
                </a:solidFill>
              </a:rPr>
              <a:t>1.Бэйэ-бэйэҕэ убаастабыллаах сыһыаҥҥа, тулуурдаах, дьулуурдаах буоларга иитии, дорҕоону үөрэтэргэ интэриэһи үөскэтии</a:t>
            </a:r>
          </a:p>
          <a:p>
            <a:r>
              <a:rPr lang="ru-RU" altLang="en-US">
                <a:solidFill>
                  <a:schemeClr val="accent1">
                    <a:lumMod val="50000"/>
                  </a:schemeClr>
                </a:solidFill>
              </a:rPr>
              <a:t>2.Оонньуур сатабылыгар, чуолкайдык, толору  эппиэттииргэ үөрэтии</a:t>
            </a:r>
          </a:p>
          <a:p>
            <a:r>
              <a:rPr lang="ru-RU" altLang="en-US">
                <a:solidFill>
                  <a:schemeClr val="accent1">
                    <a:lumMod val="50000"/>
                  </a:schemeClr>
                </a:solidFill>
              </a:rPr>
              <a:t>3.Ситимнээх саҥаны, дорҕоону араара истэрин, грамотаҕа билиилэрин, болҕомтолоох буолалларын сайыннарыы</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2"/>
          <p:cNvPicPr>
            <a:picLocks noChangeAspect="1" noChangeArrowheads="1"/>
          </p:cNvPicPr>
          <p:nvPr/>
        </p:nvPicPr>
        <p:blipFill>
          <a:blip r:embed="rId2">
            <a:lum bright="24000" contrast="-18000"/>
            <a:extLst>
              <a:ext uri="{28A0092B-C50C-407E-A947-70E740481C1C}">
                <a14:useLocalDpi xmlns:a14="http://schemas.microsoft.com/office/drawing/2010/main" val="0"/>
              </a:ext>
            </a:extLst>
          </a:blip>
          <a:srcRect/>
          <a:stretch>
            <a:fillRect/>
          </a:stretch>
        </p:blipFill>
        <p:spPr>
          <a:xfrm>
            <a:off x="0" y="0"/>
            <a:ext cx="12192000" cy="6858635"/>
          </a:xfrm>
          <a:prstGeom prst="rect">
            <a:avLst/>
          </a:prstGeom>
          <a:noFill/>
          <a:ln>
            <a:noFill/>
          </a:ln>
        </p:spPr>
      </p:pic>
      <p:sp>
        <p:nvSpPr>
          <p:cNvPr id="3" name="Замещающее содержимое 2"/>
          <p:cNvSpPr>
            <a:spLocks noGrp="1"/>
          </p:cNvSpPr>
          <p:nvPr>
            <p:ph idx="1"/>
          </p:nvPr>
        </p:nvSpPr>
        <p:spPr>
          <a:xfrm>
            <a:off x="647700" y="299720"/>
            <a:ext cx="10515600" cy="5877560"/>
          </a:xfrm>
        </p:spPr>
        <p:txBody>
          <a:bodyPr>
            <a:normAutofit fontScale="87500" lnSpcReduction="20000"/>
          </a:bodyPr>
          <a:lstStyle/>
          <a:p>
            <a:r>
              <a:rPr lang="en-US" b="1">
                <a:latin typeface="Times New Roman" panose="02020603050405020304" charset="0"/>
                <a:cs typeface="Calibri" panose="020F0502020204030204" charset="0"/>
                <a:sym typeface="+mn-ea"/>
              </a:rPr>
              <a:t>Оонньуу ис хоһооно</a:t>
            </a:r>
            <a:endParaRPr lang="en-US">
              <a:latin typeface="Times New Roman" panose="02020603050405020304" charset="0"/>
              <a:cs typeface="Calibri" panose="020F0502020204030204" charset="0"/>
              <a:sym typeface="+mn-ea"/>
            </a:endParaRPr>
          </a:p>
          <a:p>
            <a:r>
              <a:rPr lang="en-US">
                <a:latin typeface="Times New Roman" panose="02020603050405020304" charset="0"/>
                <a:cs typeface="Calibri" panose="020F0502020204030204" charset="0"/>
                <a:sym typeface="+mn-ea"/>
              </a:rPr>
              <a:t>Бу оонньууга түөрткэ тиийэ ахсааннаах оҕо оонньуон сөп. Бастакы оҕо кубигы быраҕар. Хас точкалаах өрүт түбэһэр да оччо хаамыыны оҥорор. Оонньуу толкуйдаабыт смайликтан саҕаланар уонна үөрбүт смайлигынан түмүктэнэр. Хонуубут хаамар суола дорҕоон фишкаларынан бэлиэтэнэн турар. Оҕолор ол устун хаамаллар. Ханнык фишкаҕа түбэһэллэринэн (кылгас аһаҕас, уһун аһаҕас, дифтонг, бүтэй дорҕоон, хоһуласпыт, сэргэстэспит бүтэй дорҕооннор) сорудахтары толороллор. Ханнык боппуруоска эппиэттииллэрин оҕолор бэйэлэрэ талан ылаллар (холобур: бүтэй дорҕоон фишкатыгар кэлэн түстэҕинэ бүтэй дорҕоонноох карточкаттан 1 карточканы талан ылар). Оҕо боппуруоска сыыһа эппиэттээтэҕинэ эбэтэр сатаан эппиэт биэрбэтэҕинэ биир хардыыны төттөрү барар. Маҥан квадратка үктэннэхтэринэ оҕолор тылга, сүһүөххэ, дорҕооҥҥо, буукубаҕа, тыаска, этиигэ сыһыаннаах сорудахтары толороллор.  Саһархай квадратка этии схематынан этии толкуйдууллар, хартыынан үлэлииллэр, фишканан суруйаллар, ураты суолталаах тыллары этэллэр. Үөрбүт смайликка үктэннэхтэринэ 3 хардыыны иннигэр хаамаллар уонна сорудаҕы толороллор. Подарокка түбэстэхтэринэ иитээччи эрдэ бэлэмнээбит бэлэҕин ылар (иитээччи бэйэтин фантазията). Ытаабыт смайликка түбэстэҕинэ 3 хардыыны төттөрү барар.</a:t>
            </a:r>
            <a:endParaRPr lang="en-US" b="0">
              <a:latin typeface="Times New Roman" panose="02020603050405020304" charset="0"/>
              <a:cs typeface="Calibri" panose="020F0502020204030204" charset="0"/>
            </a:endParaRPr>
          </a:p>
          <a:p>
            <a:endParaRPr lang="ru-RU"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2"/>
          <p:cNvPicPr>
            <a:picLocks noChangeAspect="1" noChangeArrowheads="1"/>
          </p:cNvPicPr>
          <p:nvPr/>
        </p:nvPicPr>
        <p:blipFill>
          <a:blip r:embed="rId2">
            <a:lum bright="24000" contrast="-18000"/>
            <a:extLst>
              <a:ext uri="{28A0092B-C50C-407E-A947-70E740481C1C}">
                <a14:useLocalDpi xmlns:a14="http://schemas.microsoft.com/office/drawing/2010/main" val="0"/>
              </a:ext>
            </a:extLst>
          </a:blip>
          <a:srcRect/>
          <a:stretch>
            <a:fillRect/>
          </a:stretch>
        </p:blipFill>
        <p:spPr>
          <a:xfrm>
            <a:off x="0" y="0"/>
            <a:ext cx="12192000" cy="6858635"/>
          </a:xfrm>
          <a:prstGeom prst="rect">
            <a:avLst/>
          </a:prstGeom>
          <a:noFill/>
          <a:ln>
            <a:noFill/>
          </a:ln>
        </p:spPr>
      </p:pic>
      <p:pic>
        <p:nvPicPr>
          <p:cNvPr id="24" name="Рисунок 12"/>
          <p:cNvPicPr>
            <a:picLocks noChangeAspect="1" noChangeArrowheads="1"/>
          </p:cNvPicPr>
          <p:nvPr/>
        </p:nvPicPr>
        <p:blipFill>
          <a:blip r:embed="rId3" cstate="print">
            <a:extLst>
              <a:ext uri="{28A0092B-C50C-407E-A947-70E740481C1C}">
                <a14:useLocalDpi xmlns:a14="http://schemas.microsoft.com/office/drawing/2010/main" val="0"/>
              </a:ext>
            </a:extLst>
          </a:blip>
          <a:srcRect r="584" b="7305"/>
          <a:stretch>
            <a:fillRect/>
          </a:stretch>
        </p:blipFill>
        <p:spPr>
          <a:xfrm>
            <a:off x="1178560" y="899160"/>
            <a:ext cx="290830" cy="315595"/>
          </a:xfrm>
          <a:prstGeom prst="rect">
            <a:avLst/>
          </a:prstGeom>
          <a:noFill/>
          <a:ln>
            <a:noFill/>
          </a:ln>
        </p:spPr>
      </p:pic>
      <p:pic>
        <p:nvPicPr>
          <p:cNvPr id="51" name="Рисунок 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V="1">
            <a:off x="1205865" y="1654810"/>
            <a:ext cx="268605" cy="256540"/>
          </a:xfrm>
          <a:prstGeom prst="rect">
            <a:avLst/>
          </a:prstGeom>
          <a:noFill/>
          <a:ln>
            <a:noFill/>
          </a:ln>
        </p:spPr>
      </p:pic>
      <p:pic>
        <p:nvPicPr>
          <p:cNvPr id="99" name="Рисунок 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102995" y="1285875"/>
            <a:ext cx="417830" cy="297180"/>
          </a:xfrm>
          <a:prstGeom prst="rect">
            <a:avLst/>
          </a:prstGeom>
          <a:noFill/>
          <a:ln>
            <a:noFill/>
          </a:ln>
        </p:spPr>
      </p:pic>
      <p:pic>
        <p:nvPicPr>
          <p:cNvPr id="47" name="Рисунок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1215708" y="2426335"/>
            <a:ext cx="316865" cy="243840"/>
          </a:xfrm>
          <a:prstGeom prst="rect">
            <a:avLst/>
          </a:prstGeom>
          <a:noFill/>
          <a:ln>
            <a:noFill/>
          </a:ln>
        </p:spPr>
      </p:pic>
      <p:pic>
        <p:nvPicPr>
          <p:cNvPr id="49" name="Рисунок 1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1199515" y="2018665"/>
            <a:ext cx="282575" cy="300355"/>
          </a:xfrm>
          <a:prstGeom prst="rect">
            <a:avLst/>
          </a:prstGeom>
          <a:noFill/>
          <a:ln>
            <a:noFill/>
          </a:ln>
        </p:spPr>
      </p:pic>
      <p:pic>
        <p:nvPicPr>
          <p:cNvPr id="52" name="Рисунок 31"/>
          <p:cNvPicPr>
            <a:picLocks noGrp="1" noChangeAspect="1" noChangeArrowheads="1"/>
          </p:cNvPicPr>
          <p:nvPr>
            <p:ph sz="half" idx="2"/>
          </p:nvPr>
        </p:nvPicPr>
        <p:blipFill>
          <a:blip r:embed="rId8" cstate="print">
            <a:extLst>
              <a:ext uri="{28A0092B-C50C-407E-A947-70E740481C1C}">
                <a14:useLocalDpi xmlns:a14="http://schemas.microsoft.com/office/drawing/2010/main" val="0"/>
              </a:ext>
            </a:extLst>
          </a:blip>
          <a:srcRect l="28542" t="9122" r="61303" b="77052"/>
          <a:stretch>
            <a:fillRect/>
          </a:stretch>
        </p:blipFill>
        <p:spPr>
          <a:xfrm>
            <a:off x="1228725" y="2799715"/>
            <a:ext cx="292100" cy="267970"/>
          </a:xfrm>
          <a:prstGeom prst="rect">
            <a:avLst/>
          </a:prstGeom>
          <a:noFill/>
          <a:ln>
            <a:noFill/>
          </a:ln>
        </p:spPr>
      </p:pic>
      <p:pic>
        <p:nvPicPr>
          <p:cNvPr id="55" name="Рисунок 1"/>
          <p:cNvPicPr>
            <a:picLocks noChangeAspect="1" noChangeArrowheads="1"/>
          </p:cNvPicPr>
          <p:nvPr/>
        </p:nvPicPr>
        <p:blipFill>
          <a:blip r:embed="rId9" cstate="print">
            <a:extLst>
              <a:ext uri="{28A0092B-C50C-407E-A947-70E740481C1C}">
                <a14:useLocalDpi xmlns:a14="http://schemas.microsoft.com/office/drawing/2010/main" val="0"/>
              </a:ext>
            </a:extLst>
          </a:blip>
          <a:srcRect l="48532" t="9122" r="32333" b="77052"/>
          <a:stretch>
            <a:fillRect/>
          </a:stretch>
        </p:blipFill>
        <p:spPr>
          <a:xfrm>
            <a:off x="1097280" y="3122613"/>
            <a:ext cx="486410" cy="263525"/>
          </a:xfrm>
          <a:prstGeom prst="rect">
            <a:avLst/>
          </a:prstGeom>
          <a:noFill/>
          <a:ln>
            <a:noFill/>
          </a:ln>
        </p:spPr>
      </p:pic>
      <p:pic>
        <p:nvPicPr>
          <p:cNvPr id="56" name="Рисунок 44"/>
          <p:cNvPicPr>
            <a:picLocks noChangeAspect="1" noChangeArrowheads="1"/>
          </p:cNvPicPr>
          <p:nvPr/>
        </p:nvPicPr>
        <p:blipFill>
          <a:blip r:embed="rId10" cstate="print">
            <a:extLst>
              <a:ext uri="{28A0092B-C50C-407E-A947-70E740481C1C}">
                <a14:useLocalDpi xmlns:a14="http://schemas.microsoft.com/office/drawing/2010/main" val="0"/>
              </a:ext>
            </a:extLst>
          </a:blip>
          <a:srcRect l="9407" t="41049" r="79262" b="43699"/>
          <a:stretch>
            <a:fillRect/>
          </a:stretch>
        </p:blipFill>
        <p:spPr>
          <a:xfrm>
            <a:off x="1241743" y="3548063"/>
            <a:ext cx="266065" cy="268605"/>
          </a:xfrm>
          <a:prstGeom prst="rect">
            <a:avLst/>
          </a:prstGeom>
          <a:noFill/>
          <a:ln>
            <a:noFill/>
          </a:ln>
        </p:spPr>
      </p:pic>
      <p:pic>
        <p:nvPicPr>
          <p:cNvPr id="57" name="Рисунок 49"/>
          <p:cNvPicPr>
            <a:picLocks noChangeAspect="1" noChangeArrowheads="1"/>
          </p:cNvPicPr>
          <p:nvPr/>
        </p:nvPicPr>
        <p:blipFill>
          <a:blip r:embed="rId11" cstate="print">
            <a:extLst>
              <a:ext uri="{28A0092B-C50C-407E-A947-70E740481C1C}">
                <a14:useLocalDpi xmlns:a14="http://schemas.microsoft.com/office/drawing/2010/main" val="0"/>
              </a:ext>
            </a:extLst>
          </a:blip>
          <a:srcRect l="6841" t="60576" r="71779" b="22605"/>
          <a:stretch>
            <a:fillRect/>
          </a:stretch>
        </p:blipFill>
        <p:spPr>
          <a:xfrm>
            <a:off x="1157605" y="3881755"/>
            <a:ext cx="435610" cy="240030"/>
          </a:xfrm>
          <a:prstGeom prst="rect">
            <a:avLst/>
          </a:prstGeom>
          <a:noFill/>
          <a:ln>
            <a:noFill/>
          </a:ln>
        </p:spPr>
      </p:pic>
      <p:pic>
        <p:nvPicPr>
          <p:cNvPr id="58" name="Рисунок 11"/>
          <p:cNvPicPr>
            <a:picLocks noChangeAspect="1" noChangeArrowheads="1"/>
          </p:cNvPicPr>
          <p:nvPr/>
        </p:nvPicPr>
        <p:blipFill>
          <a:blip r:embed="rId12" cstate="print">
            <a:extLst>
              <a:ext uri="{28A0092B-C50C-407E-A947-70E740481C1C}">
                <a14:useLocalDpi xmlns:a14="http://schemas.microsoft.com/office/drawing/2010/main" val="0"/>
              </a:ext>
            </a:extLst>
          </a:blip>
          <a:srcRect l="37094" t="51892" r="39281" b="31157"/>
          <a:stretch>
            <a:fillRect/>
          </a:stretch>
        </p:blipFill>
        <p:spPr>
          <a:xfrm>
            <a:off x="1173480" y="4267835"/>
            <a:ext cx="379095" cy="203835"/>
          </a:xfrm>
          <a:prstGeom prst="rect">
            <a:avLst/>
          </a:prstGeom>
          <a:noFill/>
          <a:ln>
            <a:noFill/>
          </a:ln>
        </p:spPr>
      </p:pic>
      <p:sp>
        <p:nvSpPr>
          <p:cNvPr id="61" name="Прямоугольник: скругленные углы 61"/>
          <p:cNvSpPr/>
          <p:nvPr/>
        </p:nvSpPr>
        <p:spPr>
          <a:xfrm>
            <a:off x="1327785" y="5353050"/>
            <a:ext cx="265430" cy="250825"/>
          </a:xfrm>
          <a:prstGeom prst="roundRect">
            <a:avLst/>
          </a:prstGeom>
          <a:solidFill>
            <a:srgbClr val="FFFF00"/>
          </a:solidFill>
          <a:ln w="12700" cap="flat" cmpd="sng" algn="ctr">
            <a:solidFill>
              <a:srgbClr val="4472C4">
                <a:shade val="50000"/>
              </a:srgbClr>
            </a:solidFill>
            <a:prstDash val="solid"/>
            <a:miter lim="800000"/>
          </a:ln>
          <a:effectLst/>
        </p:spPr>
      </p:sp>
      <p:sp>
        <p:nvSpPr>
          <p:cNvPr id="59" name="Прямоугольник: скругленные углы 15"/>
          <p:cNvSpPr/>
          <p:nvPr/>
        </p:nvSpPr>
        <p:spPr>
          <a:xfrm>
            <a:off x="1280795" y="4652645"/>
            <a:ext cx="271780" cy="238760"/>
          </a:xfrm>
          <a:prstGeom prst="roundRect">
            <a:avLst/>
          </a:prstGeom>
          <a:solidFill>
            <a:sysClr val="window" lastClr="FFFFFF"/>
          </a:solidFill>
          <a:ln w="12700" cap="flat" cmpd="sng" algn="ctr">
            <a:solidFill>
              <a:srgbClr val="4472C4">
                <a:shade val="50000"/>
              </a:srgbClr>
            </a:solidFill>
            <a:prstDash val="solid"/>
            <a:miter lim="800000"/>
          </a:ln>
          <a:effectLst/>
        </p:spPr>
      </p:sp>
      <p:sp>
        <p:nvSpPr>
          <p:cNvPr id="44" name="Текстовое поле 43"/>
          <p:cNvSpPr txBox="1"/>
          <p:nvPr/>
        </p:nvSpPr>
        <p:spPr>
          <a:xfrm>
            <a:off x="1934845" y="797560"/>
            <a:ext cx="3994785" cy="5262245"/>
          </a:xfrm>
          <a:prstGeom prst="rect">
            <a:avLst/>
          </a:prstGeom>
          <a:noFill/>
          <a:ln w="9525">
            <a:noFill/>
          </a:ln>
        </p:spPr>
        <p:txBody>
          <a:bodyPr wrap="square">
            <a:spAutoFit/>
          </a:bodyPr>
          <a:lstStyle/>
          <a:p>
            <a:pPr marL="228600" indent="-228600">
              <a:lnSpc>
                <a:spcPct val="200000"/>
              </a:lnSpc>
            </a:pPr>
            <a:r>
              <a:rPr lang="en-US" sz="1200" b="0">
                <a:latin typeface="Times New Roman" panose="02020603050405020304" charset="0"/>
                <a:cs typeface="Calibri" panose="020F0502020204030204" charset="0"/>
              </a:rPr>
              <a:t>  - оонньуу саҕаланар</a:t>
            </a:r>
          </a:p>
          <a:p>
            <a:pPr marL="228600" indent="-228600">
              <a:lnSpc>
                <a:spcPct val="200000"/>
              </a:lnSpc>
            </a:pPr>
            <a:r>
              <a:rPr lang="en-US" sz="1200" b="0">
                <a:latin typeface="Times New Roman" panose="02020603050405020304" charset="0"/>
                <a:cs typeface="Calibri" panose="020F0502020204030204" charset="0"/>
              </a:rPr>
              <a:t> - үс хардыы кэннигэр хаамар</a:t>
            </a:r>
          </a:p>
          <a:p>
            <a:pPr marL="228600" indent="-228600">
              <a:lnSpc>
                <a:spcPct val="200000"/>
              </a:lnSpc>
            </a:pPr>
            <a:r>
              <a:rPr lang="en-US" sz="1200" b="0">
                <a:latin typeface="Times New Roman" panose="02020603050405020304" charset="0"/>
                <a:cs typeface="Calibri" panose="020F0502020204030204" charset="0"/>
              </a:rPr>
              <a:t>  - үс хардыы иннигэр хаамар</a:t>
            </a:r>
          </a:p>
          <a:p>
            <a:pPr marL="228600" indent="-228600">
              <a:lnSpc>
                <a:spcPct val="200000"/>
              </a:lnSpc>
            </a:pPr>
            <a:r>
              <a:rPr lang="en-US" sz="1200" b="0">
                <a:latin typeface="Times New Roman" panose="02020603050405020304" charset="0"/>
                <a:cs typeface="Calibri" panose="020F0502020204030204" charset="0"/>
              </a:rPr>
              <a:t> - сюрпри</a:t>
            </a:r>
            <a:r>
              <a:rPr lang="en-US" altLang="en-US" sz="1200" b="0">
                <a:latin typeface="Times New Roman" panose="02020603050405020304" charset="0"/>
                <a:cs typeface="Calibri" panose="020F0502020204030204" charset="0"/>
              </a:rPr>
              <a:t>з</a:t>
            </a:r>
            <a:endParaRPr lang="en-US" sz="1200" b="0">
              <a:latin typeface="Times New Roman" panose="02020603050405020304" charset="0"/>
              <a:cs typeface="Calibri" panose="020F0502020204030204" charset="0"/>
            </a:endParaRPr>
          </a:p>
          <a:p>
            <a:pPr marL="228600" indent="-228600">
              <a:lnSpc>
                <a:spcPct val="200000"/>
              </a:lnSpc>
            </a:pPr>
            <a:r>
              <a:rPr lang="en-US" sz="1200" b="0">
                <a:latin typeface="Times New Roman" panose="02020603050405020304" charset="0"/>
                <a:cs typeface="Calibri" panose="020F0502020204030204" charset="0"/>
              </a:rPr>
              <a:t>  - түмүк</a:t>
            </a:r>
          </a:p>
          <a:p>
            <a:pPr marL="228600" indent="-228600">
              <a:lnSpc>
                <a:spcPct val="200000"/>
              </a:lnSpc>
            </a:pPr>
            <a:r>
              <a:rPr lang="en-US" sz="1200" b="0">
                <a:latin typeface="Times New Roman" panose="02020603050405020304" charset="0"/>
                <a:cs typeface="Calibri" panose="020F0502020204030204" charset="0"/>
              </a:rPr>
              <a:t> - кылгас аһаҕас дорҕоон сорудахтара</a:t>
            </a:r>
          </a:p>
          <a:p>
            <a:pPr marL="228600" indent="-228600">
              <a:lnSpc>
                <a:spcPct val="200000"/>
              </a:lnSpc>
            </a:pPr>
            <a:r>
              <a:rPr lang="en-US" sz="1200" b="0">
                <a:latin typeface="Times New Roman" panose="02020603050405020304" charset="0"/>
                <a:cs typeface="Calibri" panose="020F0502020204030204" charset="0"/>
              </a:rPr>
              <a:t>- уһун аһаҕас дор</a:t>
            </a:r>
            <a:r>
              <a:rPr lang="en-US" altLang="en-US" sz="1200" b="0">
                <a:latin typeface="Times New Roman" panose="02020603050405020304" charset="0"/>
                <a:cs typeface="Calibri" panose="020F0502020204030204" charset="0"/>
              </a:rPr>
              <a:t>ҕ</a:t>
            </a:r>
            <a:r>
              <a:rPr lang="en-US" sz="1200" b="0">
                <a:latin typeface="Times New Roman" panose="02020603050405020304" charset="0"/>
                <a:cs typeface="Calibri" panose="020F0502020204030204" charset="0"/>
              </a:rPr>
              <a:t>оон сорудахтара</a:t>
            </a:r>
          </a:p>
          <a:p>
            <a:pPr marL="228600" indent="-228600">
              <a:lnSpc>
                <a:spcPct val="200000"/>
              </a:lnSpc>
            </a:pPr>
            <a:r>
              <a:rPr lang="en-US" sz="1200" b="0">
                <a:latin typeface="Times New Roman" panose="02020603050405020304" charset="0"/>
                <a:cs typeface="Calibri" panose="020F0502020204030204" charset="0"/>
              </a:rPr>
              <a:t>- бүтэй дорҕоон сорудахтара</a:t>
            </a:r>
          </a:p>
          <a:p>
            <a:pPr marL="228600" indent="-228600">
              <a:lnSpc>
                <a:spcPct val="200000"/>
              </a:lnSpc>
            </a:pPr>
            <a:r>
              <a:rPr lang="en-US" sz="1200" b="0">
                <a:latin typeface="Times New Roman" panose="02020603050405020304" charset="0"/>
                <a:cs typeface="Calibri" panose="020F0502020204030204" charset="0"/>
              </a:rPr>
              <a:t>- сэргэстэспит, хоһуласпыт бүтэй дорҕооннор сорудахтара</a:t>
            </a:r>
          </a:p>
          <a:p>
            <a:pPr marL="228600" indent="-228600">
              <a:lnSpc>
                <a:spcPct val="200000"/>
              </a:lnSpc>
            </a:pPr>
            <a:r>
              <a:rPr lang="en-US" sz="1200" b="0">
                <a:latin typeface="Times New Roman" panose="02020603050405020304" charset="0"/>
                <a:cs typeface="Calibri" panose="020F0502020204030204" charset="0"/>
              </a:rPr>
              <a:t> - дифтонг сорудахтара</a:t>
            </a:r>
          </a:p>
          <a:p>
            <a:pPr marL="228600" indent="-228600">
              <a:lnSpc>
                <a:spcPct val="200000"/>
              </a:lnSpc>
            </a:pPr>
            <a:r>
              <a:rPr lang="en-US" sz="1200" b="0">
                <a:latin typeface="Times New Roman" panose="02020603050405020304" charset="0"/>
                <a:cs typeface="Calibri" panose="020F0502020204030204" charset="0"/>
              </a:rPr>
              <a:t>  - сүһүөх, тыл, этии, дорзоон, буукуба, тыас туьунан сорудахтар</a:t>
            </a:r>
          </a:p>
          <a:p>
            <a:pPr marL="228600" indent="-228600">
              <a:lnSpc>
                <a:spcPct val="200000"/>
              </a:lnSpc>
            </a:pPr>
            <a:r>
              <a:rPr lang="en-US" sz="1200" b="0">
                <a:latin typeface="Times New Roman" panose="02020603050405020304" charset="0"/>
                <a:cs typeface="Calibri" panose="020F0502020204030204" charset="0"/>
              </a:rPr>
              <a:t> - этии схематыгар, хартыынанан үлэҕэ, фишканан суруйууга сорудахтар.</a:t>
            </a:r>
            <a:endParaRPr lang="en-US" altLang="en-US" sz="1200" b="0">
              <a:latin typeface="Times New Roman" panose="02020603050405020304" charset="0"/>
              <a:cs typeface="Calibri" panose="020F0502020204030204" charset="0"/>
            </a:endParaRPr>
          </a:p>
        </p:txBody>
      </p:sp>
      <p:pic>
        <p:nvPicPr>
          <p:cNvPr id="3" name="Изображение 2" descr="квест дети"/>
          <p:cNvPicPr>
            <a:picLocks noChangeAspect="1"/>
          </p:cNvPicPr>
          <p:nvPr/>
        </p:nvPicPr>
        <p:blipFill>
          <a:blip r:embed="rId13"/>
          <a:stretch>
            <a:fillRect/>
          </a:stretch>
        </p:blipFill>
        <p:spPr>
          <a:xfrm>
            <a:off x="8950325" y="405130"/>
            <a:ext cx="2818130" cy="27184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Замещающее содержимое 3" descr="Рисунок1"/>
          <p:cNvPicPr>
            <a:picLocks noGrp="1" noChangeAspect="1"/>
          </p:cNvPicPr>
          <p:nvPr>
            <p:ph idx="1"/>
          </p:nvPr>
        </p:nvPicPr>
        <p:blipFill>
          <a:blip r:embed="rId2"/>
          <a:stretch>
            <a:fillRect/>
          </a:stretch>
        </p:blipFill>
        <p:spPr>
          <a:xfrm>
            <a:off x="390525" y="1016000"/>
            <a:ext cx="3493135" cy="2316480"/>
          </a:xfrm>
          <a:prstGeom prst="rect">
            <a:avLst/>
          </a:prstGeom>
          <a:ln>
            <a:solidFill>
              <a:schemeClr val="bg2">
                <a:lumMod val="75000"/>
              </a:schemeClr>
            </a:solidFill>
          </a:ln>
        </p:spPr>
      </p:pic>
      <p:pic>
        <p:nvPicPr>
          <p:cNvPr id="104" name="Изображение 103"/>
          <p:cNvPicPr/>
          <p:nvPr/>
        </p:nvPicPr>
        <p:blipFill>
          <a:blip r:embed="rId3"/>
          <a:srcRect l="7695" t="3509" r="7439" b="8602"/>
          <a:stretch>
            <a:fillRect/>
          </a:stretch>
        </p:blipFill>
        <p:spPr>
          <a:xfrm>
            <a:off x="390525" y="3626485"/>
            <a:ext cx="2494915" cy="2885440"/>
          </a:xfrm>
          <a:prstGeom prst="rect">
            <a:avLst/>
          </a:prstGeom>
          <a:noFill/>
          <a:ln w="9525">
            <a:noFill/>
          </a:ln>
        </p:spPr>
      </p:pic>
      <p:pic>
        <p:nvPicPr>
          <p:cNvPr id="100" name="Content Placeholder 99"/>
          <p:cNvPicPr>
            <a:picLocks noGrp="1"/>
          </p:cNvPicPr>
          <p:nvPr>
            <p:ph sz="half" idx="2"/>
          </p:nvPr>
        </p:nvPicPr>
        <p:blipFill>
          <a:blip r:embed="rId4"/>
          <a:stretch>
            <a:fillRect/>
          </a:stretch>
        </p:blipFill>
        <p:spPr>
          <a:xfrm>
            <a:off x="4622800" y="3723640"/>
            <a:ext cx="2745740" cy="2186305"/>
          </a:xfrm>
          <a:prstGeom prst="rect">
            <a:avLst/>
          </a:prstGeom>
          <a:noFill/>
          <a:ln w="9525">
            <a:noFill/>
          </a:ln>
        </p:spPr>
      </p:pic>
      <p:graphicFrame>
        <p:nvGraphicFramePr>
          <p:cNvPr id="6" name="Замещающее содержимое 5"/>
          <p:cNvGraphicFramePr>
            <a:graphicFrameLocks noGrp="1"/>
          </p:cNvGraphicFramePr>
          <p:nvPr>
            <p:ph sz="quarter" idx="13"/>
          </p:nvPr>
        </p:nvGraphicFramePr>
        <p:xfrm>
          <a:off x="8644255" y="628015"/>
          <a:ext cx="2977515" cy="2197735"/>
        </p:xfrm>
        <a:graphic>
          <a:graphicData uri="http://schemas.openxmlformats.org/drawingml/2006/table">
            <a:tbl>
              <a:tblPr firstRow="1" bandRow="1">
                <a:tableStyleId>{5C22544A-7EE6-4342-B048-85BDC9FD1C3A}</a:tableStyleId>
              </a:tblPr>
              <a:tblGrid>
                <a:gridCol w="324485"/>
                <a:gridCol w="285750"/>
                <a:gridCol w="368935"/>
                <a:gridCol w="325120"/>
                <a:gridCol w="325120"/>
                <a:gridCol w="330200"/>
                <a:gridCol w="324485"/>
                <a:gridCol w="324485"/>
                <a:gridCol w="368935"/>
              </a:tblGrid>
              <a:tr h="376555">
                <a:tc>
                  <a:txBody>
                    <a:bodyPr/>
                    <a:lstStyle/>
                    <a:p>
                      <a:pPr algn="ctr">
                        <a:lnSpc>
                          <a:spcPct val="100000"/>
                        </a:lnSpc>
                        <a:buNone/>
                      </a:pPr>
                      <a:r>
                        <a:rPr lang="en-US" altLang="ru-RU" sz="2000"/>
                        <a:t>1</a:t>
                      </a:r>
                    </a:p>
                  </a:txBody>
                  <a:tcPr/>
                </a:tc>
                <a:tc>
                  <a:txBody>
                    <a:bodyPr/>
                    <a:lstStyle/>
                    <a:p>
                      <a:pPr algn="ctr">
                        <a:lnSpc>
                          <a:spcPct val="100000"/>
                        </a:lnSpc>
                        <a:buNone/>
                      </a:pPr>
                      <a:r>
                        <a:rPr lang="en-US" altLang="ru-RU" sz="2000"/>
                        <a:t>2</a:t>
                      </a:r>
                    </a:p>
                  </a:txBody>
                  <a:tcPr/>
                </a:tc>
                <a:tc>
                  <a:txBody>
                    <a:bodyPr/>
                    <a:lstStyle/>
                    <a:p>
                      <a:pPr algn="ctr">
                        <a:lnSpc>
                          <a:spcPct val="100000"/>
                        </a:lnSpc>
                        <a:buNone/>
                      </a:pPr>
                      <a:r>
                        <a:rPr lang="en-US" altLang="ru-RU" sz="2000"/>
                        <a:t>3</a:t>
                      </a:r>
                    </a:p>
                  </a:txBody>
                  <a:tcPr/>
                </a:tc>
                <a:tc>
                  <a:txBody>
                    <a:bodyPr/>
                    <a:lstStyle/>
                    <a:p>
                      <a:pPr algn="ctr">
                        <a:lnSpc>
                          <a:spcPct val="100000"/>
                        </a:lnSpc>
                        <a:buNone/>
                      </a:pPr>
                      <a:r>
                        <a:rPr lang="en-US" altLang="ru-RU" sz="2000"/>
                        <a:t>4</a:t>
                      </a:r>
                    </a:p>
                  </a:txBody>
                  <a:tcPr/>
                </a:tc>
                <a:tc>
                  <a:txBody>
                    <a:bodyPr/>
                    <a:lstStyle/>
                    <a:p>
                      <a:pPr algn="ctr">
                        <a:lnSpc>
                          <a:spcPct val="100000"/>
                        </a:lnSpc>
                        <a:buNone/>
                      </a:pPr>
                      <a:r>
                        <a:rPr lang="en-US" altLang="ru-RU" sz="2000"/>
                        <a:t>5</a:t>
                      </a:r>
                    </a:p>
                  </a:txBody>
                  <a:tcPr/>
                </a:tc>
                <a:tc>
                  <a:txBody>
                    <a:bodyPr/>
                    <a:lstStyle/>
                    <a:p>
                      <a:pPr algn="ctr">
                        <a:lnSpc>
                          <a:spcPct val="100000"/>
                        </a:lnSpc>
                        <a:buNone/>
                      </a:pPr>
                      <a:r>
                        <a:rPr lang="en-US" altLang="ru-RU" sz="2000"/>
                        <a:t>6</a:t>
                      </a:r>
                    </a:p>
                  </a:txBody>
                  <a:tcPr/>
                </a:tc>
                <a:tc>
                  <a:txBody>
                    <a:bodyPr/>
                    <a:lstStyle/>
                    <a:p>
                      <a:pPr algn="ctr">
                        <a:lnSpc>
                          <a:spcPct val="100000"/>
                        </a:lnSpc>
                        <a:buNone/>
                      </a:pPr>
                      <a:r>
                        <a:rPr lang="en-US" altLang="ru-RU" sz="2000"/>
                        <a:t>7</a:t>
                      </a:r>
                    </a:p>
                  </a:txBody>
                  <a:tcPr/>
                </a:tc>
                <a:tc>
                  <a:txBody>
                    <a:bodyPr/>
                    <a:lstStyle/>
                    <a:p>
                      <a:pPr algn="ctr">
                        <a:lnSpc>
                          <a:spcPct val="100000"/>
                        </a:lnSpc>
                        <a:buNone/>
                      </a:pPr>
                      <a:r>
                        <a:rPr lang="en-US" altLang="ru-RU" sz="2000"/>
                        <a:t>8</a:t>
                      </a:r>
                    </a:p>
                  </a:txBody>
                  <a:tcPr/>
                </a:tc>
                <a:tc>
                  <a:txBody>
                    <a:bodyPr/>
                    <a:lstStyle/>
                    <a:p>
                      <a:pPr algn="ctr">
                        <a:lnSpc>
                          <a:spcPct val="100000"/>
                        </a:lnSpc>
                        <a:buNone/>
                      </a:pPr>
                      <a:r>
                        <a:rPr lang="en-US" altLang="ru-RU" sz="2000"/>
                        <a:t>9</a:t>
                      </a:r>
                    </a:p>
                  </a:txBody>
                  <a:tcPr/>
                </a:tc>
              </a:tr>
              <a:tr h="377825">
                <a:tc>
                  <a:txBody>
                    <a:bodyPr/>
                    <a:lstStyle/>
                    <a:p>
                      <a:pPr>
                        <a:lnSpc>
                          <a:spcPct val="100000"/>
                        </a:lnSpc>
                        <a:buNone/>
                      </a:pPr>
                      <a:r>
                        <a:rPr lang="en-US" altLang="ru-RU" sz="2000"/>
                        <a:t>2</a:t>
                      </a:r>
                    </a:p>
                  </a:txBody>
                  <a:tcPr/>
                </a:tc>
                <a:tc>
                  <a:txBody>
                    <a:bodyPr/>
                    <a:lstStyle/>
                    <a:p>
                      <a:pPr>
                        <a:lnSpc>
                          <a:spcPct val="100000"/>
                        </a:lnSpc>
                        <a:buNone/>
                      </a:pPr>
                      <a:r>
                        <a:rPr lang="en-US" altLang="ru-RU" sz="1600"/>
                        <a:t>и</a:t>
                      </a:r>
                    </a:p>
                  </a:txBody>
                  <a:tcPr/>
                </a:tc>
                <a:tc>
                  <a:txBody>
                    <a:bodyPr/>
                    <a:lstStyle/>
                    <a:p>
                      <a:pPr>
                        <a:lnSpc>
                          <a:spcPct val="100000"/>
                        </a:lnSpc>
                        <a:buNone/>
                      </a:pPr>
                      <a:r>
                        <a:rPr lang="en-US" altLang="ru-RU" sz="1600"/>
                        <a:t>а</a:t>
                      </a:r>
                    </a:p>
                  </a:txBody>
                  <a:tcPr/>
                </a:tc>
                <a:tc>
                  <a:txBody>
                    <a:bodyPr/>
                    <a:lstStyle/>
                    <a:p>
                      <a:pPr>
                        <a:lnSpc>
                          <a:spcPct val="100000"/>
                        </a:lnSpc>
                        <a:buNone/>
                      </a:pPr>
                      <a:r>
                        <a:rPr lang="en-US" altLang="ru-RU" sz="1600"/>
                        <a:t>к</a:t>
                      </a:r>
                    </a:p>
                  </a:txBody>
                  <a:tcPr/>
                </a:tc>
                <a:tc>
                  <a:txBody>
                    <a:bodyPr/>
                    <a:lstStyle/>
                    <a:p>
                      <a:pPr>
                        <a:lnSpc>
                          <a:spcPct val="100000"/>
                        </a:lnSpc>
                        <a:buNone/>
                      </a:pPr>
                      <a:r>
                        <a:rPr lang="en-US" altLang="ru-RU" sz="1600"/>
                        <a:t>г</a:t>
                      </a:r>
                    </a:p>
                  </a:txBody>
                  <a:tcPr/>
                </a:tc>
                <a:tc>
                  <a:txBody>
                    <a:bodyPr/>
                    <a:lstStyle/>
                    <a:p>
                      <a:pPr>
                        <a:lnSpc>
                          <a:spcPct val="100000"/>
                        </a:lnSpc>
                        <a:buNone/>
                      </a:pPr>
                      <a:r>
                        <a:rPr lang="en-US" altLang="ru-RU" sz="1600"/>
                        <a:t>н</a:t>
                      </a:r>
                    </a:p>
                  </a:txBody>
                  <a:tcPr/>
                </a:tc>
                <a:tc>
                  <a:txBody>
                    <a:bodyPr/>
                    <a:lstStyle/>
                    <a:p>
                      <a:pPr>
                        <a:lnSpc>
                          <a:spcPct val="100000"/>
                        </a:lnSpc>
                        <a:buNone/>
                      </a:pPr>
                      <a:r>
                        <a:rPr lang="en-US" altLang="ru-RU" sz="1600"/>
                        <a:t>ү</a:t>
                      </a:r>
                    </a:p>
                  </a:txBody>
                  <a:tcPr/>
                </a:tc>
                <a:tc>
                  <a:txBody>
                    <a:bodyPr/>
                    <a:lstStyle/>
                    <a:p>
                      <a:pPr>
                        <a:lnSpc>
                          <a:spcPct val="100000"/>
                        </a:lnSpc>
                        <a:buNone/>
                      </a:pPr>
                      <a:r>
                        <a:rPr lang="en-US" altLang="ru-RU" sz="1600"/>
                        <a:t>в</a:t>
                      </a:r>
                    </a:p>
                  </a:txBody>
                  <a:tcPr/>
                </a:tc>
                <a:tc>
                  <a:txBody>
                    <a:bodyPr/>
                    <a:lstStyle/>
                    <a:p>
                      <a:pPr>
                        <a:lnSpc>
                          <a:spcPct val="100000"/>
                        </a:lnSpc>
                        <a:buNone/>
                      </a:pPr>
                      <a:r>
                        <a:rPr lang="en-US" altLang="ru-RU" sz="1600"/>
                        <a:t>р</a:t>
                      </a:r>
                    </a:p>
                  </a:txBody>
                  <a:tcPr/>
                </a:tc>
              </a:tr>
              <a:tr h="376555">
                <a:tc>
                  <a:txBody>
                    <a:bodyPr/>
                    <a:lstStyle/>
                    <a:p>
                      <a:pPr>
                        <a:lnSpc>
                          <a:spcPct val="100000"/>
                        </a:lnSpc>
                        <a:buNone/>
                      </a:pPr>
                      <a:r>
                        <a:rPr lang="en-US" altLang="ru-RU" sz="2000"/>
                        <a:t>3</a:t>
                      </a:r>
                    </a:p>
                  </a:txBody>
                  <a:tcPr/>
                </a:tc>
                <a:tc>
                  <a:txBody>
                    <a:bodyPr/>
                    <a:lstStyle/>
                    <a:p>
                      <a:pPr>
                        <a:lnSpc>
                          <a:spcPct val="100000"/>
                        </a:lnSpc>
                        <a:buNone/>
                      </a:pPr>
                      <a:r>
                        <a:rPr lang="en-US" altLang="ru-RU" sz="1600"/>
                        <a:t>з</a:t>
                      </a:r>
                    </a:p>
                  </a:txBody>
                  <a:tcPr/>
                </a:tc>
                <a:tc>
                  <a:txBody>
                    <a:bodyPr/>
                    <a:lstStyle/>
                    <a:p>
                      <a:pPr>
                        <a:lnSpc>
                          <a:spcPct val="100000"/>
                        </a:lnSpc>
                        <a:buNone/>
                      </a:pPr>
                      <a:r>
                        <a:rPr lang="en-US" altLang="ru-RU" sz="1600"/>
                        <a:t>х</a:t>
                      </a:r>
                    </a:p>
                  </a:txBody>
                  <a:tcPr/>
                </a:tc>
                <a:tc>
                  <a:txBody>
                    <a:bodyPr/>
                    <a:lstStyle/>
                    <a:p>
                      <a:pPr>
                        <a:lnSpc>
                          <a:spcPct val="100000"/>
                        </a:lnSpc>
                        <a:buNone/>
                      </a:pPr>
                      <a:r>
                        <a:rPr lang="en-US" altLang="ru-RU" sz="1600"/>
                        <a:t>э</a:t>
                      </a:r>
                    </a:p>
                  </a:txBody>
                  <a:tcPr/>
                </a:tc>
                <a:tc>
                  <a:txBody>
                    <a:bodyPr/>
                    <a:lstStyle/>
                    <a:p>
                      <a:pPr>
                        <a:lnSpc>
                          <a:spcPct val="100000"/>
                        </a:lnSpc>
                        <a:buNone/>
                      </a:pPr>
                      <a:r>
                        <a:rPr lang="en-US" altLang="ru-RU" sz="1600"/>
                        <a:t>п</a:t>
                      </a:r>
                    </a:p>
                  </a:txBody>
                  <a:tcPr/>
                </a:tc>
                <a:tc>
                  <a:txBody>
                    <a:bodyPr/>
                    <a:lstStyle/>
                    <a:p>
                      <a:pPr>
                        <a:lnSpc>
                          <a:spcPct val="100000"/>
                        </a:lnSpc>
                        <a:buNone/>
                      </a:pPr>
                      <a:r>
                        <a:rPr lang="en-US" altLang="ru-RU" sz="1600"/>
                        <a:t>л</a:t>
                      </a:r>
                    </a:p>
                  </a:txBody>
                  <a:tcPr/>
                </a:tc>
                <a:tc>
                  <a:txBody>
                    <a:bodyPr/>
                    <a:lstStyle/>
                    <a:p>
                      <a:pPr>
                        <a:lnSpc>
                          <a:spcPct val="100000"/>
                        </a:lnSpc>
                        <a:buNone/>
                      </a:pPr>
                      <a:r>
                        <a:rPr lang="en-US" altLang="ru-RU" sz="1600"/>
                        <a:t>д</a:t>
                      </a:r>
                    </a:p>
                  </a:txBody>
                  <a:tcPr/>
                </a:tc>
                <a:tc>
                  <a:txBody>
                    <a:bodyPr/>
                    <a:lstStyle/>
                    <a:p>
                      <a:pPr>
                        <a:lnSpc>
                          <a:spcPct val="100000"/>
                        </a:lnSpc>
                        <a:buNone/>
                      </a:pPr>
                      <a:r>
                        <a:rPr lang="en-US" altLang="ru-RU" sz="1600"/>
                        <a:t>у</a:t>
                      </a:r>
                    </a:p>
                  </a:txBody>
                  <a:tcPr/>
                </a:tc>
                <a:tc>
                  <a:txBody>
                    <a:bodyPr/>
                    <a:lstStyle/>
                    <a:p>
                      <a:pPr>
                        <a:lnSpc>
                          <a:spcPct val="100000"/>
                        </a:lnSpc>
                        <a:buNone/>
                      </a:pPr>
                      <a:r>
                        <a:rPr lang="en-US" altLang="ru-RU" sz="1600"/>
                        <a:t>ж</a:t>
                      </a:r>
                    </a:p>
                  </a:txBody>
                  <a:tcPr/>
                </a:tc>
              </a:tr>
              <a:tr h="376555">
                <a:tc>
                  <a:txBody>
                    <a:bodyPr/>
                    <a:lstStyle/>
                    <a:p>
                      <a:pPr>
                        <a:lnSpc>
                          <a:spcPct val="100000"/>
                        </a:lnSpc>
                        <a:buNone/>
                      </a:pPr>
                      <a:r>
                        <a:rPr lang="en-US" altLang="ru-RU" sz="2000"/>
                        <a:t>4</a:t>
                      </a:r>
                    </a:p>
                  </a:txBody>
                  <a:tcPr/>
                </a:tc>
                <a:tc>
                  <a:txBody>
                    <a:bodyPr/>
                    <a:lstStyle/>
                    <a:p>
                      <a:pPr>
                        <a:lnSpc>
                          <a:spcPct val="100000"/>
                        </a:lnSpc>
                        <a:buNone/>
                      </a:pPr>
                      <a:r>
                        <a:rPr lang="en-US" altLang="ru-RU" sz="1600"/>
                        <a:t>ч</a:t>
                      </a:r>
                    </a:p>
                  </a:txBody>
                  <a:tcPr/>
                </a:tc>
                <a:tc>
                  <a:txBody>
                    <a:bodyPr/>
                    <a:lstStyle/>
                    <a:p>
                      <a:pPr>
                        <a:lnSpc>
                          <a:spcPct val="100000"/>
                        </a:lnSpc>
                        <a:buNone/>
                      </a:pPr>
                      <a:r>
                        <a:rPr lang="en-US" altLang="ru-RU" sz="1600"/>
                        <a:t>ы</a:t>
                      </a:r>
                    </a:p>
                  </a:txBody>
                  <a:tcPr/>
                </a:tc>
                <a:tc>
                  <a:txBody>
                    <a:bodyPr/>
                    <a:lstStyle/>
                    <a:p>
                      <a:pPr>
                        <a:lnSpc>
                          <a:spcPct val="100000"/>
                        </a:lnSpc>
                        <a:buNone/>
                      </a:pPr>
                      <a:r>
                        <a:rPr lang="en-US" altLang="ru-RU" sz="1600"/>
                        <a:t>с</a:t>
                      </a:r>
                    </a:p>
                  </a:txBody>
                  <a:tcPr/>
                </a:tc>
                <a:tc>
                  <a:txBody>
                    <a:bodyPr/>
                    <a:lstStyle/>
                    <a:p>
                      <a:pPr>
                        <a:lnSpc>
                          <a:spcPct val="100000"/>
                        </a:lnSpc>
                        <a:buNone/>
                      </a:pPr>
                      <a:r>
                        <a:rPr lang="en-US" altLang="ru-RU" sz="1600"/>
                        <a:t>м</a:t>
                      </a:r>
                    </a:p>
                  </a:txBody>
                  <a:tcPr/>
                </a:tc>
                <a:tc>
                  <a:txBody>
                    <a:bodyPr/>
                    <a:lstStyle/>
                    <a:p>
                      <a:pPr>
                        <a:lnSpc>
                          <a:spcPct val="100000"/>
                        </a:lnSpc>
                        <a:buNone/>
                      </a:pPr>
                      <a:r>
                        <a:rPr lang="en-US" altLang="ru-RU" sz="1600"/>
                        <a:t>ө</a:t>
                      </a:r>
                    </a:p>
                  </a:txBody>
                  <a:tcPr/>
                </a:tc>
                <a:tc>
                  <a:txBody>
                    <a:bodyPr/>
                    <a:lstStyle/>
                    <a:p>
                      <a:pPr>
                        <a:lnSpc>
                          <a:spcPct val="100000"/>
                        </a:lnSpc>
                        <a:buNone/>
                      </a:pPr>
                      <a:r>
                        <a:rPr lang="en-US" altLang="ru-RU" sz="1600"/>
                        <a:t>т</a:t>
                      </a:r>
                    </a:p>
                  </a:txBody>
                  <a:tcPr/>
                </a:tc>
                <a:tc>
                  <a:txBody>
                    <a:bodyPr/>
                    <a:lstStyle/>
                    <a:p>
                      <a:pPr>
                        <a:lnSpc>
                          <a:spcPct val="100000"/>
                        </a:lnSpc>
                        <a:buNone/>
                      </a:pPr>
                      <a:r>
                        <a:rPr lang="en-US" altLang="ru-RU" sz="1600"/>
                        <a:t>б</a:t>
                      </a:r>
                    </a:p>
                  </a:txBody>
                  <a:tcPr/>
                </a:tc>
                <a:tc>
                  <a:txBody>
                    <a:bodyPr/>
                    <a:lstStyle/>
                    <a:p>
                      <a:pPr>
                        <a:lnSpc>
                          <a:spcPct val="100000"/>
                        </a:lnSpc>
                        <a:buNone/>
                      </a:pPr>
                      <a:r>
                        <a:rPr lang="en-US" altLang="ru-RU" sz="1600"/>
                        <a:t>ю</a:t>
                      </a:r>
                    </a:p>
                  </a:txBody>
                  <a:tcPr/>
                </a:tc>
              </a:tr>
              <a:tr h="612775">
                <a:tc>
                  <a:txBody>
                    <a:bodyPr/>
                    <a:lstStyle/>
                    <a:p>
                      <a:pPr>
                        <a:lnSpc>
                          <a:spcPct val="100000"/>
                        </a:lnSpc>
                        <a:buNone/>
                      </a:pPr>
                      <a:r>
                        <a:rPr lang="en-US" altLang="ru-RU" sz="2000"/>
                        <a:t>5</a:t>
                      </a:r>
                    </a:p>
                  </a:txBody>
                  <a:tcPr/>
                </a:tc>
                <a:tc>
                  <a:txBody>
                    <a:bodyPr/>
                    <a:lstStyle/>
                    <a:p>
                      <a:pPr>
                        <a:lnSpc>
                          <a:spcPct val="100000"/>
                        </a:lnSpc>
                        <a:buNone/>
                      </a:pPr>
                      <a:r>
                        <a:rPr lang="en-US" altLang="ru-RU" sz="1600"/>
                        <a:t>о</a:t>
                      </a:r>
                    </a:p>
                  </a:txBody>
                  <a:tcPr/>
                </a:tc>
                <a:tc>
                  <a:txBody>
                    <a:bodyPr/>
                    <a:lstStyle/>
                    <a:p>
                      <a:pPr>
                        <a:lnSpc>
                          <a:spcPct val="100000"/>
                        </a:lnSpc>
                        <a:buNone/>
                      </a:pPr>
                      <a:r>
                        <a:rPr lang="en-US" altLang="ru-RU" sz="1600"/>
                        <a:t>я</a:t>
                      </a:r>
                    </a:p>
                  </a:txBody>
                  <a:tcPr/>
                </a:tc>
                <a:tc>
                  <a:txBody>
                    <a:bodyPr/>
                    <a:lstStyle/>
                    <a:p>
                      <a:pPr>
                        <a:lnSpc>
                          <a:spcPct val="100000"/>
                        </a:lnSpc>
                        <a:buNone/>
                      </a:pPr>
                      <a:r>
                        <a:rPr lang="en-US" altLang="ru-RU" sz="1600"/>
                        <a:t>ҥ</a:t>
                      </a:r>
                    </a:p>
                  </a:txBody>
                  <a:tcPr/>
                </a:tc>
                <a:tc>
                  <a:txBody>
                    <a:bodyPr/>
                    <a:lstStyle/>
                    <a:p>
                      <a:pPr>
                        <a:lnSpc>
                          <a:spcPct val="100000"/>
                        </a:lnSpc>
                        <a:buNone/>
                      </a:pPr>
                      <a:r>
                        <a:rPr lang="en-US" altLang="ru-RU" sz="1600"/>
                        <a:t>д</a:t>
                      </a:r>
                    </a:p>
                  </a:txBody>
                  <a:tcPr/>
                </a:tc>
                <a:tc>
                  <a:txBody>
                    <a:bodyPr/>
                    <a:lstStyle/>
                    <a:p>
                      <a:pPr>
                        <a:lnSpc>
                          <a:spcPct val="100000"/>
                        </a:lnSpc>
                        <a:buNone/>
                      </a:pPr>
                      <a:endParaRPr lang="ru-RU" altLang="en-US" sz="1600"/>
                    </a:p>
                  </a:txBody>
                  <a:tcPr/>
                </a:tc>
                <a:tc>
                  <a:txBody>
                    <a:bodyPr/>
                    <a:lstStyle/>
                    <a:p>
                      <a:pPr>
                        <a:lnSpc>
                          <a:spcPct val="100000"/>
                        </a:lnSpc>
                        <a:buNone/>
                      </a:pPr>
                      <a:endParaRPr lang="ru-RU" altLang="en-US" sz="1600"/>
                    </a:p>
                  </a:txBody>
                  <a:tcPr/>
                </a:tc>
                <a:tc>
                  <a:txBody>
                    <a:bodyPr/>
                    <a:lstStyle/>
                    <a:p>
                      <a:pPr>
                        <a:lnSpc>
                          <a:spcPct val="100000"/>
                        </a:lnSpc>
                        <a:buNone/>
                      </a:pPr>
                      <a:endParaRPr lang="ru-RU" altLang="en-US" sz="1600"/>
                    </a:p>
                  </a:txBody>
                  <a:tcPr/>
                </a:tc>
                <a:tc>
                  <a:txBody>
                    <a:bodyPr/>
                    <a:lstStyle/>
                    <a:p>
                      <a:pPr>
                        <a:lnSpc>
                          <a:spcPct val="100000"/>
                        </a:lnSpc>
                        <a:buNone/>
                      </a:pPr>
                      <a:endParaRPr lang="ru-RU" altLang="en-US" sz="1600"/>
                    </a:p>
                  </a:txBody>
                  <a:tcPr/>
                </a:tc>
              </a:tr>
            </a:tbl>
          </a:graphicData>
        </a:graphic>
      </p:graphicFrame>
      <p:pic>
        <p:nvPicPr>
          <p:cNvPr id="106" name="Изображение 105"/>
          <p:cNvPicPr/>
          <p:nvPr/>
        </p:nvPicPr>
        <p:blipFill>
          <a:blip r:embed="rId5"/>
          <a:srcRect t="13110" r="13865"/>
          <a:stretch>
            <a:fillRect/>
          </a:stretch>
        </p:blipFill>
        <p:spPr>
          <a:xfrm>
            <a:off x="7870190" y="3723640"/>
            <a:ext cx="3751580" cy="2865120"/>
          </a:xfrm>
          <a:prstGeom prst="rect">
            <a:avLst/>
          </a:prstGeom>
          <a:noFill/>
          <a:ln w="9525">
            <a:noFill/>
          </a:ln>
        </p:spPr>
      </p:pic>
      <p:sp>
        <p:nvSpPr>
          <p:cNvPr id="8" name="Текстовое поле 7"/>
          <p:cNvSpPr txBox="1"/>
          <p:nvPr/>
        </p:nvSpPr>
        <p:spPr>
          <a:xfrm>
            <a:off x="7139940" y="177165"/>
            <a:ext cx="4704080" cy="368300"/>
          </a:xfrm>
          <a:prstGeom prst="rect">
            <a:avLst/>
          </a:prstGeom>
          <a:noFill/>
        </p:spPr>
        <p:txBody>
          <a:bodyPr wrap="none" rtlCol="0">
            <a:spAutoFit/>
          </a:bodyPr>
          <a:lstStyle/>
          <a:p>
            <a:r>
              <a:rPr lang="en-US" altLang="ru-RU"/>
              <a:t>Полибия квадрата (ахсааны кытта интеграция)</a:t>
            </a:r>
          </a:p>
        </p:txBody>
      </p:sp>
      <p:sp>
        <p:nvSpPr>
          <p:cNvPr id="9" name="Текстовое поле 8"/>
          <p:cNvSpPr txBox="1"/>
          <p:nvPr/>
        </p:nvSpPr>
        <p:spPr>
          <a:xfrm>
            <a:off x="8141335" y="3067050"/>
            <a:ext cx="3209290" cy="645160"/>
          </a:xfrm>
          <a:prstGeom prst="rect">
            <a:avLst/>
          </a:prstGeom>
          <a:noFill/>
        </p:spPr>
        <p:txBody>
          <a:bodyPr wrap="none" rtlCol="0">
            <a:spAutoFit/>
          </a:bodyPr>
          <a:lstStyle/>
          <a:p>
            <a:r>
              <a:rPr lang="en-US" altLang="en-US"/>
              <a:t>”2” сыыпп</a:t>
            </a:r>
            <a:r>
              <a:rPr lang="en-US" altLang="ru-RU"/>
              <a:t>а</a:t>
            </a:r>
            <a:r>
              <a:rPr lang="en-US" altLang="en-US"/>
              <a:t>ра кэннигэр саспыт </a:t>
            </a:r>
          </a:p>
          <a:p>
            <a:r>
              <a:rPr lang="en-US" altLang="en-US"/>
              <a:t>доҕооннорунан тылла таһаар</a:t>
            </a:r>
          </a:p>
        </p:txBody>
      </p:sp>
      <p:sp>
        <p:nvSpPr>
          <p:cNvPr id="10" name="Текстовое поле 9"/>
          <p:cNvSpPr txBox="1"/>
          <p:nvPr/>
        </p:nvSpPr>
        <p:spPr>
          <a:xfrm>
            <a:off x="1105535" y="3343910"/>
            <a:ext cx="2559685" cy="368300"/>
          </a:xfrm>
          <a:prstGeom prst="rect">
            <a:avLst/>
          </a:prstGeom>
          <a:noFill/>
        </p:spPr>
        <p:txBody>
          <a:bodyPr wrap="none" rtlCol="0">
            <a:spAutoFit/>
          </a:bodyPr>
          <a:lstStyle/>
          <a:p>
            <a:r>
              <a:rPr lang="en-US" altLang="en-US"/>
              <a:t>интерактивнай дуоскаҕа</a:t>
            </a:r>
          </a:p>
        </p:txBody>
      </p:sp>
      <p:sp>
        <p:nvSpPr>
          <p:cNvPr id="11" name="Текстовое поле 10"/>
          <p:cNvSpPr txBox="1"/>
          <p:nvPr/>
        </p:nvSpPr>
        <p:spPr>
          <a:xfrm>
            <a:off x="5602605" y="3343910"/>
            <a:ext cx="1308100" cy="368300"/>
          </a:xfrm>
          <a:prstGeom prst="rect">
            <a:avLst/>
          </a:prstGeom>
          <a:noFill/>
        </p:spPr>
        <p:txBody>
          <a:bodyPr wrap="none" rtlCol="0">
            <a:spAutoFit/>
          </a:bodyPr>
          <a:lstStyle/>
          <a:p>
            <a:r>
              <a:rPr lang="en-US" altLang="en-US"/>
              <a:t>ойуу-ребус </a:t>
            </a:r>
          </a:p>
        </p:txBody>
      </p:sp>
      <p:sp>
        <p:nvSpPr>
          <p:cNvPr id="12" name="Текстовое поле 11"/>
          <p:cNvSpPr txBox="1"/>
          <p:nvPr/>
        </p:nvSpPr>
        <p:spPr>
          <a:xfrm>
            <a:off x="2797175" y="6220460"/>
            <a:ext cx="2149475" cy="368300"/>
          </a:xfrm>
          <a:prstGeom prst="rect">
            <a:avLst/>
          </a:prstGeom>
          <a:noFill/>
        </p:spPr>
        <p:txBody>
          <a:bodyPr wrap="none" rtlCol="0">
            <a:spAutoFit/>
          </a:bodyPr>
          <a:lstStyle/>
          <a:p>
            <a:r>
              <a:rPr lang="en-US" altLang="en-US"/>
              <a:t>10 “У” дорҕоону бул</a:t>
            </a:r>
          </a:p>
        </p:txBody>
      </p:sp>
      <p:pic>
        <p:nvPicPr>
          <p:cNvPr id="13" name="Изображение 12" descr="346d0d4f9069d5968f21b51598ca11a3"/>
          <p:cNvPicPr>
            <a:picLocks noChangeAspect="1"/>
          </p:cNvPicPr>
          <p:nvPr/>
        </p:nvPicPr>
        <p:blipFill>
          <a:blip r:embed="rId6"/>
          <a:stretch>
            <a:fillRect/>
          </a:stretch>
        </p:blipFill>
        <p:spPr>
          <a:xfrm>
            <a:off x="3415030" y="2728595"/>
            <a:ext cx="1137920" cy="1137920"/>
          </a:xfrm>
          <a:prstGeom prst="rect">
            <a:avLst/>
          </a:prstGeom>
        </p:spPr>
      </p:pic>
      <p:sp>
        <p:nvSpPr>
          <p:cNvPr id="14" name="Текстовое поле 13"/>
          <p:cNvSpPr txBox="1"/>
          <p:nvPr/>
        </p:nvSpPr>
        <p:spPr>
          <a:xfrm>
            <a:off x="10179050" y="2457450"/>
            <a:ext cx="1442720" cy="368300"/>
          </a:xfrm>
          <a:prstGeom prst="rect">
            <a:avLst/>
          </a:prstGeom>
          <a:noFill/>
        </p:spPr>
        <p:txBody>
          <a:bodyPr wrap="none" rtlCol="0" anchor="t">
            <a:spAutoFit/>
          </a:bodyPr>
          <a:lstStyle/>
          <a:p>
            <a:r>
              <a:rPr lang="en-US" altLang="en-US">
                <a:latin typeface="Times New Roman" panose="02020603050405020304" charset="0"/>
                <a:cs typeface="Calibri" panose="020F0502020204030204" charset="0"/>
                <a:sym typeface="+mn-ea"/>
              </a:rPr>
              <a:t>22+34=...(иэ)</a:t>
            </a:r>
          </a:p>
        </p:txBody>
      </p:sp>
      <p:sp>
        <p:nvSpPr>
          <p:cNvPr id="15" name="Текстовое поле 14"/>
          <p:cNvSpPr txBox="1"/>
          <p:nvPr/>
        </p:nvSpPr>
        <p:spPr>
          <a:xfrm>
            <a:off x="511810" y="242570"/>
            <a:ext cx="5634990" cy="521970"/>
          </a:xfrm>
          <a:prstGeom prst="rect">
            <a:avLst/>
          </a:prstGeom>
          <a:noFill/>
        </p:spPr>
        <p:txBody>
          <a:bodyPr wrap="none" rtlCol="0">
            <a:spAutoFit/>
          </a:bodyPr>
          <a:lstStyle/>
          <a:p>
            <a:r>
              <a:rPr lang="en-US" altLang="ru-RU" sz="2800">
                <a:solidFill>
                  <a:schemeClr val="accent1"/>
                </a:solidFill>
                <a:effectLst>
                  <a:outerShdw blurRad="38100" dist="25400" dir="5400000" algn="ctr" rotWithShape="0">
                    <a:srgbClr val="6E747A">
                      <a:alpha val="43000"/>
                    </a:srgbClr>
                  </a:outerShdw>
                </a:effectLst>
              </a:rPr>
              <a:t>“Дорҕоон хонуута” оонньуу уратыта</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Замещающее содержимое 3" descr="Рисунок1"/>
          <p:cNvPicPr>
            <a:picLocks noGrp="1" noChangeAspect="1"/>
          </p:cNvPicPr>
          <p:nvPr>
            <p:ph idx="1"/>
          </p:nvPr>
        </p:nvPicPr>
        <p:blipFill>
          <a:blip r:embed="rId2"/>
          <a:stretch>
            <a:fillRect/>
          </a:stretch>
        </p:blipFill>
        <p:spPr>
          <a:xfrm>
            <a:off x="261620" y="259080"/>
            <a:ext cx="8924925" cy="5918200"/>
          </a:xfrm>
          <a:prstGeom prst="rect">
            <a:avLst/>
          </a:prstGeom>
          <a:ln>
            <a:solidFill>
              <a:schemeClr val="bg2">
                <a:lumMod val="75000"/>
              </a:schemeClr>
            </a:solidFill>
          </a:ln>
        </p:spPr>
      </p:pic>
      <p:pic>
        <p:nvPicPr>
          <p:cNvPr id="13" name="Изображение 12" descr="346d0d4f9069d5968f21b51598ca11a3"/>
          <p:cNvPicPr>
            <a:picLocks noChangeAspect="1"/>
          </p:cNvPicPr>
          <p:nvPr/>
        </p:nvPicPr>
        <p:blipFill>
          <a:blip r:embed="rId3"/>
          <a:stretch>
            <a:fillRect/>
          </a:stretch>
        </p:blipFill>
        <p:spPr>
          <a:xfrm>
            <a:off x="9186545" y="3935730"/>
            <a:ext cx="2922270" cy="2922270"/>
          </a:xfrm>
          <a:prstGeom prst="rect">
            <a:avLst/>
          </a:prstGeom>
        </p:spPr>
      </p:pic>
      <p:sp>
        <p:nvSpPr>
          <p:cNvPr id="6" name="Текстовое поле 5"/>
          <p:cNvSpPr txBox="1"/>
          <p:nvPr/>
        </p:nvSpPr>
        <p:spPr>
          <a:xfrm>
            <a:off x="9565005" y="452120"/>
            <a:ext cx="2432050" cy="3415030"/>
          </a:xfrm>
          <a:prstGeom prst="rect">
            <a:avLst/>
          </a:prstGeom>
          <a:noFill/>
        </p:spPr>
        <p:txBody>
          <a:bodyPr wrap="square" rtlCol="0">
            <a:spAutoFit/>
          </a:bodyPr>
          <a:lstStyle/>
          <a:p>
            <a:r>
              <a:rPr lang="en-US" altLang="ru-RU"/>
              <a:t>кылгас аһаҕас дорҕоонноох тыллары бул (сорудаҕы уларытыахха сеп):</a:t>
            </a:r>
          </a:p>
          <a:p>
            <a:r>
              <a:rPr lang="en-US" altLang="ru-RU"/>
              <a:t>-уһун аһаҕас дорҕоонноох тыллары бул</a:t>
            </a:r>
          </a:p>
          <a:p>
            <a:r>
              <a:rPr lang="en-US" altLang="ru-RU"/>
              <a:t>-биир сүһүөхтээх тыллары бул</a:t>
            </a:r>
          </a:p>
          <a:p>
            <a:r>
              <a:rPr lang="en-US" altLang="ru-RU"/>
              <a:t>-бүтэй дорҕоонтон саҕаланар тыллары бул</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Замещающее содержимое 103"/>
          <p:cNvPicPr>
            <a:picLocks noGrp="1" noChangeAspect="1"/>
          </p:cNvPicPr>
          <p:nvPr>
            <p:ph idx="1"/>
          </p:nvPr>
        </p:nvPicPr>
        <p:blipFill>
          <a:blip r:embed="rId2"/>
          <a:srcRect l="7695" t="3509" r="7439" b="8602"/>
          <a:stretch>
            <a:fillRect/>
          </a:stretch>
        </p:blipFill>
        <p:spPr>
          <a:xfrm>
            <a:off x="270510" y="226695"/>
            <a:ext cx="5010150" cy="6588760"/>
          </a:xfrm>
          <a:prstGeom prst="rect">
            <a:avLst/>
          </a:prstGeom>
          <a:noFill/>
          <a:ln w="9525">
            <a:noFill/>
          </a:ln>
        </p:spPr>
      </p:pic>
      <p:sp>
        <p:nvSpPr>
          <p:cNvPr id="4" name="Текстовое поле 3"/>
          <p:cNvSpPr txBox="1"/>
          <p:nvPr/>
        </p:nvSpPr>
        <p:spPr>
          <a:xfrm>
            <a:off x="5584825" y="367030"/>
            <a:ext cx="3402330" cy="645160"/>
          </a:xfrm>
          <a:prstGeom prst="rect">
            <a:avLst/>
          </a:prstGeom>
          <a:noFill/>
        </p:spPr>
        <p:txBody>
          <a:bodyPr wrap="square" rtlCol="0">
            <a:spAutoFit/>
          </a:bodyPr>
          <a:lstStyle/>
          <a:p>
            <a:r>
              <a:rPr lang="en-US" altLang="ru-RU"/>
              <a:t>10 саспыт - “У” дорҕоону бул (смайлик ордуо суохтаах)</a:t>
            </a:r>
          </a:p>
        </p:txBody>
      </p:sp>
      <p:sp>
        <p:nvSpPr>
          <p:cNvPr id="6" name="Улыбающееся лицо 5"/>
          <p:cNvSpPr/>
          <p:nvPr/>
        </p:nvSpPr>
        <p:spPr>
          <a:xfrm>
            <a:off x="4258310" y="92837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7" name="Улыбающееся лицо 6"/>
          <p:cNvSpPr/>
          <p:nvPr/>
        </p:nvSpPr>
        <p:spPr>
          <a:xfrm>
            <a:off x="5732145" y="147320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8" name="Улыбающееся лицо 7"/>
          <p:cNvSpPr/>
          <p:nvPr/>
        </p:nvSpPr>
        <p:spPr>
          <a:xfrm>
            <a:off x="3842385" y="524764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9" name="Улыбающееся лицо 8"/>
          <p:cNvSpPr/>
          <p:nvPr/>
        </p:nvSpPr>
        <p:spPr>
          <a:xfrm>
            <a:off x="7342505" y="230251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10" name="Улыбающееся лицо 9"/>
          <p:cNvSpPr/>
          <p:nvPr/>
        </p:nvSpPr>
        <p:spPr>
          <a:xfrm>
            <a:off x="8411210" y="230251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11" name="Улыбающееся лицо 10"/>
          <p:cNvSpPr/>
          <p:nvPr/>
        </p:nvSpPr>
        <p:spPr>
          <a:xfrm>
            <a:off x="6800850" y="147320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12" name="Улыбающееся лицо 11"/>
          <p:cNvSpPr/>
          <p:nvPr/>
        </p:nvSpPr>
        <p:spPr>
          <a:xfrm>
            <a:off x="6273800" y="230251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13" name="Улыбающееся лицо 12"/>
          <p:cNvSpPr/>
          <p:nvPr/>
        </p:nvSpPr>
        <p:spPr>
          <a:xfrm>
            <a:off x="2656840" y="480949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14" name="Улыбающееся лицо 13"/>
          <p:cNvSpPr/>
          <p:nvPr/>
        </p:nvSpPr>
        <p:spPr>
          <a:xfrm>
            <a:off x="7869555" y="147320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sp>
        <p:nvSpPr>
          <p:cNvPr id="15" name="Улыбающееся лицо 14"/>
          <p:cNvSpPr/>
          <p:nvPr/>
        </p:nvSpPr>
        <p:spPr>
          <a:xfrm>
            <a:off x="1350010" y="928370"/>
            <a:ext cx="527050" cy="54483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ltLang="en-US"/>
          </a:p>
        </p:txBody>
      </p:sp>
      <p:pic>
        <p:nvPicPr>
          <p:cNvPr id="5" name="Изображение 4" descr="работа на электронной картине"/>
          <p:cNvPicPr>
            <a:picLocks noChangeAspect="1"/>
          </p:cNvPicPr>
          <p:nvPr/>
        </p:nvPicPr>
        <p:blipFill>
          <a:blip r:embed="rId3"/>
          <a:srcRect t="34361" b="34139"/>
          <a:stretch>
            <a:fillRect/>
          </a:stretch>
        </p:blipFill>
        <p:spPr>
          <a:xfrm>
            <a:off x="6958965" y="3850640"/>
            <a:ext cx="5098415" cy="285623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Calibri"/>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898</Words>
  <Application>Microsoft Office PowerPoint</Application>
  <PresentationFormat>Произвольный</PresentationFormat>
  <Paragraphs>113</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Office Theme</vt:lpstr>
      <vt:lpstr>“Дорҕоон хонуута”- оонньуу нөҥүө, 5-7 саастаах оҕолорго грамотаҕа үөрэтии уонна  ситимнээх саҥаны сайыннарыыга,   барбыт теманы чиҥэтии, кэтээн көрүү</vt:lpstr>
      <vt:lpstr>Актуальность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Оонньуу кэмигэр кэтээн көрүү </vt:lpstr>
      <vt:lpstr>Презентация PowerPoint</vt:lpstr>
      <vt:lpstr>Түмүк</vt:lpstr>
      <vt:lpstr>Болҕомтоҕут иһин махтал!</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ууо</cp:lastModifiedBy>
  <cp:revision>13</cp:revision>
  <dcterms:created xsi:type="dcterms:W3CDTF">2021-11-24T00:20:00Z</dcterms:created>
  <dcterms:modified xsi:type="dcterms:W3CDTF">2023-10-13T02:25:51Z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1049-11.2.0.10323</vt:lpwstr>
  </property>
  <property fmtid="{D5CDD505-2E9C-101B-9397-08002B2CF9AE}" pid="3" name="ICV">
    <vt:lpwstr>FE51D7FAC9CD4FE2A633CDCC1119B136</vt:lpwstr>
  </property>
</Properties>
</file>