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10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107669B-19A2-4936-BE2F-FEAFBA96C5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42A7386-2A39-4F95-9834-C298835919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AB36129-9D18-43BE-B58D-85585A6C8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756D-B9C7-4788-BB2D-F693EA34CED1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E95F6F6-21D7-44CC-A052-1DC89658F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427891F-EA12-4D75-ABE6-50A87C1F2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5DCC7-0F83-40E3-AC43-6D8E548F5B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259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7B9B24-682B-409A-8E11-FD265A676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64EA6A9-9A9A-4C26-9453-4C0FB3317B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2E568B5-8955-4D0A-AA8C-69D680730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756D-B9C7-4788-BB2D-F693EA34CED1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FEAF9C5-6B35-4B09-A435-5A0B8CFFF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0668987-5C9E-4C9C-AD08-AD3CD8AE4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5DCC7-0F83-40E3-AC43-6D8E548F5B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8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1E4429-A1E9-4C84-8927-F628F2ED8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E53D4B7-91A1-49DC-BB78-D2DEDA0CA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9876D48-0996-4D15-ADAA-F1EF251AD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756D-B9C7-4788-BB2D-F693EA34CED1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B48FE46-18C6-45B9-8039-9E0FCE281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551A9CD-C1E0-43B3-A939-07F888DBA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5DCC7-0F83-40E3-AC43-6D8E548F5B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362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131892-D0EB-40FC-B075-FDACEAC7A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7887D14-5048-44AA-AEC3-044F85FB84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56F5CC77-5FCA-4667-8CCE-625EF5F789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4E364363-C6BB-4B0B-B969-FD5568338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756D-B9C7-4788-BB2D-F693EA34CED1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5C63F38-00A1-48F1-BB2B-F69E715F1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1E41D0B-6626-4807-A8EB-4DE532B2D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5DCC7-0F83-40E3-AC43-6D8E548F5B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469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08C89D-D098-4E15-8B6B-9A1D9AF5D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8E32F5E-7BFA-465B-A541-CD7E32938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8BA95BE-4083-4737-A1BD-5B3D25D712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75D621BC-C164-4729-8FAC-E7B71EFA7A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DE56C31B-46F2-4A5E-A887-6EF1E78C72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18AE363F-0588-4204-8936-72525E20D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756D-B9C7-4788-BB2D-F693EA34CED1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970A3977-5832-4F1C-9866-6468373D2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AA137048-09F6-4B1B-A40A-D03F92AC4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5DCC7-0F83-40E3-AC43-6D8E548F5B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45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146A15D-8E5C-4E43-A528-66EE88E64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756D-B9C7-4788-BB2D-F693EA34CED1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D85EB1A7-3C60-46AD-A401-83A0CEC40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166E3F2-D1BA-4ADD-9163-3D962C0EE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5DCC7-0F83-40E3-AC43-6D8E548F5B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085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58EDB50-7278-452D-A2E8-25E1B5362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11F5BD3-4E59-4811-803A-FABAB8F72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9F452A0-1545-431B-9792-7735DE6871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F616929-08EA-44EB-B604-DE91D2C57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756D-B9C7-4788-BB2D-F693EA34CED1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9B5A00B-9913-4ECD-B728-1CC76C509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32C68A1-A8ED-45C5-BBCE-E82F42A6D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5DCC7-0F83-40E3-AC43-6D8E548F5B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829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F9A19C7-5B22-4456-8373-04854FF5E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16C0010A-FCC3-45CB-BECB-4D3D3EED54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DD8917B-491B-405B-9F22-A2FD23173D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3902C0-C3AA-43EE-BEE7-6AE8D91E2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756D-B9C7-4788-BB2D-F693EA34CED1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73C4951-4DC5-4529-9D27-DC4211F01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FBC205E-2D6C-41F7-8060-E4CEAF069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5DCC7-0F83-40E3-AC43-6D8E548F5B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255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C20696-CA48-4C37-BB3D-3C2CF19AE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78C0032-131B-413C-B1C7-79493BDEAA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D57272C-83C7-4D31-82B8-4F7949BF0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756D-B9C7-4788-BB2D-F693EA34CED1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C93799A-3347-4F19-97C9-429D0F01C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3E45C7C-59A8-4788-8F6F-8036BE5C2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5DCC7-0F83-40E3-AC43-6D8E548F5B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486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BBE3B03-D07F-4BBF-8C65-77D8B6A893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4208999-AB78-458C-A9AB-D633D150FA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6890A4B-FA2C-45CE-B100-C89CD5F45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756D-B9C7-4788-BB2D-F693EA34CED1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27E948C-119B-4C4B-BD4D-5D97A9126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F38CEBF-A2B3-4BF9-B583-B12394268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5DCC7-0F83-40E3-AC43-6D8E548F5B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684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6599" y="920174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2211" y="848166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409" y="1386630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9591" y="1568246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308" y="402047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616" y="470567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484" y="116632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804" y="404664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2263" y="240391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56" y="882574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424" y="854272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Категория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Управляющая кнопка: &quot;Пустой&quot; 20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869F5C2B-66AF-4E19-BEFB-0E833CDEFFCC}"/>
              </a:ext>
            </a:extLst>
          </p:cNvPr>
          <p:cNvSpPr/>
          <p:nvPr userDrawn="1"/>
        </p:nvSpPr>
        <p:spPr>
          <a:xfrm>
            <a:off x="998483" y="5318234"/>
            <a:ext cx="2809133" cy="74623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ЭППИЭТ</a:t>
            </a:r>
          </a:p>
        </p:txBody>
      </p:sp>
    </p:spTree>
    <p:extLst>
      <p:ext uri="{BB962C8B-B14F-4D97-AF65-F5344CB8AC3E}">
        <p14:creationId xmlns:p14="http://schemas.microsoft.com/office/powerpoint/2010/main" val="3785449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6599" y="920174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2211" y="848166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409" y="1386630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9591" y="1568246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308" y="402047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616" y="470567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484" y="116632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804" y="404664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2263" y="240391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56" y="882574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424" y="854272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949407" y="1478321"/>
            <a:ext cx="5858261" cy="1325563"/>
          </a:xfrm>
        </p:spPr>
        <p:txBody>
          <a:bodyPr/>
          <a:lstStyle>
            <a:lvl1pPr algn="ctr">
              <a:defRPr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Образец заголовка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Управляющая кнопка: &quot;Пустой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xmlns="" id="{80EB74AD-9B89-4C20-B3D3-C579856F6673}"/>
              </a:ext>
            </a:extLst>
          </p:cNvPr>
          <p:cNvSpPr/>
          <p:nvPr userDrawn="1"/>
        </p:nvSpPr>
        <p:spPr>
          <a:xfrm>
            <a:off x="998483" y="5318234"/>
            <a:ext cx="2809133" cy="74623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4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4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ӨНҮН</a:t>
            </a:r>
          </a:p>
        </p:txBody>
      </p:sp>
    </p:spTree>
    <p:extLst>
      <p:ext uri="{BB962C8B-B14F-4D97-AF65-F5344CB8AC3E}">
        <p14:creationId xmlns:p14="http://schemas.microsoft.com/office/powerpoint/2010/main" val="305273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6599" y="920174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2211" y="848166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409" y="1386630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9591" y="1568246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308" y="402047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616" y="470567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484" y="116632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804" y="404664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2263" y="240391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56" y="882574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424" y="854272"/>
            <a:ext cx="613797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Тема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13"/>
          </p:nvPr>
        </p:nvSpPr>
        <p:spPr>
          <a:xfrm>
            <a:off x="686435" y="1616805"/>
            <a:ext cx="10793157" cy="440448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146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EA8D5B-648B-4693-8B5E-1DF94FC65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91F9178-1BCA-4887-857E-6A48280A1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6AA0200-392F-46EC-AC3F-3F3F55B087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756D-B9C7-4788-BB2D-F693EA34CED1}" type="datetimeFigureOut">
              <a:rPr lang="ru-RU" smtClean="0"/>
              <a:t>29.02.2024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2E8923A-C14A-4841-969D-49ECA7468A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54FFD3C-D2CB-4982-A2D6-D262E38035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5DCC7-0F83-40E3-AC43-6D8E548F5B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171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23.xml"/><Relationship Id="rId3" Type="http://schemas.openxmlformats.org/officeDocument/2006/relationships/slide" Target="slide27.xml"/><Relationship Id="rId7" Type="http://schemas.openxmlformats.org/officeDocument/2006/relationships/slide" Target="slide9.xml"/><Relationship Id="rId12" Type="http://schemas.openxmlformats.org/officeDocument/2006/relationships/slide" Target="slide31.xml"/><Relationship Id="rId17" Type="http://schemas.openxmlformats.org/officeDocument/2006/relationships/slide" Target="slide17.xml"/><Relationship Id="rId2" Type="http://schemas.openxmlformats.org/officeDocument/2006/relationships/slide" Target="slide3.xml"/><Relationship Id="rId16" Type="http://schemas.openxmlformats.org/officeDocument/2006/relationships/slide" Target="slide25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3.xml"/><Relationship Id="rId11" Type="http://schemas.openxmlformats.org/officeDocument/2006/relationships/slide" Target="slide21.xml"/><Relationship Id="rId5" Type="http://schemas.openxmlformats.org/officeDocument/2006/relationships/slide" Target="slide11.xml"/><Relationship Id="rId15" Type="http://schemas.openxmlformats.org/officeDocument/2006/relationships/slide" Target="slide33.xml"/><Relationship Id="rId10" Type="http://schemas.openxmlformats.org/officeDocument/2006/relationships/slide" Target="slide29.xml"/><Relationship Id="rId4" Type="http://schemas.openxmlformats.org/officeDocument/2006/relationships/slide" Target="slide19.xml"/><Relationship Id="rId9" Type="http://schemas.openxmlformats.org/officeDocument/2006/relationships/slide" Target="slide5.xml"/><Relationship Id="rId14" Type="http://schemas.openxmlformats.org/officeDocument/2006/relationships/slide" Target="slide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8BE14B75-0D99-456A-9F9A-3F540AF826C3}"/>
              </a:ext>
            </a:extLst>
          </p:cNvPr>
          <p:cNvSpPr/>
          <p:nvPr/>
        </p:nvSpPr>
        <p:spPr>
          <a:xfrm>
            <a:off x="3794237" y="2504090"/>
            <a:ext cx="914400" cy="914400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8B15C6D-1470-4193-9B77-34918091B25F}"/>
              </a:ext>
            </a:extLst>
          </p:cNvPr>
          <p:cNvSpPr/>
          <p:nvPr/>
        </p:nvSpPr>
        <p:spPr>
          <a:xfrm>
            <a:off x="4708637" y="2504090"/>
            <a:ext cx="914400" cy="914400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30758BA-B2EC-4723-9EA0-2B6892D2CAA8}"/>
              </a:ext>
            </a:extLst>
          </p:cNvPr>
          <p:cNvSpPr/>
          <p:nvPr/>
        </p:nvSpPr>
        <p:spPr>
          <a:xfrm>
            <a:off x="5633547" y="2504090"/>
            <a:ext cx="914400" cy="914400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6657CC68-C08F-4656-ABE9-450F39FD0216}"/>
              </a:ext>
            </a:extLst>
          </p:cNvPr>
          <p:cNvSpPr/>
          <p:nvPr/>
        </p:nvSpPr>
        <p:spPr>
          <a:xfrm>
            <a:off x="6547947" y="2504090"/>
            <a:ext cx="914400" cy="914400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8470A8C6-7F9E-4C85-8CD5-4640DFF74282}"/>
              </a:ext>
            </a:extLst>
          </p:cNvPr>
          <p:cNvSpPr/>
          <p:nvPr/>
        </p:nvSpPr>
        <p:spPr>
          <a:xfrm>
            <a:off x="5181600" y="3429000"/>
            <a:ext cx="914400" cy="914400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6852EF87-2E67-4A1E-9B01-CAE3D95E28ED}"/>
              </a:ext>
            </a:extLst>
          </p:cNvPr>
          <p:cNvSpPr/>
          <p:nvPr/>
        </p:nvSpPr>
        <p:spPr>
          <a:xfrm>
            <a:off x="6096000" y="3429000"/>
            <a:ext cx="914400" cy="914400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endParaRPr lang="ru-RU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560B2411-8C2B-455E-98A7-4573ABCE904C}"/>
              </a:ext>
            </a:extLst>
          </p:cNvPr>
          <p:cNvSpPr/>
          <p:nvPr/>
        </p:nvSpPr>
        <p:spPr>
          <a:xfrm>
            <a:off x="7462347" y="2504090"/>
            <a:ext cx="914400" cy="914400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046E58D-1BDC-4EB9-87F8-E0F00E1BDE59}"/>
              </a:ext>
            </a:extLst>
          </p:cNvPr>
          <p:cNvSpPr txBox="1"/>
          <p:nvPr/>
        </p:nvSpPr>
        <p:spPr>
          <a:xfrm>
            <a:off x="402546" y="210126"/>
            <a:ext cx="1098775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ah-RU" sz="1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С.Н.ДОНСКОЙ-</a:t>
            </a:r>
            <a:r>
              <a:rPr lang="en-US" sz="1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 </a:t>
            </a:r>
            <a:r>
              <a:rPr lang="sah-RU" sz="1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ААТЫНАН САХА РЕСПУБЛИКАТЫН  ТДЭТИЙИИГЭ ЭБИИ ҮӨРЭХТЭЭҺИН АВТОНОМНАЙ ТЭРИЛТЭТЭ </a:t>
            </a:r>
            <a:endParaRPr lang="sah-RU" sz="14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sah-RU" sz="1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ҮӨРЭҔИ </a:t>
            </a:r>
            <a:r>
              <a:rPr lang="sah-RU" sz="1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САЙЫННАРАР УОННА ҮРДЭТЭР ИНСТИТУТ</a:t>
            </a:r>
          </a:p>
          <a:p>
            <a:pPr algn="ctr"/>
            <a:r>
              <a:rPr lang="sah-RU" sz="1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«ТӨРҮТ ТЫЛЛАР» МЕДИА-ПЛАТФОРМА</a:t>
            </a:r>
            <a:endParaRPr lang="sah-RU" sz="1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612175" y="5127679"/>
            <a:ext cx="511043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sah-RU" b="1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Толордо</a:t>
            </a:r>
            <a:r>
              <a:rPr lang="ru-RU" b="1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: </a:t>
            </a:r>
            <a:r>
              <a:rPr lang="sah-RU" b="1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Серафима Герасимовна Иванова, Ленскэй оройуонун Егор Мыреев аатынан Бэтинчэ орто оскуолатын учуутала</a:t>
            </a:r>
          </a:p>
          <a:p>
            <a:pPr indent="180340" algn="ctr">
              <a:spcAft>
                <a:spcPts val="0"/>
              </a:spcAft>
            </a:pPr>
            <a:endParaRPr lang="ru-RU" sz="16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47109" y="1306966"/>
            <a:ext cx="9144000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sah-RU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УЧУУТАЛ ХОЛБУКАТА – 2024</a:t>
            </a:r>
            <a:r>
              <a:rPr lang="sah-RU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sah-RU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РЕСПУБЛИКАТААҔЫ </a:t>
            </a:r>
            <a:r>
              <a:rPr lang="sah-RU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КЭТЭХТЭН</a:t>
            </a:r>
            <a:r>
              <a:rPr lang="sah-RU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КҮРЭС</a:t>
            </a:r>
            <a:endParaRPr lang="ru-RU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61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xmlns="" id="{01BCC371-44CE-4D0E-8AC8-3DD7F05215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143332"/>
              </p:ext>
            </p:extLst>
          </p:nvPr>
        </p:nvGraphicFramePr>
        <p:xfrm>
          <a:off x="0" y="-2"/>
          <a:ext cx="12254694" cy="7673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8694">
                  <a:extLst>
                    <a:ext uri="{9D8B030D-6E8A-4147-A177-3AD203B41FA5}">
                      <a16:colId xmlns:a16="http://schemas.microsoft.com/office/drawing/2014/main" xmlns="" val="3877878898"/>
                    </a:ext>
                  </a:extLst>
                </a:gridCol>
                <a:gridCol w="1944000">
                  <a:extLst>
                    <a:ext uri="{9D8B030D-6E8A-4147-A177-3AD203B41FA5}">
                      <a16:colId xmlns:a16="http://schemas.microsoft.com/office/drawing/2014/main" xmlns="" val="1802069856"/>
                    </a:ext>
                  </a:extLst>
                </a:gridCol>
                <a:gridCol w="1944000">
                  <a:extLst>
                    <a:ext uri="{9D8B030D-6E8A-4147-A177-3AD203B41FA5}">
                      <a16:colId xmlns:a16="http://schemas.microsoft.com/office/drawing/2014/main" xmlns="" val="1235453269"/>
                    </a:ext>
                  </a:extLst>
                </a:gridCol>
                <a:gridCol w="1944000">
                  <a:extLst>
                    <a:ext uri="{9D8B030D-6E8A-4147-A177-3AD203B41FA5}">
                      <a16:colId xmlns:a16="http://schemas.microsoft.com/office/drawing/2014/main" xmlns="" val="2646815645"/>
                    </a:ext>
                  </a:extLst>
                </a:gridCol>
                <a:gridCol w="1944000">
                  <a:extLst>
                    <a:ext uri="{9D8B030D-6E8A-4147-A177-3AD203B41FA5}">
                      <a16:colId xmlns:a16="http://schemas.microsoft.com/office/drawing/2014/main" xmlns="" val="1336345947"/>
                    </a:ext>
                  </a:extLst>
                </a:gridCol>
              </a:tblGrid>
              <a:tr h="1714500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Саха </a:t>
                      </a:r>
                      <a:r>
                        <a:rPr lang="ru-RU" sz="4000" b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историята</a:t>
                      </a:r>
                      <a:endParaRPr lang="ru-RU" sz="4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35792225"/>
                  </a:ext>
                </a:extLst>
              </a:tr>
              <a:tr h="1714500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Саха тыла</a:t>
                      </a: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63470817"/>
                  </a:ext>
                </a:extLst>
              </a:tr>
              <a:tr h="1714500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Саха </a:t>
                      </a:r>
                      <a:r>
                        <a:rPr lang="ru-RU" sz="4000" b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литературата</a:t>
                      </a:r>
                      <a:endParaRPr lang="ru-RU" sz="4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3619173"/>
                  </a:ext>
                </a:extLst>
              </a:tr>
              <a:tr h="1714500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ТӨБӨ</a:t>
                      </a:r>
                    </a:p>
                    <a:p>
                      <a:pPr algn="ctr"/>
                      <a:r>
                        <a:rPr lang="ru-RU" sz="4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4000" b="1" dirty="0" err="1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r>
                        <a:rPr lang="ru-RU" sz="4000" b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обуллаҕас</a:t>
                      </a:r>
                      <a:r>
                        <a:rPr lang="ru-RU" sz="4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4000" b="1" dirty="0" err="1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</a:t>
                      </a:r>
                      <a:r>
                        <a:rPr lang="ru-RU" sz="4000" b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йдөөх</a:t>
                      </a:r>
                      <a:r>
                        <a:rPr lang="ru-RU" sz="4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4000" b="1" dirty="0" err="1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ru-RU" sz="4000" b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улугас</a:t>
                      </a:r>
                      <a:r>
                        <a:rPr lang="ru-RU" sz="4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4000" b="1" dirty="0" err="1">
                          <a:solidFill>
                            <a:srgbClr val="FFFF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</a:t>
                      </a:r>
                      <a:r>
                        <a:rPr lang="ru-RU" sz="4000" b="1" dirty="0" err="1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рөгөйдүүр</a:t>
                      </a:r>
                      <a:r>
                        <a:rPr lang="ru-RU" sz="4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4000" b="1" dirty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61757984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C46D6F3-2E8B-4775-B668-AC3C6CDDD2C6}"/>
              </a:ext>
            </a:extLst>
          </p:cNvPr>
          <p:cNvSpPr/>
          <p:nvPr/>
        </p:nvSpPr>
        <p:spPr>
          <a:xfrm>
            <a:off x="5107021" y="554476"/>
            <a:ext cx="778213" cy="6517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94029796-DA75-42D0-AF63-DA3CCBEF28B6}"/>
              </a:ext>
            </a:extLst>
          </p:cNvPr>
          <p:cNvSpPr/>
          <p:nvPr/>
        </p:nvSpPr>
        <p:spPr>
          <a:xfrm>
            <a:off x="5105400" y="5642043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F14DE12F-451C-43A8-9985-1C06BEDF0815}"/>
              </a:ext>
            </a:extLst>
          </p:cNvPr>
          <p:cNvSpPr/>
          <p:nvPr/>
        </p:nvSpPr>
        <p:spPr>
          <a:xfrm>
            <a:off x="5105399" y="4009416"/>
            <a:ext cx="778213" cy="6517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42F3D3F-3677-4B57-B284-16AD53C50020}"/>
              </a:ext>
            </a:extLst>
          </p:cNvPr>
          <p:cNvSpPr/>
          <p:nvPr/>
        </p:nvSpPr>
        <p:spPr>
          <a:xfrm>
            <a:off x="5105400" y="2217907"/>
            <a:ext cx="778213" cy="6517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83516152-5809-4645-BCE4-FC4EB103B40C}"/>
              </a:ext>
            </a:extLst>
          </p:cNvPr>
          <p:cNvSpPr/>
          <p:nvPr/>
        </p:nvSpPr>
        <p:spPr>
          <a:xfrm>
            <a:off x="6979596" y="2208179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20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67D0885D-7F9C-4D07-B284-F00D373B0294}"/>
              </a:ext>
            </a:extLst>
          </p:cNvPr>
          <p:cNvSpPr/>
          <p:nvPr/>
        </p:nvSpPr>
        <p:spPr>
          <a:xfrm>
            <a:off x="10992255" y="544746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40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E19169DD-135F-4266-BE4A-DD3E16DEAD90}"/>
              </a:ext>
            </a:extLst>
          </p:cNvPr>
          <p:cNvSpPr/>
          <p:nvPr/>
        </p:nvSpPr>
        <p:spPr>
          <a:xfrm>
            <a:off x="8891623" y="544747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30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775CBA5F-3029-4B4A-BE43-28780AE851AB}"/>
              </a:ext>
            </a:extLst>
          </p:cNvPr>
          <p:cNvSpPr/>
          <p:nvPr/>
        </p:nvSpPr>
        <p:spPr>
          <a:xfrm>
            <a:off x="6979596" y="544748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20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F1C3368A-6CFC-4870-B973-259513BDF795}"/>
              </a:ext>
            </a:extLst>
          </p:cNvPr>
          <p:cNvSpPr/>
          <p:nvPr/>
        </p:nvSpPr>
        <p:spPr>
          <a:xfrm>
            <a:off x="6979596" y="5642042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20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FF8C6CA-A299-4542-A4F9-246DD8935746}"/>
              </a:ext>
            </a:extLst>
          </p:cNvPr>
          <p:cNvSpPr/>
          <p:nvPr/>
        </p:nvSpPr>
        <p:spPr>
          <a:xfrm>
            <a:off x="6979596" y="4004551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20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783F1307-A0FC-42D8-B16E-5861F2C97DA8}"/>
              </a:ext>
            </a:extLst>
          </p:cNvPr>
          <p:cNvSpPr/>
          <p:nvPr/>
        </p:nvSpPr>
        <p:spPr>
          <a:xfrm>
            <a:off x="8891623" y="5642041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30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63850AB9-9B56-4F8C-BA49-C6C4447A96ED}"/>
              </a:ext>
            </a:extLst>
          </p:cNvPr>
          <p:cNvSpPr/>
          <p:nvPr/>
        </p:nvSpPr>
        <p:spPr>
          <a:xfrm>
            <a:off x="8891623" y="4004551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30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5D87B01A-EE9E-460E-A0FB-19D2EECD2B09}"/>
              </a:ext>
            </a:extLst>
          </p:cNvPr>
          <p:cNvSpPr/>
          <p:nvPr/>
        </p:nvSpPr>
        <p:spPr>
          <a:xfrm>
            <a:off x="8891623" y="2217907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30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B5A4C95F-AF30-44B2-A0B5-20F2794F637C}"/>
              </a:ext>
            </a:extLst>
          </p:cNvPr>
          <p:cNvSpPr/>
          <p:nvPr/>
        </p:nvSpPr>
        <p:spPr>
          <a:xfrm>
            <a:off x="10989013" y="5642040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5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40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A957E884-5787-4C89-A363-684B2C50FEB1}"/>
              </a:ext>
            </a:extLst>
          </p:cNvPr>
          <p:cNvSpPr/>
          <p:nvPr/>
        </p:nvSpPr>
        <p:spPr>
          <a:xfrm>
            <a:off x="10989013" y="4004551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6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40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2187EE2F-B443-4773-83C3-5F2A0694B5BB}"/>
              </a:ext>
            </a:extLst>
          </p:cNvPr>
          <p:cNvSpPr/>
          <p:nvPr/>
        </p:nvSpPr>
        <p:spPr>
          <a:xfrm>
            <a:off x="10989013" y="2217907"/>
            <a:ext cx="760380" cy="661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7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40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45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008266EE-45F8-457F-99F4-EC3B5B9F06A7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96" y="2103437"/>
            <a:ext cx="10683551" cy="1325563"/>
          </a:xfrm>
        </p:spPr>
        <p:txBody>
          <a:bodyPr>
            <a:normAutofit/>
          </a:bodyPr>
          <a:lstStyle/>
          <a:p>
            <a:pPr algn="ctr"/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С.А.Новгородов хаһан, 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ханна төрөөбүтэй? 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Семен Андреевич Новгородов оло5ун онкуллара.">
            <a:extLst>
              <a:ext uri="{FF2B5EF4-FFF2-40B4-BE49-F238E27FC236}">
                <a16:creationId xmlns:a16="http://schemas.microsoft.com/office/drawing/2014/main" xmlns="" id="{23616C6A-94A1-4869-BD4A-07A2B5EEB1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16" t="2653" r="34083" b="3379"/>
          <a:stretch/>
        </p:blipFill>
        <p:spPr bwMode="auto">
          <a:xfrm>
            <a:off x="665584" y="651767"/>
            <a:ext cx="3424334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230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A767D81-6A3F-4E2D-954F-F3C52C360D3C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225" y="2103437"/>
            <a:ext cx="10683550" cy="1325563"/>
          </a:xfrm>
        </p:spPr>
        <p:txBody>
          <a:bodyPr>
            <a:normAutofit/>
          </a:bodyPr>
          <a:lstStyle/>
          <a:p>
            <a:r>
              <a:rPr lang="ru-RU" dirty="0" err="1"/>
              <a:t>С.А.Новгородов</a:t>
            </a:r>
            <a:r>
              <a:rPr lang="ru-RU" dirty="0"/>
              <a:t> 1892 с. </a:t>
            </a:r>
            <a:r>
              <a:rPr lang="ru-RU" dirty="0" err="1"/>
              <a:t>Болтоҥоҕо</a:t>
            </a:r>
            <a:r>
              <a:rPr lang="ru-RU" dirty="0"/>
              <a:t> (</a:t>
            </a:r>
            <a:r>
              <a:rPr lang="ru-RU" dirty="0" err="1"/>
              <a:t>Боотурускай</a:t>
            </a:r>
            <a:r>
              <a:rPr lang="ru-RU" dirty="0"/>
              <a:t> </a:t>
            </a:r>
            <a:r>
              <a:rPr lang="ru-RU" dirty="0" err="1"/>
              <a:t>улуус</a:t>
            </a:r>
            <a:r>
              <a:rPr lang="ru-RU" dirty="0"/>
              <a:t>) </a:t>
            </a:r>
            <a:r>
              <a:rPr lang="ru-RU" dirty="0" err="1"/>
              <a:t>төрөөбүтэ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812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3BD49B7E-41D7-42EF-9F03-98621EA89763}"/>
              </a:ext>
            </a:extLst>
          </p:cNvPr>
          <p:cNvSpPr/>
          <p:nvPr/>
        </p:nvSpPr>
        <p:spPr>
          <a:xfrm>
            <a:off x="718457" y="1324948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2103437"/>
            <a:ext cx="10683551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Бастакы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букубаар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аата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тахсыбыт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сыла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автора? </a:t>
            </a:r>
          </a:p>
        </p:txBody>
      </p:sp>
    </p:spTree>
    <p:extLst>
      <p:ext uri="{BB962C8B-B14F-4D97-AF65-F5344CB8AC3E}">
        <p14:creationId xmlns:p14="http://schemas.microsoft.com/office/powerpoint/2010/main" val="243951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6409" y="1478321"/>
            <a:ext cx="9974424" cy="1325563"/>
          </a:xfrm>
        </p:spPr>
        <p:txBody>
          <a:bodyPr>
            <a:normAutofit/>
          </a:bodyPr>
          <a:lstStyle/>
          <a:p>
            <a:r>
              <a:rPr lang="ru-RU" dirty="0"/>
              <a:t>Ответ </a:t>
            </a:r>
            <a:br>
              <a:rPr lang="ru-RU" dirty="0"/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\вопрос на 20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D5414435-5B99-4536-BEE8-33163B1F0038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B42B1094-048E-4D84-81B9-CC93B82E632D}"/>
              </a:ext>
            </a:extLst>
          </p:cNvPr>
          <p:cNvSpPr txBox="1">
            <a:spLocks/>
          </p:cNvSpPr>
          <p:nvPr/>
        </p:nvSpPr>
        <p:spPr>
          <a:xfrm>
            <a:off x="0" y="2079837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FF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                            «</a:t>
            </a:r>
            <a:r>
              <a:rPr lang="ru-RU" dirty="0" err="1"/>
              <a:t>Сурук-бичик</a:t>
            </a:r>
            <a:r>
              <a:rPr lang="ru-RU" dirty="0"/>
              <a:t>», 1917 с., </a:t>
            </a:r>
          </a:p>
          <a:p>
            <a:r>
              <a:rPr lang="ru-RU" dirty="0"/>
              <a:t>                              </a:t>
            </a:r>
            <a:r>
              <a:rPr lang="ru-RU" dirty="0" err="1"/>
              <a:t>С.А.Новгородов</a:t>
            </a:r>
            <a:endParaRPr lang="ru-RU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F98C07AF-35A8-481B-94F9-A2C80FECB4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38" t="17143" r="6565" b="24354"/>
          <a:stretch/>
        </p:blipFill>
        <p:spPr bwMode="auto">
          <a:xfrm>
            <a:off x="646923" y="651766"/>
            <a:ext cx="3424334" cy="4571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18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5C295A7-9227-4DE2-ADA0-898CA32C7840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6" y="2103437"/>
            <a:ext cx="10683551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сирэ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автономнай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республика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буоларын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кимнээх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ситиспиттэрэй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Хаһан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0061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77D287FB-1FE4-486C-A5F4-A4564F70EA12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6" y="2103437"/>
            <a:ext cx="10683551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Максим </a:t>
            </a:r>
            <a:r>
              <a:rPr lang="ru-RU" dirty="0" err="1"/>
              <a:t>Кирович</a:t>
            </a:r>
            <a:r>
              <a:rPr lang="ru-RU" dirty="0"/>
              <a:t> </a:t>
            </a:r>
            <a:r>
              <a:rPr lang="ru-RU" dirty="0" err="1"/>
              <a:t>Аммосов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Платон </a:t>
            </a:r>
            <a:r>
              <a:rPr lang="ru-RU" dirty="0" err="1"/>
              <a:t>Ойуунускай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Исидор </a:t>
            </a:r>
            <a:r>
              <a:rPr lang="ru-RU" dirty="0" err="1"/>
              <a:t>Барахов</a:t>
            </a:r>
            <a:r>
              <a:rPr lang="ru-RU" dirty="0"/>
              <a:t> о. </a:t>
            </a:r>
            <a:r>
              <a:rPr lang="ru-RU" dirty="0" err="1"/>
              <a:t>д.а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636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E00C8559-C345-448B-B520-15B679663FAC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2103437"/>
            <a:ext cx="1068355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Төрөөбүт тыл уонна сурук-бичик күнэ ким уурааҕынан, хас сыллаахха төрүттэммитэй?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07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1EFC98B-89EA-4672-85B4-ADF587C558E9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6" y="2103437"/>
            <a:ext cx="10683551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                             Саха </a:t>
            </a:r>
            <a:r>
              <a:rPr lang="ru-RU" dirty="0" err="1"/>
              <a:t>бастакы</a:t>
            </a:r>
            <a:r>
              <a:rPr lang="ru-RU" dirty="0"/>
              <a:t> </a:t>
            </a:r>
            <a:r>
              <a:rPr lang="ru-RU" dirty="0" err="1"/>
              <a:t>президенэ</a:t>
            </a:r>
            <a:r>
              <a:rPr lang="ru-RU" dirty="0"/>
              <a:t>    </a:t>
            </a:r>
            <a:br>
              <a:rPr lang="ru-RU" dirty="0"/>
            </a:br>
            <a:r>
              <a:rPr lang="ru-RU" dirty="0"/>
              <a:t>                                </a:t>
            </a:r>
            <a:r>
              <a:rPr lang="ru-RU" dirty="0" err="1"/>
              <a:t>М.Е.Николаев</a:t>
            </a:r>
            <a:r>
              <a:rPr lang="ru-RU" dirty="0"/>
              <a:t> </a:t>
            </a:r>
            <a:r>
              <a:rPr lang="ru-RU" dirty="0" err="1"/>
              <a:t>уурааҕынан</a:t>
            </a:r>
            <a:r>
              <a:rPr lang="ru-RU" dirty="0"/>
              <a:t>,  </a:t>
            </a:r>
            <a:br>
              <a:rPr lang="ru-RU" dirty="0"/>
            </a:br>
            <a:r>
              <a:rPr lang="ru-RU" dirty="0"/>
              <a:t>                               1996 с. (</a:t>
            </a:r>
            <a:r>
              <a:rPr lang="ru-RU" dirty="0" err="1"/>
              <a:t>олунньу</a:t>
            </a:r>
            <a:r>
              <a:rPr lang="ru-RU" dirty="0"/>
              <a:t> </a:t>
            </a:r>
            <a:r>
              <a:rPr lang="ru-RU" dirty="0" err="1"/>
              <a:t>ый</a:t>
            </a:r>
            <a:r>
              <a:rPr lang="ru-RU" dirty="0"/>
              <a:t> 13 к. </a:t>
            </a:r>
            <a:br>
              <a:rPr lang="ru-RU" dirty="0"/>
            </a:br>
            <a:r>
              <a:rPr lang="ru-RU" dirty="0"/>
              <a:t>                               </a:t>
            </a:r>
            <a:r>
              <a:rPr lang="ru-RU" dirty="0" err="1"/>
              <a:t>бэлиэтэнэр</a:t>
            </a:r>
            <a:r>
              <a:rPr lang="ru-RU" dirty="0"/>
              <a:t>) 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B78A91BA-DEB0-46A4-AF85-45A17DE17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48" y="651767"/>
            <a:ext cx="3433071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713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CE5F17A3-3647-4F7E-8F35-61B04711026D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103437"/>
            <a:ext cx="121920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тылыгар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хас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буукуба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баарый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3966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DA91345C-7F4B-462C-97BC-2095293975E2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2103437"/>
            <a:ext cx="10683551" cy="1325563"/>
          </a:xfrm>
        </p:spPr>
        <p:txBody>
          <a:bodyPr>
            <a:noAutofit/>
          </a:bodyPr>
          <a:lstStyle/>
          <a:p>
            <a:r>
              <a:rPr lang="ru-RU" sz="9600" dirty="0"/>
              <a:t>40 </a:t>
            </a:r>
          </a:p>
        </p:txBody>
      </p:sp>
    </p:spTree>
    <p:extLst>
      <p:ext uri="{BB962C8B-B14F-4D97-AF65-F5344CB8AC3E}">
        <p14:creationId xmlns:p14="http://schemas.microsoft.com/office/powerpoint/2010/main" val="392063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33F1DCC-B5DE-4390-AEED-09AC4DE55408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126" y="2103437"/>
            <a:ext cx="10683551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тылыгар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хас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</a:t>
            </a: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үһүк баарый?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44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15C09D7-99AE-42ED-BD0F-E5059ED85E71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6" y="2103437"/>
            <a:ext cx="10683551" cy="1325563"/>
          </a:xfrm>
        </p:spPr>
        <p:txBody>
          <a:bodyPr>
            <a:noAutofit/>
          </a:bodyPr>
          <a:lstStyle/>
          <a:p>
            <a:r>
              <a:rPr lang="ru-RU" sz="9600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428373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9F3CFED-BE10-41F3-BDE7-1DD838F46B89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1306287"/>
            <a:ext cx="10683551" cy="3545632"/>
          </a:xfrm>
        </p:spPr>
        <p:txBody>
          <a:bodyPr>
            <a:normAutofit/>
          </a:bodyPr>
          <a:lstStyle/>
          <a:p>
            <a:pPr algn="ctr"/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Хоһоону салҕаа... Ааптара кимий?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 тыла – аар тайҕа!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 тыла – баай байҕал!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ah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0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37F702D5-C844-4621-9B61-037AA340DB74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xmlns="" id="{CDB15A05-6021-42BE-8A21-7811FC05F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9404" y="1306287"/>
            <a:ext cx="7072604" cy="3545632"/>
          </a:xfrm>
        </p:spPr>
        <p:txBody>
          <a:bodyPr>
            <a:normAutofit/>
          </a:bodyPr>
          <a:lstStyle/>
          <a:p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Саха тыла – </a:t>
            </a:r>
            <a:r>
              <a:rPr lang="ru-RU" sz="3200" dirty="0" err="1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аар</a:t>
            </a: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 тай</a:t>
            </a:r>
            <a:r>
              <a:rPr lang="sah-RU" sz="32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ҕа!</a:t>
            </a: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</a:b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Саха тыла – </a:t>
            </a:r>
            <a:r>
              <a:rPr lang="ru-RU" sz="3200" dirty="0" err="1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баай</a:t>
            </a: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бай</a:t>
            </a:r>
            <a:r>
              <a:rPr lang="ru-RU" sz="3200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ҕал</a:t>
            </a:r>
            <a:r>
              <a:rPr lang="ru-RU" sz="32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!</a:t>
            </a: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</a:b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Саха тыла – </a:t>
            </a:r>
            <a:r>
              <a:rPr lang="ru-RU" sz="3200" dirty="0" err="1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ар</a:t>
            </a:r>
            <a:r>
              <a:rPr lang="ru-RU" sz="3200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ҕас</a:t>
            </a:r>
            <a:r>
              <a:rPr lang="ru-RU" sz="32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хайа</a:t>
            </a:r>
            <a:r>
              <a:rPr lang="ru-RU" sz="32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!</a:t>
            </a: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</a:b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Саха тыла -</a:t>
            </a:r>
            <a:r>
              <a:rPr lang="ru-RU" sz="3200" dirty="0" err="1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мэ</a:t>
            </a:r>
            <a:r>
              <a:rPr lang="ru-RU" sz="3200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ҥэ</a:t>
            </a:r>
            <a:r>
              <a:rPr lang="ru-RU" sz="32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халлаан</a:t>
            </a:r>
            <a:r>
              <a:rPr lang="ru-RU" sz="32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!..</a:t>
            </a: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</a:b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Саха тыла – </a:t>
            </a:r>
            <a:r>
              <a:rPr lang="ru-RU" sz="3200" dirty="0" err="1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хаар</a:t>
            </a: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туундара</a:t>
            </a: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,</a:t>
            </a:r>
            <a:b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</a:b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Саха тыла – </a:t>
            </a:r>
            <a:r>
              <a:rPr lang="ru-RU" sz="3200" dirty="0" err="1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таалар</a:t>
            </a: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сы</a:t>
            </a:r>
            <a:r>
              <a:rPr lang="ru-RU" sz="3200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һыы</a:t>
            </a:r>
            <a:r>
              <a:rPr lang="ru-RU" sz="32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,</a:t>
            </a:r>
            <a: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3200" dirty="0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</a:br>
            <a:r>
              <a:rPr lang="ru-RU" sz="3200" dirty="0" err="1">
                <a:effectLst/>
                <a:latin typeface="Times New Roman CYR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lang="ru-RU" sz="3200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үөгэлдьийэр</a:t>
            </a:r>
            <a:r>
              <a:rPr lang="ru-RU" sz="32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күөх</a:t>
            </a:r>
            <a:r>
              <a:rPr lang="ru-RU" sz="32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алаас</a:t>
            </a:r>
            <a:r>
              <a:rPr lang="ru-RU" sz="32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!</a:t>
            </a:r>
            <a:endParaRPr lang="ru-RU" sz="3200" dirty="0">
              <a:effectLst/>
              <a:latin typeface="Times New Roman CYR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823687E1-8B62-48F0-96DE-8B37061BFC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0" t="14150" r="12873" b="16735"/>
          <a:stretch/>
        </p:blipFill>
        <p:spPr>
          <a:xfrm>
            <a:off x="670249" y="651767"/>
            <a:ext cx="3424334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A33EB4D6-D473-448D-9F97-03E9CA73F953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2097399"/>
            <a:ext cx="10683551" cy="1325563"/>
          </a:xfrm>
        </p:spPr>
        <p:txBody>
          <a:bodyPr>
            <a:normAutofit/>
          </a:bodyPr>
          <a:lstStyle/>
          <a:p>
            <a:pPr algn="ctr"/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Сахалартан   бастакы  ученай   степенин   көмүскээбит   тыл үөрэхтээҕэ? 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91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01CA5D13-C34D-4B32-87C8-AF8AC8929DAD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6" y="2075481"/>
            <a:ext cx="10683551" cy="1325563"/>
          </a:xfrm>
        </p:spPr>
        <p:txBody>
          <a:bodyPr>
            <a:normAutofit/>
          </a:bodyPr>
          <a:lstStyle/>
          <a:p>
            <a:r>
              <a:rPr lang="ru-RU" dirty="0"/>
              <a:t>          </a:t>
            </a:r>
            <a:r>
              <a:rPr lang="ru-RU" dirty="0" err="1"/>
              <a:t>П.А.Ойуунускай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B37F952-EE47-4A29-8A46-524900D2F5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6" t="14557" r="13629" b="17551"/>
          <a:stretch/>
        </p:blipFill>
        <p:spPr>
          <a:xfrm>
            <a:off x="670250" y="651767"/>
            <a:ext cx="3424334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27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E46A618A-F21F-40F9-95B4-4633ACCE4350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2097395"/>
            <a:ext cx="10683551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 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литературатын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бастакы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уус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-уран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айымньыта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2677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6AEAB4D7-DC6F-429E-A06A-20DDB2FA50BE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2094151"/>
            <a:ext cx="10683550" cy="1325563"/>
          </a:xfrm>
        </p:spPr>
        <p:txBody>
          <a:bodyPr>
            <a:normAutofit/>
          </a:bodyPr>
          <a:lstStyle/>
          <a:p>
            <a:r>
              <a:rPr lang="ru-RU" dirty="0"/>
              <a:t>                 «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Байанай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алгыһа</a:t>
            </a:r>
            <a:r>
              <a:rPr lang="ru-RU" dirty="0"/>
              <a:t>»,</a:t>
            </a: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b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А.Кулаковскай</a:t>
            </a:r>
            <a:r>
              <a:rPr lang="ru-RU" dirty="0"/>
              <a:t>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F179699-5737-4308-AF79-AA04976018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6" t="15102" r="10574" b="17143"/>
          <a:stretch/>
        </p:blipFill>
        <p:spPr>
          <a:xfrm>
            <a:off x="688911" y="651766"/>
            <a:ext cx="3405673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01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373A264-BA00-4AFC-9405-96A334794F4B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2912" y="2088066"/>
            <a:ext cx="7780177" cy="1325563"/>
          </a:xfrm>
        </p:spPr>
        <p:txBody>
          <a:bodyPr/>
          <a:lstStyle/>
          <a:p>
            <a:pPr algn="ctr"/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Суруйааччы аата, төрөөбүт күнэ-дьыла?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DD6FE98D-9D31-4DFE-801D-63CD2540F0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7" t="14694" r="11253" b="17007"/>
          <a:stretch/>
        </p:blipFill>
        <p:spPr>
          <a:xfrm>
            <a:off x="688911" y="651766"/>
            <a:ext cx="3405673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67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55A8925A-0B02-43B2-8431-A99F26A76212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6" y="1306287"/>
            <a:ext cx="10683551" cy="3452326"/>
          </a:xfrm>
        </p:spPr>
        <p:txBody>
          <a:bodyPr>
            <a:normAutofit/>
          </a:bodyPr>
          <a:lstStyle/>
          <a:p>
            <a:r>
              <a:rPr lang="sah-RU" dirty="0"/>
              <a:t>Данилов Софрон Петрович, 1</a:t>
            </a:r>
            <a:r>
              <a:rPr lang="ru-RU" dirty="0"/>
              <a:t>922</a:t>
            </a:r>
            <a:r>
              <a:rPr lang="sah-RU" dirty="0"/>
              <a:t> 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799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E049050-4CF0-4A0D-9409-FA4FF24D6D0A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1612203"/>
            <a:ext cx="10683551" cy="3146409"/>
          </a:xfrm>
        </p:spPr>
        <p:txBody>
          <a:bodyPr>
            <a:normAutofit fontScale="90000"/>
          </a:bodyPr>
          <a:lstStyle/>
          <a:p>
            <a:pPr algn="ctr"/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Буккуллубут буукубаларга саха суруйааччыларын айымньыларын таай: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НЙААБЙА  ГАЫҺЛА - ...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СКЫАСА  ЭМК - ...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НЫТЫГ  ХАРДАН - ...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3A0F09E0-3365-47D5-8914-17CA2A893194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6" y="2458036"/>
            <a:ext cx="10683551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1. БАЙАНАЙ АЛГЫҺА</a:t>
            </a:r>
            <a:br>
              <a:rPr lang="ru-RU" dirty="0"/>
            </a:br>
            <a:r>
              <a:rPr lang="ru-RU" dirty="0"/>
              <a:t>2. СААСКЫ КЭМ</a:t>
            </a:r>
            <a:br>
              <a:rPr lang="ru-RU" dirty="0"/>
            </a:br>
            <a:r>
              <a:rPr lang="ru-RU" dirty="0"/>
              <a:t>3. ТЫГЫН ДАРХАН</a:t>
            </a:r>
          </a:p>
        </p:txBody>
      </p:sp>
    </p:spTree>
    <p:extLst>
      <p:ext uri="{BB962C8B-B14F-4D97-AF65-F5344CB8AC3E}">
        <p14:creationId xmlns:p14="http://schemas.microsoft.com/office/powerpoint/2010/main" val="222062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D494F5F3-9084-40E6-A6C1-E822E7049165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1612203"/>
            <a:ext cx="10683551" cy="3146409"/>
          </a:xfrm>
        </p:spPr>
        <p:txBody>
          <a:bodyPr>
            <a:normAutofit fontScale="90000"/>
          </a:bodyPr>
          <a:lstStyle/>
          <a:p>
            <a:pPr algn="ctr"/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 суруйааччыларын псевдонимнарын ааттаталаа...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Софронов Анемподист Иванович- ...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Мординов Николай Егорович - ...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Новиков Владимир Михайлович - ...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ah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33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FA0115C-54F4-4FEB-8BEC-9C1BAC56C077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1306287"/>
            <a:ext cx="10683550" cy="3452326"/>
          </a:xfrm>
        </p:spPr>
        <p:txBody>
          <a:bodyPr>
            <a:normAutofit/>
          </a:bodyPr>
          <a:lstStyle/>
          <a:p>
            <a:r>
              <a:rPr lang="ru-RU" dirty="0"/>
              <a:t>1. Софронов А.И.- </a:t>
            </a:r>
            <a:r>
              <a:rPr lang="ru-RU" dirty="0" err="1"/>
              <a:t>Алампа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2. </a:t>
            </a:r>
            <a:r>
              <a:rPr lang="ru-RU" dirty="0" err="1"/>
              <a:t>Мординов</a:t>
            </a:r>
            <a:r>
              <a:rPr lang="ru-RU" dirty="0"/>
              <a:t> Н.Е.- </a:t>
            </a:r>
            <a:r>
              <a:rPr lang="ru-RU" dirty="0" err="1"/>
              <a:t>Амма</a:t>
            </a:r>
            <a:r>
              <a:rPr lang="ru-RU" dirty="0"/>
              <a:t> </a:t>
            </a:r>
            <a:r>
              <a:rPr lang="ru-RU" dirty="0" err="1"/>
              <a:t>Аччыгыйа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3. Новиков В.М.- </a:t>
            </a:r>
            <a:r>
              <a:rPr lang="ru-RU" dirty="0" err="1"/>
              <a:t>Күннүк</a:t>
            </a:r>
            <a:r>
              <a:rPr lang="ru-RU" dirty="0"/>
              <a:t> </a:t>
            </a:r>
            <a:r>
              <a:rPr lang="ru-RU" dirty="0" err="1"/>
              <a:t>Уурастыырап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225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3EE51DF-671E-40E9-81B4-88F151D840F8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2050745"/>
            <a:ext cx="10683551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Бухатыырдар охсуһууларын, быһылааннарын, мүччүргэннээх сырыыларын хоһуйар эпическэй айымньы...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48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10D1E889-3F02-40E0-8818-6DC57F3B8D54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6" y="2140795"/>
            <a:ext cx="10683551" cy="1325563"/>
          </a:xfrm>
        </p:spPr>
        <p:txBody>
          <a:bodyPr>
            <a:normAutofit/>
          </a:bodyPr>
          <a:lstStyle/>
          <a:p>
            <a:r>
              <a:rPr lang="sah-RU" dirty="0"/>
              <a:t>Олоҥхо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951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A4DFF54-E669-469F-A46A-7B9D3912F8D1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2078737"/>
            <a:ext cx="10683551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  хоһоону салҕаа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Үчүгэй кинигэ киһи өйүн... 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Үөрэх баар...  </a:t>
            </a:r>
          </a:p>
        </p:txBody>
      </p:sp>
    </p:spTree>
    <p:extLst>
      <p:ext uri="{BB962C8B-B14F-4D97-AF65-F5344CB8AC3E}">
        <p14:creationId xmlns:p14="http://schemas.microsoft.com/office/powerpoint/2010/main" val="215860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382F82CF-8533-4CD6-AC19-9FA0D82DBF77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2084812"/>
            <a:ext cx="10683550" cy="1325563"/>
          </a:xfrm>
        </p:spPr>
        <p:txBody>
          <a:bodyPr>
            <a:normAutofit/>
          </a:bodyPr>
          <a:lstStyle/>
          <a:p>
            <a:r>
              <a:rPr lang="ru-RU" dirty="0"/>
              <a:t>1. </a:t>
            </a:r>
            <a:r>
              <a:rPr lang="ru-RU" dirty="0" err="1"/>
              <a:t>Үчүгэй</a:t>
            </a:r>
            <a:r>
              <a:rPr lang="ru-RU" dirty="0"/>
              <a:t> </a:t>
            </a:r>
            <a:r>
              <a:rPr lang="ru-RU" dirty="0" err="1"/>
              <a:t>кинигэ</a:t>
            </a:r>
            <a:r>
              <a:rPr lang="ru-RU" dirty="0"/>
              <a:t> </a:t>
            </a:r>
            <a:r>
              <a:rPr lang="ru-RU" dirty="0" err="1">
                <a:solidFill>
                  <a:schemeClr val="bg1"/>
                </a:solidFill>
              </a:rPr>
              <a:t>киһи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өйүн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байытар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2. </a:t>
            </a:r>
            <a:r>
              <a:rPr lang="ru-RU" dirty="0" err="1"/>
              <a:t>Үөрэх</a:t>
            </a:r>
            <a:r>
              <a:rPr lang="ru-RU" dirty="0"/>
              <a:t> </a:t>
            </a:r>
            <a:r>
              <a:rPr lang="ru-RU" dirty="0" err="1"/>
              <a:t>баар</a:t>
            </a:r>
            <a:r>
              <a:rPr lang="ru-RU" dirty="0"/>
              <a:t> </a:t>
            </a:r>
            <a:r>
              <a:rPr lang="ru-RU" dirty="0" err="1">
                <a:solidFill>
                  <a:schemeClr val="bg1"/>
                </a:solidFill>
              </a:rPr>
              <a:t>бараммат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баай</a:t>
            </a:r>
            <a:r>
              <a:rPr lang="ru-RU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658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5445277-0CC6-4C9B-B343-63977E33279B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1612203"/>
            <a:ext cx="10683551" cy="3146409"/>
          </a:xfrm>
        </p:spPr>
        <p:txBody>
          <a:bodyPr>
            <a:noAutofit/>
          </a:bodyPr>
          <a:lstStyle/>
          <a:p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Таабырыннары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таай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Күкүр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иһигэр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Күлтэс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Боотур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баар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үһү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Көҥүлүнэн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устар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көмүс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кытыйа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баар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үһү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Кы</a:t>
            </a:r>
            <a:r>
              <a:rPr lang="en-US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ын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үрүҥ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саҕынньахтаах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сайын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күөх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солко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былааччыйалаах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баар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үһү</a:t>
            </a:r>
            <a:r>
              <a:rPr lang="ru-RU" sz="3200" b="1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0033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6E12C63A-9A9D-4961-80D8-5937FA69F81E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1306287"/>
            <a:ext cx="10683550" cy="3452326"/>
          </a:xfrm>
        </p:spPr>
        <p:txBody>
          <a:bodyPr>
            <a:normAutofit/>
          </a:bodyPr>
          <a:lstStyle/>
          <a:p>
            <a:r>
              <a:rPr lang="ru-RU" dirty="0"/>
              <a:t>1. Харах </a:t>
            </a:r>
            <a:br>
              <a:rPr lang="ru-RU" dirty="0"/>
            </a:br>
            <a:r>
              <a:rPr lang="ru-RU" dirty="0"/>
              <a:t>2. </a:t>
            </a:r>
            <a:r>
              <a:rPr lang="ru-RU" dirty="0" err="1"/>
              <a:t>Күн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3. </a:t>
            </a:r>
            <a:r>
              <a:rPr lang="sah-RU" dirty="0"/>
              <a:t>Айылҕа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33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ED02472C-FD43-4378-923D-FDA44CFAD5F8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FAF532-2D40-4A3B-AA09-083FE1CB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1306287"/>
            <a:ext cx="10683551" cy="3452326"/>
          </a:xfrm>
        </p:spPr>
        <p:txBody>
          <a:bodyPr>
            <a:normAutofit/>
          </a:bodyPr>
          <a:lstStyle/>
          <a:p>
            <a:pPr algn="ctr"/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Фольклор араастарын ааттаа...</a:t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ah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64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9A468418-E968-4B69-941C-A9449B43D740}"/>
              </a:ext>
            </a:extLst>
          </p:cNvPr>
          <p:cNvSpPr/>
          <p:nvPr/>
        </p:nvSpPr>
        <p:spPr>
          <a:xfrm>
            <a:off x="718457" y="1306286"/>
            <a:ext cx="10683551" cy="3452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6F419-27C1-48E6-930B-7A6ACFA11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1306287"/>
            <a:ext cx="10683550" cy="3452326"/>
          </a:xfrm>
        </p:spPr>
        <p:txBody>
          <a:bodyPr>
            <a:normAutofit/>
          </a:bodyPr>
          <a:lstStyle/>
          <a:p>
            <a:r>
              <a:rPr lang="ru-RU" dirty="0"/>
              <a:t>Фольклор </a:t>
            </a:r>
            <a:r>
              <a:rPr lang="ru-RU" dirty="0" err="1"/>
              <a:t>араастара</a:t>
            </a:r>
            <a:r>
              <a:rPr lang="ru-RU" dirty="0"/>
              <a:t>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err="1"/>
              <a:t>Олоҥхо</a:t>
            </a:r>
            <a:r>
              <a:rPr lang="ru-RU" dirty="0"/>
              <a:t> (саха </a:t>
            </a:r>
            <a:r>
              <a:rPr lang="ru-RU" dirty="0" err="1"/>
              <a:t>норуотун</a:t>
            </a:r>
            <a:r>
              <a:rPr lang="ru-RU" dirty="0"/>
              <a:t> </a:t>
            </a:r>
            <a:r>
              <a:rPr lang="ru-RU" dirty="0" err="1"/>
              <a:t>эпоһа</a:t>
            </a:r>
            <a:r>
              <a:rPr lang="ru-RU" dirty="0"/>
              <a:t>),</a:t>
            </a:r>
            <a:r>
              <a:rPr lang="ru-RU" dirty="0" err="1"/>
              <a:t>үгэ</a:t>
            </a:r>
            <a:r>
              <a:rPr lang="ru-RU" dirty="0"/>
              <a:t>, </a:t>
            </a:r>
            <a:r>
              <a:rPr lang="ru-RU" dirty="0" err="1"/>
              <a:t>алгыс</a:t>
            </a:r>
            <a:r>
              <a:rPr lang="ru-RU" dirty="0"/>
              <a:t>, </a:t>
            </a:r>
            <a:r>
              <a:rPr lang="ru-RU" dirty="0" err="1"/>
              <a:t>тойук</a:t>
            </a:r>
            <a:r>
              <a:rPr lang="ru-RU" dirty="0"/>
              <a:t>, </a:t>
            </a:r>
            <a:r>
              <a:rPr lang="ru-RU" dirty="0" err="1"/>
              <a:t>остуоруйалар</a:t>
            </a:r>
            <a:r>
              <a:rPr lang="ru-RU" dirty="0"/>
              <a:t>, </a:t>
            </a:r>
            <a:r>
              <a:rPr lang="ru-RU" dirty="0" err="1"/>
              <a:t>өс</a:t>
            </a:r>
            <a:r>
              <a:rPr lang="ru-RU" dirty="0"/>
              <a:t> </a:t>
            </a:r>
            <a:r>
              <a:rPr lang="ru-RU" dirty="0" err="1"/>
              <a:t>хоһооннор</a:t>
            </a:r>
            <a:r>
              <a:rPr lang="ru-RU" dirty="0"/>
              <a:t>, </a:t>
            </a:r>
            <a:r>
              <a:rPr lang="ru-RU" dirty="0" err="1"/>
              <a:t>таабырыннар</a:t>
            </a:r>
            <a:r>
              <a:rPr lang="ru-RU" dirty="0"/>
              <a:t>, </a:t>
            </a:r>
            <a:r>
              <a:rPr lang="ru-RU" dirty="0" err="1"/>
              <a:t>хоһоон</a:t>
            </a:r>
            <a:r>
              <a:rPr lang="ru-RU" dirty="0"/>
              <a:t>, </a:t>
            </a:r>
            <a:r>
              <a:rPr lang="ru-RU" dirty="0" err="1"/>
              <a:t>норуот</a:t>
            </a:r>
            <a:r>
              <a:rPr lang="ru-RU" dirty="0"/>
              <a:t> </a:t>
            </a:r>
            <a:r>
              <a:rPr lang="ru-RU" dirty="0" err="1"/>
              <a:t>ырыалара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410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ӨРКӨН ӨЙ оонньуу</Template>
  <TotalTime>19</TotalTime>
  <Words>266</Words>
  <Application>Microsoft Office PowerPoint</Application>
  <PresentationFormat>Широкоэкранный</PresentationFormat>
  <Paragraphs>68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1" baseType="lpstr">
      <vt:lpstr>Arial</vt:lpstr>
      <vt:lpstr>Calibri</vt:lpstr>
      <vt:lpstr>Calibri Light</vt:lpstr>
      <vt:lpstr>Cambria</vt:lpstr>
      <vt:lpstr>Times New Roman</vt:lpstr>
      <vt:lpstr>Times New Roman CYR</vt:lpstr>
      <vt:lpstr>Тема Office</vt:lpstr>
      <vt:lpstr>Презентация PowerPoint</vt:lpstr>
      <vt:lpstr>Презентация PowerPoint</vt:lpstr>
      <vt:lpstr>                           С.А.Новгородов хаһан,                           ханна төрөөбүтэй? </vt:lpstr>
      <vt:lpstr>С.А.Новгородов 1892 с. Болтоҥоҕо (Боотурускай улуус) төрөөбүтэ</vt:lpstr>
      <vt:lpstr> Бастакы букубаар аата, тахсыбыт сыла, автора? </vt:lpstr>
      <vt:lpstr>Ответ  Категория 1 \вопрос на 20</vt:lpstr>
      <vt:lpstr>Саха сирэ автономнай республика буоларын кимнээх ситиспиттэрэй? Хаһан?</vt:lpstr>
      <vt:lpstr>Максим Кирович Аммосов  Платон Ойуунускай  Исидор Барахов о. д.а.  </vt:lpstr>
      <vt:lpstr>Төрөөбүт тыл уонна сурук-бичик күнэ ким уурааҕынан, хас сыллаахха төрүттэммитэй?</vt:lpstr>
      <vt:lpstr>                             Саха бастакы президенэ                                     М.Е.Николаев уурааҕынан,                                  1996 с. (олунньу ый 13 к.                                 бэлиэтэнэр) </vt:lpstr>
      <vt:lpstr>Саха тылыгар хас буукуба баарый?</vt:lpstr>
      <vt:lpstr>40 </vt:lpstr>
      <vt:lpstr>Саха тылыгар хас түһүк баарый?</vt:lpstr>
      <vt:lpstr>8</vt:lpstr>
      <vt:lpstr>Хоһоону салҕаа... Ааптара кимий?  Саха тыла – аар тайҕа! Саха тыла – баай байҕал! </vt:lpstr>
      <vt:lpstr>Саха тыла – аар тайҕа! Саха тыла – баай байҕал! Саха тыла – арҕас хайа! Саха тыла -мэҥэ халлаан!.. Саха тыла – хаар туундара, Саха тыла – таалар сыһыы, Күөгэлдьийэр күөх алаас!</vt:lpstr>
      <vt:lpstr>Сахалартан   бастакы  ученай   степенин   көмүскээбит   тыл үөрэхтээҕэ? </vt:lpstr>
      <vt:lpstr>          П.А.Ойуунускай</vt:lpstr>
      <vt:lpstr>Саха  литературатын бастакы уус-уран айымньыта?</vt:lpstr>
      <vt:lpstr>                 «Байанай алгыһа»,                     А.Кулаковскай </vt:lpstr>
      <vt:lpstr>Суруйааччы аата, төрөөбүт күнэ-дьыла?</vt:lpstr>
      <vt:lpstr>Данилов Софрон Петрович, 1922 с.</vt:lpstr>
      <vt:lpstr>Буккуллубут буукубаларга саха суруйааччыларын айымньыларын таай:  1. НЙААБЙА  ГАЫҺЛА - ... 2. СКЫАСА  ЭМК - ... 3. НЫТЫГ  ХАРДАН - ...  </vt:lpstr>
      <vt:lpstr>1. БАЙАНАЙ АЛГЫҺА 2. СААСКЫ КЭМ 3. ТЫГЫН ДАРХАН</vt:lpstr>
      <vt:lpstr>Саха суруйааччыларын псевдонимнарын ааттаталаа...  1. Софронов Анемподист Иванович- ... 2. Мординов Николай Егорович - ... 3. Новиков Владимир Михайлович - ... </vt:lpstr>
      <vt:lpstr>1. Софронов А.И.- Алампа 2. Мординов Н.Е.- Амма Аччыгыйа 3. Новиков В.М.- Күннүк Уурастыырап</vt:lpstr>
      <vt:lpstr>Бухатыырдар охсуһууларын, быһылааннарын, мүччүргэннээх сырыыларын хоһуйар эпическэй айымньы...</vt:lpstr>
      <vt:lpstr>Олоҥхо </vt:lpstr>
      <vt:lpstr>Өс  хоһоону салҕаа   1. Үчүгэй кинигэ киһи өйүн...  2. Үөрэх баар...  </vt:lpstr>
      <vt:lpstr>1. Үчүгэй кинигэ киһи өйүн байытар 2. Үөрэх баар бараммат баай </vt:lpstr>
      <vt:lpstr>                               Таабырыннары таай:  1. Күкүр иһигэр Күлтэс Боотур баар үһү.  2. Көҥүлүнэн устар көмүс кытыйа баар үһү.  3. Кыhын үрүҥ саҕынньахтаах, сайын күөх солко былааччыйалаах баар үһү. </vt:lpstr>
      <vt:lpstr>1. Харах  2. Күн  3. Айылҕа</vt:lpstr>
      <vt:lpstr>Фольклор араастарын ааттаа...  </vt:lpstr>
      <vt:lpstr>Фольклор араастара:  Олоҥхо (саха норуотун эпоһа),үгэ, алгыс, тойук, остуоруйалар, өс хоһооннор, таабырыннар, хоһоон, норуот ырыалара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НР</dc:creator>
  <cp:lastModifiedBy>НР</cp:lastModifiedBy>
  <cp:revision>3</cp:revision>
  <dcterms:created xsi:type="dcterms:W3CDTF">2024-02-29T12:28:27Z</dcterms:created>
  <dcterms:modified xsi:type="dcterms:W3CDTF">2024-02-29T12:48:07Z</dcterms:modified>
</cp:coreProperties>
</file>