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610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d9ba87ca0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d9ba87ca0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d9ba87ca0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d9ba87ca0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d9ba87ca0d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d9ba87ca0d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9ba87ca0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d9ba87ca0d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d9ba87ca0d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d9ba87ca0d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9ba87ca0d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9ba87ca0d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9ba87ca0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d9ba87ca0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9ba87ca0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d9ba87ca0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9ba87ca0d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d9ba87ca0d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9ba87ca0d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d9ba87ca0d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9ba87ca0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9ba87ca0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9ba87ca0d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9ba87ca0d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d9ba87ca0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d9ba87ca0d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9ba87ca0d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9ba87ca0d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d9ba87ca0d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d9ba87ca0d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d9ba87ca0d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d9ba87ca0d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9ba87ca0d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d9ba87ca0d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d9ba87ca0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d9ba87ca0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9ba87ca0d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9ba87ca0d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9ba87ca0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9ba87ca0d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9ba87ca0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9ba87ca0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9ba87ca0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d9ba87ca0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9ba87ca0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d9ba87ca0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9ba87ca0d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d9ba87ca0d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FF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39800" cy="48975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5009900" y="0"/>
            <a:ext cx="39276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Бэлиэлэрэ : Таҥарата- Аан Алахчын. Ойуута – ачаахтаах мас, тыла – нарын-наскыл, сулуһа – ынах буута, бухатыыра – Сидьи Босхоҥ, куота – Ньыка Харахсын, мала-салама, тыаһа – кырыымпа, үүнээйитэ-от, көтөрө-тыыраахы, кыыла – эһэ, аһа – суорат.</a:t>
            </a:r>
            <a:endParaRPr sz="2400" b="1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 b="38103"/>
          <a:stretch/>
        </p:blipFill>
        <p:spPr>
          <a:xfrm>
            <a:off x="101725" y="187800"/>
            <a:ext cx="8766376" cy="406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/>
          <p:cNvPicPr preferRelativeResize="0"/>
          <p:nvPr/>
        </p:nvPicPr>
        <p:blipFill rotWithShape="1">
          <a:blip r:embed="rId3">
            <a:alphaModFix/>
          </a:blip>
          <a:srcRect b="39788"/>
          <a:stretch/>
        </p:blipFill>
        <p:spPr>
          <a:xfrm>
            <a:off x="152400" y="380050"/>
            <a:ext cx="8847726" cy="376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4"/>
          <p:cNvPicPr preferRelativeResize="0"/>
          <p:nvPr/>
        </p:nvPicPr>
        <p:blipFill rotWithShape="1">
          <a:blip r:embed="rId3">
            <a:alphaModFix/>
          </a:blip>
          <a:srcRect t="19629" b="15177"/>
          <a:stretch/>
        </p:blipFill>
        <p:spPr>
          <a:xfrm>
            <a:off x="190400" y="190025"/>
            <a:ext cx="8691126" cy="424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5"/>
          <p:cNvPicPr preferRelativeResize="0"/>
          <p:nvPr/>
        </p:nvPicPr>
        <p:blipFill rotWithShape="1">
          <a:blip r:embed="rId3">
            <a:alphaModFix/>
          </a:blip>
          <a:srcRect b="27483"/>
          <a:stretch/>
        </p:blipFill>
        <p:spPr>
          <a:xfrm>
            <a:off x="114400" y="76375"/>
            <a:ext cx="8582500" cy="466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7900" y="152400"/>
            <a:ext cx="646001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7"/>
          <p:cNvPicPr preferRelativeResize="0"/>
          <p:nvPr/>
        </p:nvPicPr>
        <p:blipFill rotWithShape="1">
          <a:blip r:embed="rId3">
            <a:alphaModFix/>
          </a:blip>
          <a:srcRect l="-1720" r="1719" b="52772"/>
          <a:stretch/>
        </p:blipFill>
        <p:spPr>
          <a:xfrm>
            <a:off x="239125" y="975500"/>
            <a:ext cx="8665751" cy="292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8"/>
          <p:cNvPicPr preferRelativeResize="0"/>
          <p:nvPr/>
        </p:nvPicPr>
        <p:blipFill rotWithShape="1">
          <a:blip r:embed="rId3">
            <a:alphaModFix/>
          </a:blip>
          <a:srcRect b="40051"/>
          <a:stretch/>
        </p:blipFill>
        <p:spPr>
          <a:xfrm>
            <a:off x="152400" y="354725"/>
            <a:ext cx="8547825" cy="363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338" y="152400"/>
            <a:ext cx="726531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675" y="671625"/>
            <a:ext cx="3597549" cy="359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35150"/>
            <a:ext cx="5359651" cy="30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1"/>
          <p:cNvPicPr preferRelativeResize="0"/>
          <p:nvPr/>
        </p:nvPicPr>
        <p:blipFill rotWithShape="1">
          <a:blip r:embed="rId3">
            <a:alphaModFix/>
          </a:blip>
          <a:srcRect b="20153"/>
          <a:stretch/>
        </p:blipFill>
        <p:spPr>
          <a:xfrm>
            <a:off x="152400" y="152400"/>
            <a:ext cx="8133450" cy="486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4502225" y="0"/>
            <a:ext cx="45558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FF3300"/>
                </a:solidFill>
              </a:rPr>
              <a:t>От ыйа.  Алгыһа.</a:t>
            </a:r>
            <a:endParaRPr sz="2400" b="1">
              <a:solidFill>
                <a:srgbClr val="FF33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FF3300"/>
                </a:solidFill>
              </a:rPr>
              <a:t>Аан Алахчыҥҥа хайыһыы.</a:t>
            </a:r>
            <a:endParaRPr sz="2400" b="1">
              <a:solidFill>
                <a:srgbClr val="FF33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FF3300"/>
                </a:solidFill>
              </a:rPr>
              <a:t>Нарын-наскыл, нарын-наскыл, нарын-наскыл</a:t>
            </a:r>
            <a:endParaRPr sz="2400" b="1">
              <a:solidFill>
                <a:srgbClr val="FF33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FF3300"/>
                </a:solidFill>
              </a:rPr>
              <a:t>Үүнэри төрүттээччи</a:t>
            </a:r>
            <a:endParaRPr sz="2400" b="1">
              <a:solidFill>
                <a:srgbClr val="FF33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FF3300"/>
                </a:solidFill>
              </a:rPr>
              <a:t>Быйаҥы биэрээччи</a:t>
            </a:r>
            <a:endParaRPr sz="2400" b="1">
              <a:solidFill>
                <a:srgbClr val="FF33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FF3300"/>
                </a:solidFill>
              </a:rPr>
              <a:t>От анныгар обугунаспыт</a:t>
            </a:r>
            <a:endParaRPr sz="2400" b="1">
              <a:solidFill>
                <a:srgbClr val="FF33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FF3300"/>
                </a:solidFill>
              </a:rPr>
              <a:t>Ойуу-бичик уолаттардаах</a:t>
            </a:r>
            <a:endParaRPr sz="2400" b="1">
              <a:solidFill>
                <a:srgbClr val="FF33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FF3300"/>
                </a:solidFill>
              </a:rPr>
              <a:t>сэбирдэх быыһыгар сибигинэспит</a:t>
            </a:r>
            <a:endParaRPr sz="2400" b="1">
              <a:solidFill>
                <a:srgbClr val="FF3300"/>
              </a:solidFill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34000"/>
            <a:ext cx="3908950" cy="348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550" y="152400"/>
            <a:ext cx="646001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9855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875" y="152400"/>
            <a:ext cx="644587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600" y="152400"/>
            <a:ext cx="646001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087" y="138752"/>
            <a:ext cx="646001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353" y="131928"/>
            <a:ext cx="646001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ФОТКИ, семья\Портреты КВС\ВС3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2449" y="2959915"/>
            <a:ext cx="819150" cy="92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721522" y="3978322"/>
            <a:ext cx="23201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Кривошапкина Валентина Семеновна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ГБПОУ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ХОК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им.Н.Е.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Мординова-Амма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Аччыгыйа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4435425" y="0"/>
            <a:ext cx="4528800" cy="49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Ойуу-бичик кыргыттардаах,</a:t>
            </a:r>
            <a:endParaRPr sz="2100" b="1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Үүс кыыл тириитэ бэргэһэтин</a:t>
            </a:r>
            <a:endParaRPr sz="2100" b="1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Эҕэтэйдии кэппит,</a:t>
            </a:r>
            <a:endParaRPr sz="2100" b="1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Киис кыыл тириитэ саҕынньаҕын</a:t>
            </a:r>
            <a:endParaRPr sz="2100" b="1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Нэлэккэйдии кэппит</a:t>
            </a:r>
            <a:endParaRPr sz="2100" b="1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Баһыы көмүс тарбахтаах,</a:t>
            </a:r>
            <a:endParaRPr sz="2100" b="1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Көҕүөр-таһыар эмиийдээх,</a:t>
            </a:r>
            <a:endParaRPr sz="2100" b="1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Күскэм-тускул,</a:t>
            </a:r>
            <a:endParaRPr sz="2100" b="1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Айхал-мичил,</a:t>
            </a:r>
            <a:endParaRPr sz="2100" b="1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Аан Алахчын</a:t>
            </a:r>
            <a:endParaRPr sz="2100" b="1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Хотун ийэбит, бэттэх көрөн мичик гын!</a:t>
            </a:r>
            <a:endParaRPr sz="2100" b="1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Дом.</a:t>
            </a:r>
            <a:endParaRPr sz="2100" b="1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5100"/>
            <a:ext cx="4203225" cy="323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126667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152400" y="1603175"/>
            <a:ext cx="8839200" cy="358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 ыйа – сайыҥҥы иккис ый. От ыйыгар эмтээх оту хомуйуу – туспа биир дьарык. Маны үчүгэйдик билэри отоһут дииллэр. Кини эмтээх оту билэр уонна онон дьону эмтиир. От ыйыгар Орто дойдуга Аан Алахчын Хотун суолтата улахан. Кини – сир иччитэ. Туох баар үүнээйи төрдө. От-мас бүттүүнэ Аан Алахчын оҕолоро буолар. Кинилэри барытын Ойуу-бичик оҕолор диибит. Айыы санааҕа бу Айыы бичигэ диэн өйдөбүллээх. Ол аата үүнээйи барыта сурук-бичик буолар. Олох суруллар кинигэтэ. Бу сурук-бичик Дьылҕа Хаан суругар киирэр. Ити иһин киһи айылҕаны алдьатыа суохтаах. </a:t>
            </a:r>
            <a:r>
              <a:rPr lang="ru" sz="2400" b="1" dirty="0">
                <a:solidFill>
                  <a:srgbClr val="006600"/>
                </a:solidFill>
              </a:rPr>
              <a:t> </a:t>
            </a:r>
            <a:endParaRPr sz="2400" b="1"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0" y="0"/>
            <a:ext cx="8910900" cy="52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50" b="1">
                <a:solidFill>
                  <a:srgbClr val="0066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От ыйа - 7 ый.</a:t>
            </a:r>
            <a:endParaRPr sz="1750" b="1">
              <a:solidFill>
                <a:srgbClr val="0066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50" b="1">
                <a:solidFill>
                  <a:srgbClr val="0066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От ыйа — сайын үгэнэ. От-мас сибэккитэ, туораҕа ситэр. Үрэх кытылыгар сардаана сибэкки тэтэрэ кыыһар. Чараҥнарга дьэдьэн буһар, сыһыы, үрэх саҕатыгар хаптаҕас, моонньоҕон ситэр. Күн ортотугар түһэр сик-кирэс тыал от-мас сиэмэтин ыһар. Сир аайы сибэкки ыһыаҕа. Көтөрдөр оҕолорун көтүтэллэр. Киннлэри батыһыннара сыддьан түргэнник көтөргө, аһылыктарын бу-лунарга үөрэтэллэр. Саха сиригэр от хомуура саҕаланар. Отчуттар аҕыс ыйдаах ыарахан кыстыгы эрэйэ суох туоруур туһугар элбэх оту оттуурга дьулуһаллар. Оҕолуун-уруулуун бука бары ходуһаҕа тахсаллар.</a:t>
            </a:r>
            <a:endParaRPr sz="1750" b="1">
              <a:solidFill>
                <a:srgbClr val="0066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750" b="1">
                <a:solidFill>
                  <a:srgbClr val="0066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От ыйа үксүгэр кураан буолар. Бөтүрүөпкэ, Борокуоппайапка ардааччы. Сааскыта ардах-таах уонна түүнүн сиик түһэр буоллаҕына, уһун кэмҥэ ардаабатаҕына даҕаны, түүҥҥү сиик уутунан үүнээйи балайда тулуктаһар.</a:t>
            </a:r>
            <a:endParaRPr sz="1750" b="1">
              <a:solidFill>
                <a:srgbClr val="0066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750" b="1">
                <a:solidFill>
                  <a:srgbClr val="0066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От ыйа — хамнас ыйа. Былыр тыа сирин дьоно: «Сүрэҕэ суох киһи от ыйыгар кэр-гэннэнэр», — диэн этэллэрэ. Онон бу ыал дьадаҥы буолуохтарын сылыктыыллара. Кырдьыга оннук. Сүрэҕэ суох киһи хаһан да байбат. Үлэ-хамнас быддьаһыгар буолан, от ыйа биллибэккэ ааһар.</a:t>
            </a:r>
            <a:endParaRPr sz="1750" b="1">
              <a:solidFill>
                <a:srgbClr val="0066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/>
        </p:nvSpPr>
        <p:spPr>
          <a:xfrm>
            <a:off x="3359700" y="0"/>
            <a:ext cx="5625000" cy="53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FF33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От ыйын күнүн-дьылын билгэтэ</a:t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50" b="1">
                <a:solidFill>
                  <a:srgbClr val="0066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От ыйыгар күнү бьглытынан, үөнүнэн-көйүүрүнэн, кыылынан-сүөлүнэн, сиигинэн билгэлииллэр. От ыйын 20-с күнүгэр саары куйааһа бүтэр. Ый биир самыырдаах — от (Бөтүрүөп) самыыра, биир тыаллаах — от саарар тыала. От ыйа тохсунньу ыйга тэҥнэһэр.</a:t>
            </a:r>
            <a:endParaRPr sz="1450" b="1">
              <a:solidFill>
                <a:srgbClr val="0066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550" b="1">
                <a:solidFill>
                  <a:srgbClr val="0066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Күн уота өллөҕүнэ, уһун кураан буолар. Күн былыкка саспакка көрөн киирдэҕинэ, халлаан халлыбат. Ардах бириэмэтигэр тыал түстэҕинэ, ардах сотору кэминэн ааһар. Быстах былыт кэлэн ардаатаҕына, уһуннук түспэт. Сибэкки, от-мас ордук сыттаннаҕына, со-тору кэминэн ардах түһэр. Сарсыардаанҥы сиик суох буоллаҕына, ардах кэлэр. Тоҥот кумаар түстэҕинэ, халлаан көнөр. Ардах чиэрбэтэ сиргэ көһүннэҕинэ, ардах кэлэр. Балык күөлгэ оонньуура — ардахха</a:t>
            </a:r>
            <a:endParaRPr sz="1550" b="1">
              <a:solidFill>
                <a:srgbClr val="0066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FF33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Түөлбэ тылыгар</a:t>
            </a:r>
            <a:r>
              <a:rPr lang="ru" sz="1700" b="1">
                <a:solidFill>
                  <a:srgbClr val="00660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:</a:t>
            </a:r>
            <a:r>
              <a:rPr lang="ru" sz="1650" b="1">
                <a:solidFill>
                  <a:srgbClr val="0066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Бөтүрүөп ыйа; бырдах ыйа; кумаар ыйа; оҕолоох ыйа; оттуур ый; сыбаҥ хаас ыйа; үһүнньү; хаас саарар ыйа; чүүччэх ыыр ыйа.</a:t>
            </a:r>
            <a:endParaRPr sz="1650" b="1">
              <a:solidFill>
                <a:srgbClr val="0066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700" b="1">
              <a:solidFill>
                <a:srgbClr val="0066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4" name="Google Shape;84;p18"/>
          <p:cNvPicPr preferRelativeResize="0"/>
          <p:nvPr/>
        </p:nvPicPr>
        <p:blipFill rotWithShape="1">
          <a:blip r:embed="rId3">
            <a:alphaModFix/>
          </a:blip>
          <a:srcRect r="24930"/>
          <a:stretch/>
        </p:blipFill>
        <p:spPr>
          <a:xfrm>
            <a:off x="105100" y="202700"/>
            <a:ext cx="3254599" cy="244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100" y="3036050"/>
            <a:ext cx="3254602" cy="1830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62975" cy="36551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/>
          <p:nvPr/>
        </p:nvSpPr>
        <p:spPr>
          <a:xfrm>
            <a:off x="4088075" y="0"/>
            <a:ext cx="4889700" cy="5246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 ыйыгар чыычаах оҕолоро көтөллөр. От ыйын 21 күнэ – Борокуоппайап таҥара күнэ. Кус оҕолоро көччөх диэн ааттаналлар уонна дайан көтөллөр. Куйаас намырыыр. От ыйа – Ыраастыыр ый. Этиҥнээх ардах уһун кыһын мустубут хом санааҕыттан, киҥҥиттэн-нааргыттан төлөрүтэр. Оттоон көлөһүҥҥүн тоҕоруҥ – эккин-сииҥҥин тэтимирдэр. От ыйыгар күүскэ хамсаныҥ, сүүрүҥ-көтүҥ. Чөл буолуҥ!</a:t>
            </a:r>
            <a:endParaRPr sz="2200" b="1">
              <a:solidFill>
                <a:schemeClr val="accent5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0" y="0"/>
            <a:ext cx="9058200" cy="19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50">
                <a:solidFill>
                  <a:srgbClr val="2E2E2E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</a:t>
            </a:r>
            <a:r>
              <a:rPr lang="ru" sz="2350" b="1">
                <a:solidFill>
                  <a:srgbClr val="0066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Оттооһун</a:t>
            </a:r>
            <a:endParaRPr sz="2350" b="1">
              <a:solidFill>
                <a:srgbClr val="0066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ru" sz="1750" b="1">
                <a:solidFill>
                  <a:srgbClr val="0066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От ыйыгар Улуу тунах бүтэр (12 күн).Онон ыһыахтар тохтууллар.Окко киирии буолар.Оттооһун -саха сүрүн үлэтэ.Окко киирэргэ эрдэттэн сэниэ ылан бэлэмнэнэллэр.Окко киирэн баран үс күн хаталлар.</a:t>
            </a:r>
            <a:endParaRPr sz="1750" b="1">
              <a:solidFill>
                <a:srgbClr val="0066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endParaRPr sz="1050">
              <a:solidFill>
                <a:srgbClr val="2E2E2E"/>
              </a:solidFill>
              <a:highlight>
                <a:srgbClr val="FFFFFF"/>
              </a:highlight>
            </a:endParaRPr>
          </a:p>
        </p:txBody>
      </p:sp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4025" y="1594025"/>
            <a:ext cx="4294375" cy="336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 rotWithShape="1">
          <a:blip r:embed="rId3">
            <a:alphaModFix/>
          </a:blip>
          <a:srcRect b="31412"/>
          <a:stretch/>
        </p:blipFill>
        <p:spPr>
          <a:xfrm>
            <a:off x="51075" y="63725"/>
            <a:ext cx="8777951" cy="450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637</Words>
  <PresentationFormat>Экран (16:9)</PresentationFormat>
  <Paragraphs>36</Paragraphs>
  <Slides>25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Simple Light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Home</cp:lastModifiedBy>
  <cp:revision>2</cp:revision>
  <dcterms:modified xsi:type="dcterms:W3CDTF">2021-12-13T07:30:29Z</dcterms:modified>
</cp:coreProperties>
</file>