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8" r:id="rId3"/>
    <p:sldId id="259" r:id="rId4"/>
    <p:sldId id="260" r:id="rId5"/>
    <p:sldId id="261"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bd6d8a50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bd6d8a50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bd6d8a50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bd6d8a50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bd6d8a50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bd6d8a50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bd6d8a50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bd6d8a5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FF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sah.wikipedia.org/wiki/1938" TargetMode="External"/><Relationship Id="rId3" Type="http://schemas.openxmlformats.org/officeDocument/2006/relationships/hyperlink" Target="https://sah.wikipedia.org/wiki/1901" TargetMode="External"/><Relationship Id="rId7" Type="http://schemas.openxmlformats.org/officeDocument/2006/relationships/hyperlink" Target="https://sah.wikipedia.org/wiki/1931"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sah.wikipedia.org/wiki/%D0%9A%D3%A9%D0%B1%D3%A9%D0%BA%D3%A9%D0%BD_%D0%BD%D1%8D%D2%BB%D0%B8%D0%BB%D0%B8%D1%8D%D0%B3%D1%8D_(%D0%9D%D0%B0%D0%BC_%D1%83%D0%BB%D1%83%D1%83%D2%BB%D0%B0)" TargetMode="External"/><Relationship Id="rId5" Type="http://schemas.openxmlformats.org/officeDocument/2006/relationships/hyperlink" Target="https://sah.wikipedia.org/wiki/%D0%9D%D0%B0%D0%BC_%D1%83%D0%BB%D1%83%D1%83%D2%BB%D0%B0" TargetMode="External"/><Relationship Id="rId10" Type="http://schemas.openxmlformats.org/officeDocument/2006/relationships/hyperlink" Target="https://sah.wikipedia.org/wiki/%D0%9E%D0%BB%D1%83%D0%BD%D0%BD%D1%8C%D1%83_4" TargetMode="External"/><Relationship Id="rId4" Type="http://schemas.openxmlformats.org/officeDocument/2006/relationships/hyperlink" Target="https://sah.wikipedia.org/wiki/%D0%9A%D1%83%D0%BB%D1%83%D0%BD_%D1%82%D1%83%D1%82%D0%B0%D1%80_31" TargetMode="External"/><Relationship Id="rId9" Type="http://schemas.openxmlformats.org/officeDocument/2006/relationships/hyperlink" Target="https://sah.wikipedia.org/wiki/197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08225" y="152400"/>
            <a:ext cx="6524092"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p:nvPr/>
        </p:nvSpPr>
        <p:spPr>
          <a:xfrm>
            <a:off x="227125" y="0"/>
            <a:ext cx="8817600" cy="50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ru" sz="1350" b="1">
                <a:solidFill>
                  <a:srgbClr val="202122"/>
                </a:solidFill>
                <a:highlight>
                  <a:srgbClr val="FFFFFF"/>
                </a:highlight>
                <a:latin typeface="Times New Roman"/>
                <a:ea typeface="Times New Roman"/>
                <a:cs typeface="Times New Roman"/>
                <a:sym typeface="Times New Roman"/>
              </a:rPr>
              <a:t>Ядрихинскай Прокопий Прокопьевич</a:t>
            </a:r>
            <a:r>
              <a:rPr lang="ru" sz="1350">
                <a:solidFill>
                  <a:srgbClr val="202122"/>
                </a:solidFill>
                <a:highlight>
                  <a:srgbClr val="FFFFFF"/>
                </a:highlight>
                <a:latin typeface="Times New Roman"/>
                <a:ea typeface="Times New Roman"/>
                <a:cs typeface="Times New Roman"/>
                <a:sym typeface="Times New Roman"/>
              </a:rPr>
              <a:t> — </a:t>
            </a:r>
            <a:r>
              <a:rPr lang="ru" sz="1350" b="1">
                <a:solidFill>
                  <a:srgbClr val="202122"/>
                </a:solidFill>
                <a:highlight>
                  <a:srgbClr val="FFFFFF"/>
                </a:highlight>
                <a:latin typeface="Times New Roman"/>
                <a:ea typeface="Times New Roman"/>
                <a:cs typeface="Times New Roman"/>
                <a:sym typeface="Times New Roman"/>
              </a:rPr>
              <a:t>Бэдьээлэ</a:t>
            </a:r>
            <a:r>
              <a:rPr lang="ru" sz="1350">
                <a:solidFill>
                  <a:srgbClr val="202122"/>
                </a:solidFill>
                <a:highlight>
                  <a:srgbClr val="FFFFFF"/>
                </a:highlight>
                <a:latin typeface="Times New Roman"/>
                <a:ea typeface="Times New Roman"/>
                <a:cs typeface="Times New Roman"/>
                <a:sym typeface="Times New Roman"/>
              </a:rPr>
              <a:t> (31.03.1901—04.02.1979) — ырыаһыт уонна олоҥхоһут, Саха АССР култууратын үтүөлээх диэйэтэлэ, ССРС суруйааччыларын сойууһун чилиэнэ.</a:t>
            </a:r>
            <a:endParaRPr>
              <a:solidFill>
                <a:srgbClr val="54595D"/>
              </a:solidFill>
              <a:highlight>
                <a:srgbClr val="FFFFFF"/>
              </a:highlight>
            </a:endParaRPr>
          </a:p>
          <a:p>
            <a:pPr marL="0" lvl="0" indent="0" algn="l" rtl="0">
              <a:lnSpc>
                <a:spcPct val="115000"/>
              </a:lnSpc>
              <a:spcBef>
                <a:spcPts val="500"/>
              </a:spcBef>
              <a:spcAft>
                <a:spcPts val="0"/>
              </a:spcAft>
              <a:buNone/>
            </a:pPr>
            <a:r>
              <a:rPr lang="ru" sz="1350">
                <a:solidFill>
                  <a:srgbClr val="0B0080"/>
                </a:solidFill>
                <a:highlight>
                  <a:srgbClr val="FFFFFF"/>
                </a:highlight>
                <a:uFill>
                  <a:noFill/>
                </a:u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1901</a:t>
            </a:r>
            <a:r>
              <a:rPr lang="ru" sz="1350">
                <a:solidFill>
                  <a:srgbClr val="202122"/>
                </a:solidFill>
                <a:highlight>
                  <a:srgbClr val="FFFFFF"/>
                </a:highlight>
                <a:latin typeface="Times New Roman"/>
                <a:ea typeface="Times New Roman"/>
                <a:cs typeface="Times New Roman"/>
                <a:sym typeface="Times New Roman"/>
              </a:rPr>
              <a:t> сыл </a:t>
            </a:r>
            <a:r>
              <a:rPr lang="ru" sz="13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кулун тутар 31</a:t>
            </a:r>
            <a:r>
              <a:rPr lang="ru" sz="1350">
                <a:solidFill>
                  <a:srgbClr val="202122"/>
                </a:solidFill>
                <a:highlight>
                  <a:srgbClr val="FFFFFF"/>
                </a:highlight>
                <a:latin typeface="Times New Roman"/>
                <a:ea typeface="Times New Roman"/>
                <a:cs typeface="Times New Roman"/>
                <a:sym typeface="Times New Roman"/>
              </a:rPr>
              <a:t> күнүгэр </a:t>
            </a:r>
            <a:r>
              <a:rPr lang="ru" sz="13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Нам улууһун</a:t>
            </a:r>
            <a:r>
              <a:rPr lang="ru" sz="1350">
                <a:solidFill>
                  <a:srgbClr val="202122"/>
                </a:solidFill>
                <a:highlight>
                  <a:srgbClr val="FFFFFF"/>
                </a:highlight>
                <a:latin typeface="Times New Roman"/>
                <a:ea typeface="Times New Roman"/>
                <a:cs typeface="Times New Roman"/>
                <a:sym typeface="Times New Roman"/>
              </a:rPr>
              <a:t> </a:t>
            </a:r>
            <a:r>
              <a:rPr lang="ru" sz="1350">
                <a:solidFill>
                  <a:srgbClr val="0B0080"/>
                </a:solidFill>
                <a:highlight>
                  <a:srgbClr val="FFFFFF"/>
                </a:highlight>
                <a:uFill>
                  <a:noFill/>
                </a:u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Көбөкөн нэһилиэгэр</a:t>
            </a:r>
            <a:r>
              <a:rPr lang="ru" sz="1350">
                <a:solidFill>
                  <a:srgbClr val="202122"/>
                </a:solidFill>
                <a:highlight>
                  <a:srgbClr val="FFFFFF"/>
                </a:highlight>
                <a:latin typeface="Times New Roman"/>
                <a:ea typeface="Times New Roman"/>
                <a:cs typeface="Times New Roman"/>
                <a:sym typeface="Times New Roman"/>
              </a:rPr>
              <a:t> төрөөбүт. Аймахтара дьиҥнээх араспаанньата Пестерев буолуо дииллэр эбит.</a:t>
            </a:r>
            <a:endParaRPr sz="13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350">
                <a:solidFill>
                  <a:srgbClr val="202122"/>
                </a:solidFill>
                <a:highlight>
                  <a:srgbClr val="FFFFFF"/>
                </a:highlight>
                <a:latin typeface="Times New Roman"/>
                <a:ea typeface="Times New Roman"/>
                <a:cs typeface="Times New Roman"/>
                <a:sym typeface="Times New Roman"/>
              </a:rPr>
              <a:t>Көбөкөөн нэһилиэгэ өҥ буордаах, бурдук үчүгэйдик үүнэр сирдэрдээх буолан кураан сылларга өрүс уҥуортан иҥин элбэх киһи кэлэн барар эбит, олор истэригэр уос номоҕун билэр уус тыллаахтар эмиэ бааллара. Холобура, уонча саастааҕар Өксөкүлээх кэлэн хас да хонон ааспытын ахтара. Онон уол кыра эрдэҕиттэн олоҥхону истэн улааппыта.</a:t>
            </a:r>
            <a:endParaRPr sz="13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350">
                <a:solidFill>
                  <a:srgbClr val="202122"/>
                </a:solidFill>
                <a:highlight>
                  <a:srgbClr val="FFFFFF"/>
                </a:highlight>
                <a:latin typeface="Times New Roman"/>
                <a:ea typeface="Times New Roman"/>
                <a:cs typeface="Times New Roman"/>
                <a:sym typeface="Times New Roman"/>
              </a:rPr>
              <a:t>Аҕата бэйэтин кыанар, үчүгэй охсооччу эбитэ үһү да, хараҕа суох буолан хаалан, ыарытыйан эрдэ өлбүтэ. Уол ийэтинээн Бүөтүр Потапов-Хараарбах диэн ырааҕынан аймахтарын илиитигэр киирбитэ. Ол Хараарбах уос номоҕун үрдүктүк тутара, куруук тойуксуттары, остуоруйаһыттары, олоҥхоһуттары мунньар буолара. Ол кэмҥэ уол бастакы "Баай-тойон" олоҥхотун долоҕойугар хатаан кэбиһэр.</a:t>
            </a:r>
            <a:endParaRPr sz="13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350">
                <a:solidFill>
                  <a:srgbClr val="202122"/>
                </a:solidFill>
                <a:highlight>
                  <a:srgbClr val="FFFFFF"/>
                </a:highlight>
                <a:latin typeface="Times New Roman"/>
                <a:ea typeface="Times New Roman"/>
                <a:cs typeface="Times New Roman"/>
                <a:sym typeface="Times New Roman"/>
              </a:rPr>
              <a:t>Уон алта сааһыттан олоҥхолуур буолбут.</a:t>
            </a:r>
            <a:endParaRPr sz="13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35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1931</a:t>
            </a:r>
            <a:r>
              <a:rPr lang="ru" sz="1350">
                <a:solidFill>
                  <a:srgbClr val="202122"/>
                </a:solidFill>
                <a:highlight>
                  <a:srgbClr val="FFFFFF"/>
                </a:highlight>
                <a:latin typeface="Times New Roman"/>
                <a:ea typeface="Times New Roman"/>
                <a:cs typeface="Times New Roman"/>
                <a:sym typeface="Times New Roman"/>
              </a:rPr>
              <a:t> сылтан холхуостаах. Завхоз, кассир, биригэдьиир.</a:t>
            </a:r>
            <a:endParaRPr sz="13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350">
                <a:solidFill>
                  <a:srgbClr val="202122"/>
                </a:solidFill>
                <a:highlight>
                  <a:srgbClr val="FFFFFF"/>
                </a:highlight>
                <a:latin typeface="Times New Roman"/>
                <a:ea typeface="Times New Roman"/>
                <a:cs typeface="Times New Roman"/>
                <a:sym typeface="Times New Roman"/>
              </a:rPr>
              <a:t>1946—1948 сылларга бэрэссэдээтэл. Кэнники сылларга совхозка оробуочай.</a:t>
            </a:r>
            <a:endParaRPr sz="13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350">
                <a:solidFill>
                  <a:srgbClr val="202122"/>
                </a:solidFill>
                <a:highlight>
                  <a:srgbClr val="FFFFFF"/>
                </a:highlight>
                <a:latin typeface="Times New Roman"/>
                <a:ea typeface="Times New Roman"/>
                <a:cs typeface="Times New Roman"/>
                <a:sym typeface="Times New Roman"/>
              </a:rPr>
              <a:t>Кини олоҥхолоро </a:t>
            </a:r>
            <a:r>
              <a:rPr lang="ru" sz="13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1938</a:t>
            </a:r>
            <a:r>
              <a:rPr lang="ru" sz="1350">
                <a:solidFill>
                  <a:srgbClr val="202122"/>
                </a:solidFill>
                <a:highlight>
                  <a:srgbClr val="FFFFFF"/>
                </a:highlight>
                <a:latin typeface="Times New Roman"/>
                <a:ea typeface="Times New Roman"/>
                <a:cs typeface="Times New Roman"/>
                <a:sym typeface="Times New Roman"/>
              </a:rPr>
              <a:t> сылтан бэчээттэнэр этилэр.</a:t>
            </a:r>
            <a:endParaRPr sz="13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350">
                <a:solidFill>
                  <a:srgbClr val="202122"/>
                </a:solidFill>
                <a:highlight>
                  <a:srgbClr val="FFFFFF"/>
                </a:highlight>
                <a:latin typeface="Times New Roman"/>
                <a:ea typeface="Times New Roman"/>
                <a:cs typeface="Times New Roman"/>
                <a:sym typeface="Times New Roman"/>
              </a:rPr>
              <a:t>«Күн Дьөһүөлдьүт» уонна «Дьырыбына Дьыраылыата» олоҥхолоро магнитофоҥҥа сурулланнар НВК «Саха» фондатыгар бааллар.</a:t>
            </a:r>
            <a:endParaRPr sz="13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3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1979</a:t>
            </a:r>
            <a:r>
              <a:rPr lang="ru" sz="1350">
                <a:solidFill>
                  <a:srgbClr val="202122"/>
                </a:solidFill>
                <a:highlight>
                  <a:srgbClr val="FFFFFF"/>
                </a:highlight>
                <a:latin typeface="Times New Roman"/>
                <a:ea typeface="Times New Roman"/>
                <a:cs typeface="Times New Roman"/>
                <a:sym typeface="Times New Roman"/>
              </a:rPr>
              <a:t> сыл </a:t>
            </a:r>
            <a:r>
              <a:rPr lang="ru" sz="1350">
                <a:solidFill>
                  <a:srgbClr val="0B0080"/>
                </a:solidFill>
                <a:highlight>
                  <a:srgbClr val="FFFFFF"/>
                </a:highlight>
                <a:uFill>
                  <a:noFill/>
                </a:u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олунньу 4</a:t>
            </a:r>
            <a:r>
              <a:rPr lang="ru" sz="1350">
                <a:solidFill>
                  <a:srgbClr val="202122"/>
                </a:solidFill>
                <a:highlight>
                  <a:srgbClr val="FFFFFF"/>
                </a:highlight>
                <a:latin typeface="Times New Roman"/>
                <a:ea typeface="Times New Roman"/>
                <a:cs typeface="Times New Roman"/>
                <a:sym typeface="Times New Roman"/>
              </a:rPr>
              <a:t> күнүгэр өлбүт.</a:t>
            </a:r>
            <a:endParaRPr sz="13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152400" y="152400"/>
            <a:ext cx="3629025" cy="4838700"/>
          </a:xfrm>
          <a:prstGeom prst="rect">
            <a:avLst/>
          </a:prstGeom>
          <a:noFill/>
          <a:ln>
            <a:noFill/>
          </a:ln>
        </p:spPr>
      </p:pic>
      <p:sp>
        <p:nvSpPr>
          <p:cNvPr id="70" name="Google Shape;70;p16"/>
          <p:cNvSpPr txBox="1"/>
          <p:nvPr/>
        </p:nvSpPr>
        <p:spPr>
          <a:xfrm>
            <a:off x="4154875" y="360725"/>
            <a:ext cx="4502100" cy="26394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1700"/>
              </a:spcBef>
              <a:spcAft>
                <a:spcPts val="0"/>
              </a:spcAft>
              <a:buNone/>
            </a:pPr>
            <a:r>
              <a:rPr lang="ru" sz="3100" dirty="0" smtClean="0">
                <a:solidFill>
                  <a:schemeClr val="dk1"/>
                </a:solidFill>
                <a:highlight>
                  <a:srgbClr val="FFFFFF"/>
                </a:highlight>
                <a:latin typeface="Georgia"/>
                <a:ea typeface="Georgia"/>
                <a:cs typeface="Georgia"/>
                <a:sym typeface="Georgia"/>
              </a:rPr>
              <a:t>Айымньылара:</a:t>
            </a:r>
          </a:p>
          <a:p>
            <a:pPr lvl="0"/>
            <a:r>
              <a:rPr lang="ru-RU" sz="2400" i="1" dirty="0" err="1" smtClean="0">
                <a:latin typeface="Times New Roman" pitchFamily="18" charset="0"/>
                <a:cs typeface="Times New Roman" pitchFamily="18" charset="0"/>
              </a:rPr>
              <a:t>Ходуһа уһуктуута</a:t>
            </a:r>
            <a:r>
              <a:rPr lang="ru-RU" sz="2400" dirty="0" err="1"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Дь</a:t>
            </a:r>
            <a:r>
              <a:rPr lang="ru-RU" sz="2400" dirty="0" smtClean="0">
                <a:latin typeface="Times New Roman" pitchFamily="18" charset="0"/>
                <a:cs typeface="Times New Roman" pitchFamily="18" charset="0"/>
              </a:rPr>
              <a:t>., 1964. </a:t>
            </a:r>
          </a:p>
          <a:p>
            <a:pPr lvl="0"/>
            <a:r>
              <a:rPr lang="ru-RU" sz="2400" i="1" dirty="0" err="1" smtClean="0">
                <a:latin typeface="Times New Roman" pitchFamily="18" charset="0"/>
                <a:cs typeface="Times New Roman" pitchFamily="18" charset="0"/>
              </a:rPr>
              <a:t>Олоххо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айхал</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Дь</a:t>
            </a:r>
            <a:r>
              <a:rPr lang="ru-RU" sz="2400" dirty="0" smtClean="0">
                <a:latin typeface="Times New Roman" pitchFamily="18" charset="0"/>
                <a:cs typeface="Times New Roman" pitchFamily="18" charset="0"/>
              </a:rPr>
              <a:t>., 1971. </a:t>
            </a:r>
          </a:p>
          <a:p>
            <a:pPr lvl="0"/>
            <a:r>
              <a:rPr lang="ru-RU" sz="2400" i="1" dirty="0" err="1" smtClean="0">
                <a:latin typeface="Times New Roman" pitchFamily="18" charset="0"/>
                <a:cs typeface="Times New Roman" pitchFamily="18" charset="0"/>
              </a:rPr>
              <a:t>Дьырыбына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Дьырыалыатта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Кыыс</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Бухатыыр</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Олонхо</a:t>
            </a:r>
            <a:r>
              <a:rPr lang="ru-RU" sz="2400" i="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Запись и послесловие П. Н. Дмитриева. — Якутск, 1981. </a:t>
            </a:r>
          </a:p>
          <a:p>
            <a:pPr marL="0" lvl="0" indent="0" algn="l" rtl="0">
              <a:lnSpc>
                <a:spcPct val="130000"/>
              </a:lnSpc>
              <a:spcBef>
                <a:spcPts val="1700"/>
              </a:spcBef>
              <a:spcAft>
                <a:spcPts val="0"/>
              </a:spcAft>
              <a:buNone/>
            </a:pPr>
            <a:endParaRPr sz="2500">
              <a:solidFill>
                <a:srgbClr val="54595D"/>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252838" y="62825"/>
            <a:ext cx="8638328" cy="5017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23326" y="125104"/>
            <a:ext cx="6451600" cy="4838700"/>
          </a:xfrm>
          <a:prstGeom prst="rect">
            <a:avLst/>
          </a:prstGeom>
          <a:noFill/>
          <a:ln>
            <a:noFill/>
          </a:ln>
        </p:spPr>
      </p:pic>
      <p:pic>
        <p:nvPicPr>
          <p:cNvPr id="3" name="Рисунок 2" descr="C:\ФОТКИ, семья\Портреты КВС\ВС3 (2).jpg"/>
          <p:cNvPicPr/>
          <p:nvPr/>
        </p:nvPicPr>
        <p:blipFill>
          <a:blip r:embed="rId4" cstate="print"/>
          <a:srcRect/>
          <a:stretch>
            <a:fillRect/>
          </a:stretch>
        </p:blipFill>
        <p:spPr bwMode="auto">
          <a:xfrm>
            <a:off x="7246818" y="3198750"/>
            <a:ext cx="819150" cy="929640"/>
          </a:xfrm>
          <a:prstGeom prst="rect">
            <a:avLst/>
          </a:prstGeom>
          <a:noFill/>
          <a:ln w="9525">
            <a:noFill/>
            <a:miter lim="800000"/>
            <a:headEnd/>
            <a:tailEnd/>
          </a:ln>
        </p:spPr>
      </p:pic>
      <p:sp>
        <p:nvSpPr>
          <p:cNvPr id="2049" name="Rectangle 1"/>
          <p:cNvSpPr>
            <a:spLocks noChangeArrowheads="1"/>
          </p:cNvSpPr>
          <p:nvPr/>
        </p:nvSpPr>
        <p:spPr bwMode="auto">
          <a:xfrm>
            <a:off x="6673754" y="4203510"/>
            <a:ext cx="230647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262</Words>
  <PresentationFormat>Экран (16:9)</PresentationFormat>
  <Paragraphs>17</Paragraphs>
  <Slides>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Simple Light</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3</cp:revision>
  <dcterms:modified xsi:type="dcterms:W3CDTF">2021-12-11T14:18:33Z</dcterms:modified>
</cp:coreProperties>
</file>