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77C92-7C2E-4F0A-A3BC-2C1B2604B735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082EF-429A-4C46-AFAD-7C7C2607A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082EF-429A-4C46-AFAD-7C7C2607A4D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082EF-429A-4C46-AFAD-7C7C2607A4D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9BDA-3276-43B4-AAAC-ED7A5C436201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5D666-E2B7-4219-9A63-51C8DE2A2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214290"/>
            <a:ext cx="8786874" cy="65852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Хайааһыны бэлиэтиир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гынар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Хайыыр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Хайдах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ыйытыыга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хоруйдуур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саҥа чааһа туохтуур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ааттанар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Холобур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Сүгэ хоппотоҕун сүбэ хотор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Хайыыр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туругун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эмиэ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бэлиэтиир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Чааскы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алдьаммыт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Хайаабыт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Алдьаммыт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тоҥно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Хайаата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Тоҥно.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олоҕо суолтатынан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үс бөлөххө арахсар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Хайааһын туохтуура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Дьүһүннүүр туохтуур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Тыаһы үтүктэр туохтуур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туттуллар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түөрт халыыптаах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Сыһыат туохтуур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Үлүбүөй халыып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.pinimg.com/originals/7a/c2/08/7ac2081b2bdc4881866267b7c23461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72008"/>
            <a:ext cx="21431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285728"/>
            <a:ext cx="8072494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КӨМӨ ТУОХТУУР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этиигэ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арыт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бэйэтин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суолтатын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сүтэрэн, 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суолтатыгар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эбилик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туттуллар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көмө туохтуур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дэнэр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Көмө туохтуур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ахсаан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сирэй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сыһыарыытын ылар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формалаах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Этиигэ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сыстар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бииргэ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холбуу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кэпсиирэҕэ киирэр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Холобур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паартаттан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турда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Бэйэмньи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суолталаах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сүүрэ турда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Көмө туохтуур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Көмө туохтуур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суолтатыгар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туттуллар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бар,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тур,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түс, биэр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оҕус,  кэбис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таҕыс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о.д.а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Куруук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көмө туохтуур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эрэр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этэ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эбит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egorschool14.edumsko.ru/uploads/2000/1076/section/47152/folder_4/uchitel_-st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429132"/>
            <a:ext cx="242889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572008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429256" y="5857892"/>
            <a:ext cx="2928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«ХОК»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9" y="285728"/>
          <a:ext cx="8429684" cy="6286544"/>
        </p:xfrm>
        <a:graphic>
          <a:graphicData uri="http://schemas.openxmlformats.org/drawingml/2006/table">
            <a:tbl>
              <a:tblPr/>
              <a:tblGrid>
                <a:gridCol w="2809333"/>
                <a:gridCol w="2809333"/>
                <a:gridCol w="2811018"/>
              </a:tblGrid>
              <a:tr h="245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Туохтуур олоҕо 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Буолар/буолбат халыып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Биир/элбэх ахсаан 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47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Кэл, бар, аһаа, олор, ыа, утуй, хомуй, саҥар.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Аах/ааҕыма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Ааҕар/аахпат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Аахпыт/аахпатах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Ааҕыма/ааҕымына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Ааҕыам/ааҕыахпыт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Ааҕыаҥ/ааҕыахпыт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Ааҕыа/ааҕыахтара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1,2,3 сирэй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кэм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</a:t>
                      </a:r>
                      <a:r>
                        <a:rPr lang="sah-RU" sz="14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һ</a:t>
                      </a: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аайыы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15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1с. ааҕабын/ ааҕабыт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2с. ааҕаҕын/ааҕаҕыт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3с. ааҕар/ааҕаллар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Аахтым, аахпытым (ааспыт)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Ааҕабын (билиҥҥи)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Ааҕыам (-ааҕыам) (кэлэр).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Аах (төрүт)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Аахтар (дьаһайар)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Ааҕын (бэйэни)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Ааҕыс (холбуу)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Ааҕылын (атынтан)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киэп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көрүҥ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Кычччатар халыып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86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Ааҕабын (кэпсиир)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Ааҕыым(соруйар)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Аахтарбын (болдьуур)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Ахтаҕым (сэрэйэр)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Ааҕаайабын (сэрэтэр)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Ааҕыыһыбын (бигэргэтэр)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Ааҕааччбын(үгэс)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Ааҕыахтаахпын (буолуохтаах)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Ааҕар этим (буолуон сөптөөх хайааһын киэбэ)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 иликпин(буола илик хайааһын киэбэ)</a:t>
                      </a:r>
                      <a:endParaRPr lang="ru-RU" sz="14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Ааҕыталаа (төхтөрүтэлиир)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Аахпахтаа (тиэтэтэр)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Ааҕан бар (саҕалыыр)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 тур (уһуур)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 түс (кылгыыр)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Ааҕан кэбис (түмүктүүр)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Ааҕаахтаа.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00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грамматическай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халыыба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w7.pngwing.com/pngs/549/533/png-transparent-paper-owl-bird-illustration-owl-animals-photography-vertebrat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143380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85729"/>
          <a:ext cx="8358247" cy="3864569"/>
        </p:xfrm>
        <a:graphic>
          <a:graphicData uri="http://schemas.openxmlformats.org/drawingml/2006/table">
            <a:tbl>
              <a:tblPr/>
              <a:tblGrid>
                <a:gridCol w="2608277"/>
                <a:gridCol w="2963712"/>
                <a:gridCol w="2786258"/>
              </a:tblGrid>
              <a:tr h="35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Пааралаһан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Сыһыарыынан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Аттарыынан</a:t>
                      </a: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98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Ыллаа-туой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Киир-таҕыс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Саңар-иңэр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лаа: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арыы-лаа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бэлэх-тээ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-аа: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ас-аһаа, хойут-аа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тый: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акаары-тый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киһи-тий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0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рҕаа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санаа-р</a:t>
                      </a:r>
                      <a:r>
                        <a:rPr lang="sah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ҕ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ыраа-ҕыргаа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й,-ый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дьапта-й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харыс-һый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-р,-ыр: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баас-һыр, 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күөх-көҕөр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Илии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баттаа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Тыл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Киһи буол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Тоңхох гын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Чыып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диэ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8858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 ҮӨСКҮҮР НЬЫМАТА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4829664"/>
          <a:ext cx="8358247" cy="1885483"/>
        </p:xfrm>
        <a:graphic>
          <a:graphicData uri="http://schemas.openxmlformats.org/drawingml/2006/table">
            <a:tbl>
              <a:tblPr/>
              <a:tblGrid>
                <a:gridCol w="1671337"/>
                <a:gridCol w="1671337"/>
                <a:gridCol w="1671337"/>
                <a:gridCol w="1672118"/>
                <a:gridCol w="1672118"/>
              </a:tblGrid>
              <a:tr h="5753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ah-RU" sz="18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Ааспыт кэм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Билиҥҥи кэм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Кэлэр кэм</a:t>
                      </a:r>
                      <a:endParaRPr lang="ru-RU" sz="1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5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Билигин а.к.</a:t>
                      </a:r>
                      <a:endParaRPr lang="ru-RU" sz="1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Урут а.к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4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 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Бардым 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Барбытым 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Барабын 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Барыам(барыаҕм)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414338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 СИРЭЙДЭНИИТЭ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кэминэн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ахсаанынан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сирэйинэн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уларыйыыта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сирэйдэниитэ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дэнэр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free-png.ru/wp-content/uploads/2021/08/free-png.ru-7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42852"/>
            <a:ext cx="857256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 ТУҺААЙЫЫТА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тылыгар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туһаайыы баар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Төрүт-хайааччы хайааһыны бэйэтэ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оҥорор;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Дьаһайар-хайааһыны 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киһинэн оҥорторор;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Бэйэни-хайааччы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хайааһыны бэйэтигэр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оҥостор;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Холбуу-хайааһыны кыттыһан эбэтэр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хардарыта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оҥороллор;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Атынтан-хайааһыны 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биллибэт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хайааччы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оҥорор.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643314"/>
          <a:ext cx="8572561" cy="2804160"/>
        </p:xfrm>
        <a:graphic>
          <a:graphicData uri="http://schemas.openxmlformats.org/drawingml/2006/table">
            <a:tbl>
              <a:tblPr/>
              <a:tblGrid>
                <a:gridCol w="2857161"/>
                <a:gridCol w="2857700"/>
                <a:gridCol w="2857700"/>
              </a:tblGrid>
              <a:tr h="35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Төрүт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0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Хайыыр?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Дьаһайар </a:t>
                      </a: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000" b="1" i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Хайатар?</a:t>
                      </a: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Бэйэни </a:t>
                      </a: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000" b="1" i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Хайанар?</a:t>
                      </a: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6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Хомуйар, оңорор, ылар, биэрэр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Хомуйтарар, оңорт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орор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ылларар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бэрдэрэр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Хомунар, оңостор, ылынар, бэринэр</a:t>
                      </a: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6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Холбуу</a:t>
                      </a: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Хайаһар?</a:t>
                      </a:r>
                      <a:endParaRPr lang="ru-RU" sz="20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Атынтан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Хайаныллар</a:t>
                      </a:r>
                      <a:r>
                        <a:rPr lang="ru-RU" sz="20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Хомуйсар, оңорсор, ылсар, бэрсэр</a:t>
                      </a: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Хомуйуллар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оңоһуллар, ылыллар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бэриллэр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355" marR="413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3000372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туһаайыытын арааһа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st2.depositphotos.com/1000489/5758/v/950/depositphotos_57589781-stock-illustration-set-owl.jpg"/>
          <p:cNvPicPr/>
          <p:nvPr/>
        </p:nvPicPr>
        <p:blipFill>
          <a:blip r:embed="rId2"/>
          <a:srcRect r="57858" b="52709"/>
          <a:stretch>
            <a:fillRect/>
          </a:stretch>
        </p:blipFill>
        <p:spPr bwMode="auto">
          <a:xfrm>
            <a:off x="7143768" y="142852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1"/>
            <a:ext cx="857256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 КӨРҮҤЭ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көрүҥэ хайааһын хайдах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быһыылаахтык буоларын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тэтимин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хатыланарын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салҕанарын, уһунун, быстаҕын, түмүктэнэрин бэлиэтиир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тылыгар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көрүҥ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ньыманан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үөскүүр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Сыһыарыы көмөтүнэн: бараахтаа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барбахтаа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Аттарыы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ньыматынан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(көмө туохтуур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эбиллэр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бара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баран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2285993"/>
          <a:ext cx="8858311" cy="4363002"/>
        </p:xfrm>
        <a:graphic>
          <a:graphicData uri="http://schemas.openxmlformats.org/drawingml/2006/table">
            <a:tbl>
              <a:tblPr/>
              <a:tblGrid>
                <a:gridCol w="2952371"/>
                <a:gridCol w="2952970"/>
                <a:gridCol w="2952970"/>
              </a:tblGrid>
              <a:tr h="308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Төхтөрүтэлиир көрүҥ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i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Тиэтэтэр көрүҥ </a:t>
                      </a:r>
                      <a:endParaRPr lang="ru-RU" sz="16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i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Саҕалыыр көрүҥ</a:t>
                      </a:r>
                      <a:endParaRPr lang="ru-RU" sz="16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63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Хат-хат, үрүт үрдүгэр, утуу-субуу төхтөрүйэн оҥоро</a:t>
                      </a:r>
                      <a:r>
                        <a:rPr lang="ru-RU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Тоһ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урҕаа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Хаб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ыгыраа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Пос-пос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гын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Ньохч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оохойдоо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Тэтимнээхтик,түргэнник,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Күүстээхтик, эмискэ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бөхтөө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Көрө 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оҕус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Көрө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тарт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Саҥардыы</a:t>
                      </a:r>
                      <a:r>
                        <a:rPr lang="ru-RU" sz="1600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саҕалаан</a:t>
                      </a:r>
                      <a:r>
                        <a:rPr lang="ru-RU" sz="1600" i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эрэрин</a:t>
                      </a:r>
                      <a:r>
                        <a:rPr lang="ru-RU" sz="16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көрдөрөр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Кэпсээ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битинэн</a:t>
                      </a:r>
                      <a:r>
                        <a:rPr lang="ru-RU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бар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Көрө </a:t>
                      </a:r>
                      <a:r>
                        <a:rPr lang="ru-RU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биэр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Тымный</a:t>
                      </a:r>
                      <a:r>
                        <a:rPr lang="ru-RU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кэллэ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Охсуһ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 </a:t>
                      </a:r>
                      <a:r>
                        <a:rPr lang="ru-RU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Уһуур</a:t>
                      </a:r>
                      <a:r>
                        <a:rPr lang="sah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көрүҥ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Кылгатар</a:t>
                      </a:r>
                      <a:r>
                        <a:rPr lang="sah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көрүҥ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Түмүктүүр</a:t>
                      </a:r>
                      <a:r>
                        <a:rPr lang="sah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көрүҥ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8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Тохтообокко</a:t>
                      </a:r>
                      <a:r>
                        <a:rPr lang="ru-RU" sz="16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биир</a:t>
                      </a:r>
                      <a:r>
                        <a:rPr lang="ru-RU" sz="16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күдьүс</a:t>
                      </a:r>
                      <a:r>
                        <a:rPr lang="ru-RU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бытааннык</a:t>
                      </a:r>
                      <a:r>
                        <a:rPr lang="ru-RU" sz="16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уонна</a:t>
                      </a:r>
                      <a:r>
                        <a:rPr lang="ru-RU" sz="16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уһуннук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 тур,сырыт</a:t>
                      </a:r>
                      <a:r>
                        <a:rPr lang="ru-RU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Мыл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аарый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Хах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Быстах</a:t>
                      </a:r>
                      <a:r>
                        <a:rPr lang="ru-RU" sz="16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кылгас</a:t>
                      </a:r>
                      <a:r>
                        <a:rPr lang="ru-RU" sz="16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кэмҥэ</a:t>
                      </a:r>
                      <a:r>
                        <a:rPr lang="ru-RU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соһуччу оҥоһуллан түмүктэнэн хаалар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</a:t>
                      </a:r>
                      <a:r>
                        <a:rPr lang="ru-RU" sz="16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өн </a:t>
                      </a:r>
                      <a:r>
                        <a:rPr lang="ru-RU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эр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</a:t>
                      </a:r>
                      <a:r>
                        <a:rPr lang="ru-RU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өн ыл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</a:t>
                      </a:r>
                      <a:r>
                        <a:rPr lang="ru-RU" sz="16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 түс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Хайааһын буолан бүппүтүн, түмүктэммитин көрдөрөр.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</a:t>
                      </a:r>
                      <a:r>
                        <a:rPr lang="sah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өн кэбис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</a:t>
                      </a:r>
                      <a:r>
                        <a:rPr lang="sah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өн хаал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</a:t>
                      </a:r>
                      <a:r>
                        <a:rPr lang="sah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өн кэл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92880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көрүҥүн арааһа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thumbs.dreamstime.com/z/%D0%B3%D1%83%D0%B2%D0%B5%D1%80%D0%BD%D0%B5%D1%80-%D0%B8-%D1%80%D0%B5%D0%B1%D0%B5%D0%BD%D0%BE%D0%BA-64265218.jpg"/>
          <p:cNvPicPr/>
          <p:nvPr/>
        </p:nvPicPr>
        <p:blipFill>
          <a:blip r:embed="rId2" cstate="print"/>
          <a:srcRect b="6603"/>
          <a:stretch>
            <a:fillRect/>
          </a:stretch>
        </p:blipFill>
        <p:spPr bwMode="auto">
          <a:xfrm>
            <a:off x="7429520" y="785794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285728"/>
            <a:ext cx="8786874" cy="17235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 КЫЧЧАТАР ФОРМАТА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кыччатар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атаахтатар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формата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кыратытан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аһынан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таптаан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эбэтэр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хомойон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сэнээн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сиилээн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бэркиһээн этэри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бэлиэтиир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сороҕор эйэргээн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сэрэтиини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бобууну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сүбэлээһини көрдөрөр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аахтаа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/-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маахтаа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сыһыарыынан үөскүүр.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Кыччатар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ис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сыһыанын арыйар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саамай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этигэн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ньымата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2" y="2214554"/>
            <a:ext cx="8786874" cy="16927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 ҮЛҮБҮӨЙ ФОРМАТА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үлүбүөй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хайааһыны сыал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курдук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өйдөөн оҥорору бэлиэтиир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үлүбүөй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сирэйинэн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ахсаанынан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уларыйбат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буолар-буолбат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формалаах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туһаайыылаах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Холобур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көрөргө, көрдөрөргө, көрүнэргэ, көрсөргө, көрүллэргэ-көрбөккө, көрдөрбөккө, көрүммэккэ, көрсүбэккэ, көрүллүбэккэ.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4429132"/>
          <a:ext cx="8786875" cy="2000264"/>
        </p:xfrm>
        <a:graphic>
          <a:graphicData uri="http://schemas.openxmlformats.org/drawingml/2006/table">
            <a:tbl>
              <a:tblPr/>
              <a:tblGrid>
                <a:gridCol w="2928410"/>
                <a:gridCol w="3223719"/>
                <a:gridCol w="2634746"/>
              </a:tblGrid>
              <a:tr h="380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-арга/-бакка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-ыахха/-ыа суохха</a:t>
                      </a:r>
                      <a:endParaRPr lang="ru-RU" sz="18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-тахха/-батахха</a:t>
                      </a:r>
                      <a:endParaRPr lang="ru-RU" sz="18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20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Барарга/барбакка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Үлэлииргэ/ үлэлээбэккэ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Барыахха/ барымыахха/ барыа суохха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Үлэлиэххэ/үлэлээмиэххэ/ үлэлиэ суохха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Бардахха/барбатахха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Үлэлээтэххэ/үлэлээбэтэххэ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40005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үлүбүөй форматын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үөскээһинэ.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school-2-orel.okis.ru/files/6/6/2/662/21288086c8742331d2ec88005accf707.png"/>
          <p:cNvPicPr/>
          <p:nvPr/>
        </p:nvPicPr>
        <p:blipFill>
          <a:blip r:embed="rId2" cstate="print"/>
          <a:srcRect l="54930" t="54419"/>
          <a:stretch>
            <a:fillRect/>
          </a:stretch>
        </p:blipFill>
        <p:spPr bwMode="auto">
          <a:xfrm>
            <a:off x="1071538" y="5357826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ДЬҮҺҮННҮҮР УОННА ТЫАҺЫ ҮТҮКТЭР ТУОХТУУР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Хамсааһыны, быһыыны-тутууну, дьүһүнү ойуулаан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көрдөрөр, хайаата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хайыыр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Хайыаҕа?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Ыйытыыга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хоруйдуур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дьүһүннүүр туохтуур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ааттанар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Тыаһы –ууһу, сананы-иҥэни үтүктэр, хайаата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хайыыр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Хайыаҕа?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Ыйытыыга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хоруйдур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тыаһы үтүктэр  туохтуур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ааттанар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9" y="2786058"/>
          <a:ext cx="8501124" cy="3071834"/>
        </p:xfrm>
        <a:graphic>
          <a:graphicData uri="http://schemas.openxmlformats.org/drawingml/2006/table">
            <a:tbl>
              <a:tblPr/>
              <a:tblGrid>
                <a:gridCol w="2833178"/>
                <a:gridCol w="2833973"/>
                <a:gridCol w="2833973"/>
              </a:tblGrid>
              <a:tr h="865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гын, диэ </a:t>
                      </a: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көмө тыл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-й,-лаа,-ҕаа,-рҕаа,-рдаа </a:t>
                      </a:r>
                      <a:r>
                        <a:rPr lang="sah-RU" sz="18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сыһ.</a:t>
                      </a:r>
                      <a:endParaRPr lang="ru-RU" sz="1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Пааралаһан </a:t>
                      </a:r>
                      <a:endParaRPr lang="ru-RU" sz="1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0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Ходьох гын, лас гын, өөх диэ, оҥ диэ, хорос гын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Ырҕай, ырҕаҥнаа, ырҕалый, бардырҕаа, лыҥкынаа, талырдаа, хорой, хоролдьуй, хороҥолоо.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Куоҕас-иэҕэс, мэтэнээ-ханаҥнаа, кыкырый-кикирий.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57158" y="2143117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Дьүһүннүүр уонна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тыаһы үтүктэр туохтуур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үөскээһинэ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st.depositphotos.com/1790552/4081/v/950/depositphotos_40810727-stock-illustration-wise-ow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72008"/>
            <a:ext cx="201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13542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 ОЙОҔОС КИЭПТЭРЭ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киэбэ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саҥарар киһи хайааһыны хайдах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сыаналыырын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бэлиэтиир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киэптээх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үс кэминэн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ааспыт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билиҥҥи, кэлэр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уларыйар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кэпсиир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Онтон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ойоҕос киэптэр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дэнэр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Туохтуур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киэбэ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ахсаанынан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сирэйинэн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уларыйар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халыыптаах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1500174"/>
          <a:ext cx="8786875" cy="5305325"/>
        </p:xfrm>
        <a:graphic>
          <a:graphicData uri="http://schemas.openxmlformats.org/drawingml/2006/table">
            <a:tbl>
              <a:tblPr/>
              <a:tblGrid>
                <a:gridCol w="2954519"/>
                <a:gridCol w="2868079"/>
                <a:gridCol w="2964277"/>
              </a:tblGrid>
              <a:tr h="204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Буолуон сөптөөх хайааһын киэбэ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197" marR="59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Буола илик хайааһ</a:t>
                      </a: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ынкиэбэ</a:t>
                      </a:r>
                      <a:endParaRPr lang="ru-RU" sz="12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197" marR="59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Үгэсбуолбутхайааһынкиэбэ</a:t>
                      </a:r>
                      <a:endParaRPr lang="ru-RU" sz="120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197" marR="59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95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Буолар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ыах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барар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этим,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этим,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этим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Биһигибарарэтибит, барыаэтибит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барыахэтибит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этиң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этиң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барыахэтиң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барар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этигит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этигит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этигит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этэ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этэ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этэ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этилэр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этилэр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этилэр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Буолбат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барбат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этим,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барымыа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этим,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барбат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этиң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барымыа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этиң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барымыах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этиң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этиң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барбат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этэ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барымыа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этэ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барымыахэтэ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бырыа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этэ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барбат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этибит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барымыа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этибит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барымыах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этибит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бырыа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суохэ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тибит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барбат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этигит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барымыа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этигит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барымыах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этигит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этигит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барбат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этилэр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барымыа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этилэр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барымыах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этилэр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барыа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этилэр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197" marR="59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Буолар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илик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аһыы иликпин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аһыы иликкит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аһыы иликкин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аһыы иликкит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аһыы илик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аһыы иликтэр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Буолбат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(-а/-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ааилик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тура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илик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этим,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тура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илик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этибит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тура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илик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этиң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тура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илик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этигит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тура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илик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этэ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тура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илик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этилэр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197" marR="59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Буолар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ааччы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үлэлээччибин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үлэлээччигит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үлэлээччигин,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үлэлээччигит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үлэлээччи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үлэлээччилэр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Буолбат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9800" algn="l"/>
                        </a:tabLs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барааччым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барааччыта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суохпун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9800" algn="l"/>
                        </a:tabLs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барааччың суох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барааччыта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суоххун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9800" algn="l"/>
                        </a:tabLs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барааччыта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9800" algn="l"/>
                        </a:tabLs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барааччыбыт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барааччыта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суохпут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9800" algn="l"/>
                        </a:tabLs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барааччыгыт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барааччыта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суоххут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9800" algn="l"/>
                        </a:tabLs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барааччылара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барааччыта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суохтар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197" marR="591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img.lovepik.com/element/40175/3413.png_86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14338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0"/>
          <a:ext cx="8786874" cy="6110926"/>
        </p:xfrm>
        <a:graphic>
          <a:graphicData uri="http://schemas.openxmlformats.org/drawingml/2006/table">
            <a:tbl>
              <a:tblPr/>
              <a:tblGrid>
                <a:gridCol w="3003355"/>
                <a:gridCol w="2915485"/>
                <a:gridCol w="2868034"/>
              </a:tblGrid>
              <a:tr h="21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Соруйар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киэп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Сэрэтэр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киэп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Сэрэйэр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киэп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1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-Хайааһыны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тута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оңорторор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Хайааһыны кэлин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оңорторор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Буолар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сүүрүүм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сүүрүөҕүң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сүүрүң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сүүрдүн, 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сүүрдүннэр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Буолбат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сүүрүмүүм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сүүрүмүөҕүң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сүүрүмэ,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сүүрүмэң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сүүрбэтин, 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сүүрбэтиннэр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Буолар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–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аайа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аарай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үөрэнээйэбин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үөрэнээйэбит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үөрэнээйэҕин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эһиги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үөрэнээйэҕит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үөрэнээрэй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үөрэнээйэллэр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Буолбат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маайа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үөрэнимээйэбин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 үөрэнимээйэбит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үөрэнимээйэҕин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эһиги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үөрэнимээйэҕит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үөрэнимээрэй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үөрэнимээйэллэр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Буолар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тах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турдаҕым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турдахпыт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турдаҕың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турдаххыт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турдаҕа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турдахтара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Буолбат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(-батах)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турбатаҕым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буолуо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турбатахпыт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буолуо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турбатаҕың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буолуо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турбатаххыт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буолуо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турбатаҕа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буолуо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турбатахтара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буолуо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Болдьуур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киэп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Бигэргэтэр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киэп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Буолуохтаах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киэп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үлэх киэбэ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88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Буолар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(-тар, 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тах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сүүрдэрбин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сүүрдэрбит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сүүрдэргин,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сүүрдэргит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сүүрдэр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сүүрдэллэр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Буолбат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батар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батах)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сүүрбэтэрбин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сүүрбэтэрбит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сүүрбэтэргин,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сүүрбэтэргит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сүүрбэтэр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сүүрбэтэллэр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Буолар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(-ыыһы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оонньууһубун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биһиги оонньууһубут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оонньууһугун,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эһиги оонньууһугут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оонньууһу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кинилэр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оонньууһулар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Буолбат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(-мыыһы,- ыасуох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ооньоомууһубун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оонньоомууһубут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Оонньуом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оонньуохпут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Оонньуо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суохпун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оонньуо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суохпут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оонньоомууһугун, оонньоомууһугут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Оонньуоң суох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оонньуоххут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Оонньуо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суоххун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оонньуо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суоххут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оонньоомууһу,оонньоомууһулар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Оонньуосуох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оонньуо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суохтар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Буолар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(-ах, 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ыах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лаах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көрөрдөөхпүн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көрүөхтээхпин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Көрүөх тустаахпын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тустаахпыт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көрөрдөөххүн, көрүөхтээхпит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Көрүөх тустааххын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көрүөх тустааххыт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көрөрдөөх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көрүөхтээх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Көрүөх тустаах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көрүөх тустаахтар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Буолбат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халыып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(-бат, -</a:t>
                      </a: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мыах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көрбөттөөхпүн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көрүмүөхтээххит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көрүө суохтаахпын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көрбөттөөххүн, көрүмүөхтээххин,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көрүө суохтаахын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көрбөттөөх</a:t>
                      </a:r>
                      <a:r>
                        <a:rPr lang="ru-RU" sz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көрүмүөхтээх, </a:t>
                      </a:r>
                      <a:r>
                        <a:rPr lang="ru-RU" sz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көрүө суохтаа</a:t>
                      </a: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i.ytimg.com/vi/CjAbgNRLncY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857760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1555</Words>
  <Application>Microsoft Office PowerPoint</Application>
  <PresentationFormat>Экран (4:3)</PresentationFormat>
  <Paragraphs>295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33</cp:revision>
  <dcterms:created xsi:type="dcterms:W3CDTF">2021-10-09T14:19:30Z</dcterms:created>
  <dcterms:modified xsi:type="dcterms:W3CDTF">2021-12-11T13:04:27Z</dcterms:modified>
</cp:coreProperties>
</file>