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112" d="100"/>
          <a:sy n="112" d="100"/>
        </p:scale>
        <p:origin x="-610" y="-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d07554b686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d07554b686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d07554b686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d07554b686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d07554b686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d07554b686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d07554b686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d07554b686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d07554b686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d07554b686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d07554b686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d07554b686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d07554b686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d07554b686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d07554b68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d07554b68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d07554b686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d07554b686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d07554b686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d07554b686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d07554b686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d07554b686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d07554b686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d07554b686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d07554b686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d07554b686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d07554b686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d07554b686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d07554b686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d07554b686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d07554b686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d07554b686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0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sah.wikipedia.org/wiki/%D0%AD%D0%B4%D1%8D%D1%80_%D0%BA%D0%BE%D0%BC%D0%BC%D1%83%D0%BD%D0%B8%D1%81%D1%82_(%D1%85%D0%B0%D2%BB%D1%8B%D0%B0%D1%82)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sah.wikipedia.org/wiki/%D0%91%D0%B0%D1%81%D1%82%D0%B0%D0%BA%D1%8B_%D0%91%D0%BE%D1%80%D0%BE%D2%95%D0%BE%D0%BD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sah.wikipedia.org/wiki/%D3%A8%D0%B9%D0%BC%D3%A9%D0%BA%D3%A9%D3%A9%D0%BD_%D1%83%D0%BB%D1%83%D1%83%D2%BB%D0%B0" TargetMode="External"/><Relationship Id="rId5" Type="http://schemas.openxmlformats.org/officeDocument/2006/relationships/hyperlink" Target="https://sah.wikipedia.org/wiki/%D0%A1%D1%8D%D1%82%D0%B8%D0%BD%D0%BD%D1%8C%D0%B8_21" TargetMode="External"/><Relationship Id="rId4" Type="http://schemas.openxmlformats.org/officeDocument/2006/relationships/hyperlink" Target="https://sah.wikipedia.org/wiki/1908" TargetMode="External"/><Relationship Id="rId9" Type="http://schemas.openxmlformats.org/officeDocument/2006/relationships/hyperlink" Target="https://sah.wikipedia.org/wiki/%D0%9A%D1%8B%D1%8B%D0%BC,_%D1%85%D0%B0%D2%BB%D1%8B%D0%B0%D1%82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sah.wikipedia.org/wiki/%D0%A1%D0%BC%D0%B5%D1%82%D0%B0%D0%BD%D0%B8%D0%BD_%D0%A2%D0%B8%D0%BC%D0%BE%D1%84%D0%B5%D0%B9_%D0%95%D0%B3%D0%BE%D1%80%D0%BE%D0%B2%D0%B8%D1%87" TargetMode="External"/><Relationship Id="rId3" Type="http://schemas.openxmlformats.org/officeDocument/2006/relationships/hyperlink" Target="https://sah.wikipedia.org/wiki/%D0%9E%D0%B9%D1%83%D1%83%D0%BD%D1%83%D1%81%D0%BA%D0%B0%D0%B9_%D0%9F%D0%BB%D0%B0%D1%82%D0%BE%D0%BD_%D0%90%D0%BB%D0%B5%D0%BA%D1%81%D0%B5%D0%B5%D0%B2%D0%B8%D1%87" TargetMode="External"/><Relationship Id="rId7" Type="http://schemas.openxmlformats.org/officeDocument/2006/relationships/hyperlink" Target="https://sah.wikipedia.org/wiki/%D0%A1%D0%BE%D1%84%D1%80%D0%BE%D0%BD%D0%BE%D0%B2_%D0%90%D0%BD%D0%B5%D0%BC%D0%BF%D0%BE%D0%B4%D0%B8%D1%81%D1%82_%D0%98%D0%B2%D0%B0%D0%BD%D0%BE%D0%B2%D0%B8%D1%87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sah.wikipedia.org/wiki/%D0%9A%D1%83%D0%BB%D0%B0%D0%BA%D0%BE%D0%B2%D1%81%D0%BA%D0%B0%D0%B9_%D0%90%D0%BB%D0%B5%D0%BA%D1%81%D0%B5%D0%B9_%D0%95%D0%BB%D0%B8%D1%81%D0%B5%D0%B5%D0%B2%D0%B8%D1%87" TargetMode="External"/><Relationship Id="rId5" Type="http://schemas.openxmlformats.org/officeDocument/2006/relationships/hyperlink" Target="https://sah.wikipedia.org/wiki/%D0%9C%D1%83%D1%83%D1%81_%D1%83%D1%81%D1%82%D0%B0%D1%80_1" TargetMode="External"/><Relationship Id="rId4" Type="http://schemas.openxmlformats.org/officeDocument/2006/relationships/hyperlink" Target="https://sah.wikipedia.org/wiki/1987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sah.wikipedia.org/wiki/%D3%A8%D0%B9%D0%BC%D3%A9%D0%BA%D3%A9%D3%A9%D0%BD_%D1%83%D0%BB%D1%83%D1%83%D2%BB%D0%B0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.png"/><Relationship Id="rId4" Type="http://schemas.openxmlformats.org/officeDocument/2006/relationships/hyperlink" Target="https://sah.wikipedia.org/wiki/%D0%A2%D0%BE%D0%BC%D1%82%D0%BE%D1%80,_%D3%A8%D0%B9%D0%BC%D3%A9%D0%BA%D3%A9%D3%A9%D0%BD_%D1%83%D0%BB%D1%83%D1%83%D2%BB%D0%B0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611525" cy="48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3763925" y="0"/>
            <a:ext cx="5307600" cy="51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150" b="1">
                <a:solidFill>
                  <a:srgbClr val="0645AD"/>
                </a:solidFill>
                <a:latin typeface="Georgia"/>
                <a:ea typeface="Georgia"/>
                <a:cs typeface="Georgia"/>
                <a:sym typeface="Georgia"/>
              </a:rPr>
              <a:t>  </a:t>
            </a:r>
            <a:r>
              <a:rPr lang="ru" sz="2150" b="1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Заболоцкай Николай         Максимович (Чысхаан)</a:t>
            </a:r>
            <a:endParaRPr sz="2150" b="1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50" b="1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50" b="1">
                <a:solidFill>
                  <a:srgbClr val="0645AD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(21.11.1908—01.04.1987) — прозаик, литератураны ырытааччы, ССРС суруйааччыларын Сойууһун чилиэнэ (1944).</a:t>
            </a:r>
            <a:endParaRPr sz="1850" b="1">
              <a:solidFill>
                <a:srgbClr val="0645AD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50" b="1" u="sng">
                <a:solidFill>
                  <a:srgbClr val="0645AD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1908</a:t>
            </a:r>
            <a:r>
              <a:rPr lang="ru" sz="1850" b="1">
                <a:solidFill>
                  <a:srgbClr val="0645AD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с. </a:t>
            </a:r>
            <a:r>
              <a:rPr lang="ru" sz="1850" b="1">
                <a:solidFill>
                  <a:srgbClr val="0645AD"/>
                </a:solidFill>
                <a:highlight>
                  <a:srgbClr val="FFFFFF"/>
                </a:highlight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сэтинньи 21</a:t>
            </a:r>
            <a:r>
              <a:rPr lang="ru" sz="1850" b="1">
                <a:solidFill>
                  <a:srgbClr val="0645AD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күнүгэр </a:t>
            </a:r>
            <a:r>
              <a:rPr lang="ru" sz="1850" b="1">
                <a:solidFill>
                  <a:srgbClr val="0645AD"/>
                </a:solidFill>
                <a:highlight>
                  <a:srgbClr val="FFFFFF"/>
                </a:highlight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6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Өймөкөөн улууһун</a:t>
            </a:r>
            <a:r>
              <a:rPr lang="ru" sz="1850" b="1">
                <a:solidFill>
                  <a:srgbClr val="0645AD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" sz="1850" b="1">
                <a:solidFill>
                  <a:srgbClr val="0645AD"/>
                </a:solidFill>
                <a:highlight>
                  <a:srgbClr val="FFFFFF"/>
                </a:highlight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7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Бастакы Бороҕон</a:t>
            </a:r>
            <a:r>
              <a:rPr lang="ru" sz="1850" b="1">
                <a:solidFill>
                  <a:srgbClr val="0645AD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нэһилиэгэр төрөөбүтэ. Өрөспүүбүлүкэ хаһыаттарыгар, "</a:t>
            </a:r>
            <a:r>
              <a:rPr lang="ru" sz="1850" b="1">
                <a:solidFill>
                  <a:srgbClr val="0645AD"/>
                </a:solidFill>
                <a:highlight>
                  <a:srgbClr val="FFFFFF"/>
                </a:highlight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8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Эдэр коммунист</a:t>
            </a:r>
            <a:r>
              <a:rPr lang="ru" sz="1850" b="1">
                <a:solidFill>
                  <a:srgbClr val="0645AD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" уонна "</a:t>
            </a:r>
            <a:r>
              <a:rPr lang="ru" sz="1850" b="1">
                <a:solidFill>
                  <a:srgbClr val="0645AD"/>
                </a:solidFill>
                <a:highlight>
                  <a:srgbClr val="FFFFFF"/>
                </a:highlight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9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Кыым</a:t>
            </a:r>
            <a:r>
              <a:rPr lang="ru" sz="1850" b="1">
                <a:solidFill>
                  <a:srgbClr val="0645AD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", редакцияларыгар үлэлэспитэ. Саха АССР Үөрэхтээһин Народнай Комиссариатын инспекторынан үлэлээбитэ, Чурапчытааҕы уонна Дьокуускайдааҕы педагогическай училищеларга учууталлаабыта, Саха АССР СНК иһинэн тыл уонна культура Институтын литератураҕа уонна фольклорга секторын салайбыта.</a:t>
            </a:r>
            <a:endParaRPr sz="1850" b="1">
              <a:solidFill>
                <a:srgbClr val="0645AD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4775" y="104213"/>
            <a:ext cx="6594275" cy="493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58900"/>
            <a:ext cx="6451601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1250" y="152400"/>
            <a:ext cx="6451601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4400" y="152400"/>
            <a:ext cx="7115735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0775" y="157163"/>
            <a:ext cx="2857500" cy="482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2754479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59279" y="152400"/>
            <a:ext cx="2857500" cy="4714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2857500" cy="454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62300" y="152400"/>
            <a:ext cx="2857500" cy="45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72200" y="152400"/>
            <a:ext cx="2819400" cy="4586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237" y="160688"/>
            <a:ext cx="6451601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ФОТКИ, семья\Портреты КВС\ВС3 (2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9745" y="2475420"/>
            <a:ext cx="819150" cy="929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6782937" y="3452884"/>
            <a:ext cx="236106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Кривошапкина Валентина Семеновна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ГБПОУ 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ХОК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им.Н.Е.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Мординова-Амма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Аччыгыйа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/>
        </p:nvSpPr>
        <p:spPr>
          <a:xfrm>
            <a:off x="0" y="0"/>
            <a:ext cx="8897700" cy="56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" sz="1650" b="1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1927 с. литератураҕа киириитэ кэпсээннэри суруйууттан уонна литератураны ырытар ыстатыйалартан саҕаламмыта.</a:t>
            </a:r>
            <a:endParaRPr sz="1650" b="1">
              <a:solidFill>
                <a:srgbClr val="0000FF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" sz="1650" b="1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1938 с. </a:t>
            </a:r>
            <a:r>
              <a:rPr lang="ru" sz="1650" b="1">
                <a:solidFill>
                  <a:srgbClr val="0000FF"/>
                </a:solidFill>
                <a:highlight>
                  <a:srgbClr val="FFFFFF"/>
                </a:highlight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П. А. Ойуунускай</a:t>
            </a:r>
            <a:r>
              <a:rPr lang="ru" sz="1650" b="1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редакциятынан литератураҕа бэлиэ үлэтэ — «Саха литературатын историятын очеркалара» — күн сирин көрбүтэ.</a:t>
            </a:r>
            <a:endParaRPr sz="1650" b="1">
              <a:solidFill>
                <a:srgbClr val="0000FF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" sz="1650" b="1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1944 с., Дьокуускайдааҕы педагогическай институту бүтэрээт, үөрэммит институтугар учууталлаабыта. Дьокуускайдааҕы норуот үөрэҕириитин салаатын педагогическай кабинетын, «Хотугу сулус» сурунаал редакциятыгар проза салаатын салайааччыларынан үлэлээбитэ.</a:t>
            </a:r>
            <a:endParaRPr sz="1650" b="1">
              <a:solidFill>
                <a:srgbClr val="0000FF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" sz="1650" b="1">
                <a:solidFill>
                  <a:srgbClr val="0000FF"/>
                </a:solidFill>
                <a:highlight>
                  <a:srgbClr val="FFFFFF"/>
                </a:highlight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1987</a:t>
            </a:r>
            <a:r>
              <a:rPr lang="ru" sz="1650" b="1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сыллаахха </a:t>
            </a:r>
            <a:r>
              <a:rPr lang="ru" sz="1650" b="1">
                <a:solidFill>
                  <a:srgbClr val="0000FF"/>
                </a:solidFill>
                <a:highlight>
                  <a:srgbClr val="FFFFFF"/>
                </a:highlight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муус устар 1</a:t>
            </a:r>
            <a:r>
              <a:rPr lang="ru" sz="1650" b="1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күнүгэр олохтон туораабыта.</a:t>
            </a:r>
            <a:endParaRPr sz="1650" b="1">
              <a:solidFill>
                <a:srgbClr val="0000FF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50" b="1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Николай Заболоцкай үгүс сэһэннэрэ уонна кэпсээннэрэ нууччалыы тылбаастаммыттара. Оҕолорго анаммыт айымньылара туспа тыҥааһыннаах уонна кэрэхсэнэр ис хоһоонноохтор.Саха литературатын төрүттээччилэрэ </a:t>
            </a:r>
            <a:r>
              <a:rPr lang="ru" sz="1650" b="1">
                <a:solidFill>
                  <a:srgbClr val="0000FF"/>
                </a:solidFill>
                <a:highlight>
                  <a:srgbClr val="FFFFFF"/>
                </a:highlight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6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А. Е. Кулаковскай</a:t>
            </a:r>
            <a:r>
              <a:rPr lang="ru" sz="1650" b="1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уонна </a:t>
            </a:r>
            <a:r>
              <a:rPr lang="ru" sz="1650" b="1">
                <a:solidFill>
                  <a:srgbClr val="0000FF"/>
                </a:solidFill>
                <a:highlight>
                  <a:srgbClr val="FFFFFF"/>
                </a:highlight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7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А. И. Софронов</a:t>
            </a:r>
            <a:r>
              <a:rPr lang="ru" sz="1650" b="1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, революционер уонна суруйааччы </a:t>
            </a:r>
            <a:r>
              <a:rPr lang="ru" sz="1650" b="1">
                <a:solidFill>
                  <a:srgbClr val="0000FF"/>
                </a:solidFill>
                <a:highlight>
                  <a:srgbClr val="FFFFFF"/>
                </a:highlight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П. А. Ойуунускай</a:t>
            </a:r>
            <a:r>
              <a:rPr lang="ru" sz="1650" b="1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, суруйааччы </a:t>
            </a:r>
            <a:r>
              <a:rPr lang="ru" sz="1650" b="1">
                <a:solidFill>
                  <a:srgbClr val="0000FF"/>
                </a:solidFill>
                <a:highlight>
                  <a:srgbClr val="FFFFFF"/>
                </a:highlight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8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Т. Е. Сметанин</a:t>
            </a:r>
            <a:r>
              <a:rPr lang="ru" sz="1650" b="1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баай бэлиэ түгэннэрдээх, сүдү суолталаах олохторун туһунан бэйэтин ахтыыларыгар сырдатан турар.</a:t>
            </a:r>
            <a:endParaRPr sz="1650" b="1">
              <a:solidFill>
                <a:srgbClr val="0000FF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" sz="1650" b="1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Н. Заболоцкай драматург быһыытынан эмиэ биллэр. Нуучча классическай уонна советскай литературатын айымньыларын хомоҕой тыллаах тылбаасчыта буолар.</a:t>
            </a:r>
            <a:endParaRPr sz="1650" b="1">
              <a:solidFill>
                <a:srgbClr val="0000FF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30000"/>
              </a:lnSpc>
              <a:spcBef>
                <a:spcPts val="1700"/>
              </a:spcBef>
              <a:spcAft>
                <a:spcPts val="400"/>
              </a:spcAft>
              <a:buNone/>
            </a:pPr>
            <a:endParaRPr sz="2300" b="1">
              <a:solidFill>
                <a:srgbClr val="0000FF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/>
          <p:nvPr/>
        </p:nvSpPr>
        <p:spPr>
          <a:xfrm>
            <a:off x="0" y="0"/>
            <a:ext cx="8924400" cy="47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1700"/>
              </a:spcBef>
              <a:spcAft>
                <a:spcPts val="0"/>
              </a:spcAft>
              <a:buNone/>
            </a:pPr>
            <a:r>
              <a:rPr lang="ru" sz="2100" b="1">
                <a:solidFill>
                  <a:srgbClr val="0645AD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Библиография</a:t>
            </a:r>
            <a:endParaRPr sz="1500" b="1">
              <a:solidFill>
                <a:srgbClr val="0645AD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85800" lvl="0" indent="-320675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645AD"/>
              </a:buClr>
              <a:buSzPts val="1450"/>
              <a:buFont typeface="Times New Roman"/>
              <a:buChar char="●"/>
            </a:pPr>
            <a:r>
              <a:rPr lang="ru" sz="1450" b="1">
                <a:solidFill>
                  <a:srgbClr val="0645AD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Саха уус-уран литературатын историятын очерката. — Дьокуускай, 1937. — 139 с. — (Сб. тр. науч.-исслед. ин-та яз. и культуры при СНК ЯАССР, вып. 2).</a:t>
            </a:r>
            <a:endParaRPr sz="1450" b="1">
              <a:solidFill>
                <a:srgbClr val="0645AD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85800" lvl="0" indent="-3206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645AD"/>
              </a:buClr>
              <a:buSzPts val="1450"/>
              <a:buFont typeface="Times New Roman"/>
              <a:buChar char="●"/>
            </a:pPr>
            <a:r>
              <a:rPr lang="ru" sz="1450" b="1">
                <a:solidFill>
                  <a:srgbClr val="0645AD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Оҕолор: Кэпсээннэр, очеркалар. Орто саастаах оҕолорго. - Дьокуускай:Кинигэ изд-вота. 1943. — 72 с.</a:t>
            </a:r>
            <a:endParaRPr sz="1450" b="1">
              <a:solidFill>
                <a:srgbClr val="0645AD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85800" lvl="0" indent="-3206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645AD"/>
              </a:buClr>
              <a:buSzPts val="1450"/>
              <a:buFont typeface="Times New Roman"/>
              <a:buChar char="●"/>
            </a:pPr>
            <a:r>
              <a:rPr lang="ru" sz="1450" b="1">
                <a:solidFill>
                  <a:srgbClr val="0645AD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Хорсуттар тустарынан: Саха остуоруйалара уонна кэпсээннэрэ. Орто уонна улахан саастаах оҕолорго. — Дьокуускай:Кинигэ изд-вота, 1944. — 46 с.</a:t>
            </a:r>
            <a:endParaRPr sz="1450" b="1">
              <a:solidFill>
                <a:srgbClr val="0645AD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85800" lvl="0" indent="-3206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645AD"/>
              </a:buClr>
              <a:buSzPts val="1450"/>
              <a:buFont typeface="Times New Roman"/>
              <a:buChar char="●"/>
            </a:pPr>
            <a:r>
              <a:rPr lang="ru" sz="1450" b="1">
                <a:solidFill>
                  <a:srgbClr val="0645AD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Сайылыкка: Орто саастаах оскуола оҕолоругар. — Дьокуускай:Кинигэ изд-вота, 1958. — 72 с.</a:t>
            </a:r>
            <a:endParaRPr sz="1450" b="1">
              <a:solidFill>
                <a:srgbClr val="0645AD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85800" lvl="0" indent="-3206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645AD"/>
              </a:buClr>
              <a:buSzPts val="1450"/>
              <a:buFont typeface="Times New Roman"/>
              <a:buChar char="●"/>
            </a:pPr>
            <a:r>
              <a:rPr lang="ru" sz="1450" b="1">
                <a:solidFill>
                  <a:srgbClr val="0645AD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Yрүҥ сүүрүктэр: Кэпсээннэр, очеркалар. — Дьокуускай:Кинигэ изд-вота, 1960. — 168 с.</a:t>
            </a:r>
            <a:endParaRPr sz="1450" b="1">
              <a:solidFill>
                <a:srgbClr val="0645AD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85800" lvl="0" indent="-3206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645AD"/>
              </a:buClr>
              <a:buSzPts val="1450"/>
              <a:buFont typeface="Times New Roman"/>
              <a:buChar char="●"/>
            </a:pPr>
            <a:r>
              <a:rPr lang="ru" sz="1450" b="1">
                <a:solidFill>
                  <a:srgbClr val="0645AD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Ферма олохтооҕо. Оҕолорго сэһэн. — Дьокуускай:Кинигэ изд-вота, 1960. — 95 с.</a:t>
            </a:r>
            <a:endParaRPr sz="1450" b="1">
              <a:solidFill>
                <a:srgbClr val="0645AD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85800" lvl="0" indent="-3206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645AD"/>
              </a:buClr>
              <a:buSzPts val="1450"/>
              <a:buFont typeface="Times New Roman"/>
              <a:buChar char="●"/>
            </a:pPr>
            <a:r>
              <a:rPr lang="ru" sz="1450" b="1">
                <a:solidFill>
                  <a:srgbClr val="0645AD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Болот моһуогуруулара: Оскуола саастаах оҕолорго. — Дьокуускай:Кинигэ изд-вота, 1964. — 47 с.; Дьокуускай: Бичик, 1993. — 48 с.</a:t>
            </a:r>
            <a:endParaRPr sz="1450" b="1">
              <a:solidFill>
                <a:srgbClr val="0645AD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85800" lvl="0" indent="-3206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645AD"/>
              </a:buClr>
              <a:buSzPts val="1450"/>
              <a:buFont typeface="Times New Roman"/>
              <a:buChar char="●"/>
            </a:pPr>
            <a:r>
              <a:rPr lang="ru" sz="1450" b="1">
                <a:solidFill>
                  <a:srgbClr val="0645AD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Дабаан: Кэпсээннэр, очеркалар. ахтыылар. — Дьокуускай:Кинигэ изд-вота, 1965. — 196 с.</a:t>
            </a:r>
            <a:endParaRPr sz="1450" b="1">
              <a:solidFill>
                <a:srgbClr val="0645AD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85800" lvl="0" indent="-3206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645AD"/>
              </a:buClr>
              <a:buSzPts val="1450"/>
              <a:buFont typeface="Times New Roman"/>
              <a:buChar char="●"/>
            </a:pPr>
            <a:r>
              <a:rPr lang="ru" sz="1450" b="1">
                <a:solidFill>
                  <a:srgbClr val="0645AD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Күн да уһун: Кэпсээннэр, сэһэннэр, очеркалар, ахтыылар. — Дьокуускай:Кинигэ изд-вота. 1968. — 488 с.</a:t>
            </a:r>
            <a:endParaRPr sz="1450" b="1">
              <a:solidFill>
                <a:srgbClr val="0645AD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85800" lvl="0" indent="-3206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645AD"/>
              </a:buClr>
              <a:buSzPts val="1450"/>
              <a:buFont typeface="Times New Roman"/>
              <a:buChar char="●"/>
            </a:pPr>
            <a:r>
              <a:rPr lang="ru" sz="1450" b="1">
                <a:solidFill>
                  <a:srgbClr val="0645AD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Дьэллик кэпсээннэрэ. — Дьокуускай:Кинигэ изд-вота. 1971. — 172с.</a:t>
            </a:r>
            <a:endParaRPr sz="1450" b="1">
              <a:solidFill>
                <a:srgbClr val="0645AD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85800" lvl="0" indent="-3206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645AD"/>
              </a:buClr>
              <a:buSzPts val="1450"/>
              <a:buFont typeface="Times New Roman"/>
              <a:buChar char="●"/>
            </a:pPr>
            <a:r>
              <a:rPr lang="ru" sz="1450" b="1">
                <a:solidFill>
                  <a:srgbClr val="0645AD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Мин сүрэх хайам: Сэһэннэр, кэпсээннэр. — Дьокуускай:Кинигэ изд-вота, 1978. — 255 с.</a:t>
            </a:r>
            <a:endParaRPr sz="1450" b="1">
              <a:solidFill>
                <a:srgbClr val="0645AD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 txBox="1"/>
          <p:nvPr/>
        </p:nvSpPr>
        <p:spPr>
          <a:xfrm>
            <a:off x="0" y="0"/>
            <a:ext cx="3152400" cy="45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1700"/>
              </a:spcBef>
              <a:spcAft>
                <a:spcPts val="0"/>
              </a:spcAft>
              <a:buNone/>
            </a:pPr>
            <a:r>
              <a:rPr lang="ru" sz="2300" b="1">
                <a:solidFill>
                  <a:srgbClr val="FF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Наҕараадалара уонна ытык ааттара</a:t>
            </a:r>
            <a:endParaRPr sz="1700" b="1">
              <a:solidFill>
                <a:srgbClr val="FF00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85800" lvl="0" indent="-333375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645AD"/>
              </a:buClr>
              <a:buSzPts val="1650"/>
              <a:buFont typeface="Times New Roman"/>
              <a:buChar char="●"/>
            </a:pPr>
            <a:r>
              <a:rPr lang="ru" sz="1650" b="1">
                <a:solidFill>
                  <a:srgbClr val="0645AD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Саха АССР культуратын үтүөлээх үлэһитэ</a:t>
            </a:r>
            <a:endParaRPr sz="1650" b="1">
              <a:solidFill>
                <a:srgbClr val="0645AD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85800" lvl="0" indent="-3333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645AD"/>
              </a:buClr>
              <a:buSzPts val="1650"/>
              <a:buFont typeface="Times New Roman"/>
              <a:buChar char="●"/>
            </a:pPr>
            <a:r>
              <a:rPr lang="ru" sz="1650" b="1">
                <a:solidFill>
                  <a:srgbClr val="0645AD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«Бочуот Знага» уордьан</a:t>
            </a:r>
            <a:endParaRPr sz="1650" b="1">
              <a:solidFill>
                <a:srgbClr val="0645AD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85800" lvl="0" indent="-3333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645AD"/>
              </a:buClr>
              <a:buSzPts val="1650"/>
              <a:buFont typeface="Times New Roman"/>
              <a:buChar char="●"/>
            </a:pPr>
            <a:r>
              <a:rPr lang="ru" sz="1650" b="1">
                <a:solidFill>
                  <a:srgbClr val="0645AD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мэтээллэр</a:t>
            </a:r>
            <a:endParaRPr sz="1650" b="1">
              <a:solidFill>
                <a:srgbClr val="0645AD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30000"/>
              </a:lnSpc>
              <a:spcBef>
                <a:spcPts val="1700"/>
              </a:spcBef>
              <a:spcAft>
                <a:spcPts val="0"/>
              </a:spcAft>
              <a:buNone/>
            </a:pPr>
            <a:r>
              <a:rPr lang="ru" sz="2300" b="1">
                <a:solidFill>
                  <a:srgbClr val="FF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Аатын үйэтитии</a:t>
            </a:r>
            <a:endParaRPr sz="1700" b="1">
              <a:solidFill>
                <a:srgbClr val="FF00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rPr lang="ru" sz="1650" b="1">
                <a:solidFill>
                  <a:srgbClr val="0645AD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Н. М. Заболоцкай — Чысхаан сырдык аатын </a:t>
            </a:r>
            <a:r>
              <a:rPr lang="ru" sz="1650" b="1">
                <a:solidFill>
                  <a:srgbClr val="0645AD"/>
                </a:solidFill>
                <a:highlight>
                  <a:srgbClr val="FFFFFF"/>
                </a:highlight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Өймөкөөн улууһун</a:t>
            </a:r>
            <a:r>
              <a:rPr lang="ru" sz="1650" b="1">
                <a:solidFill>
                  <a:srgbClr val="0645AD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" sz="1650" b="1">
                <a:solidFill>
                  <a:srgbClr val="0645AD"/>
                </a:solidFill>
                <a:highlight>
                  <a:srgbClr val="FFFFFF"/>
                </a:highlight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Томтор</a:t>
            </a:r>
            <a:r>
              <a:rPr lang="ru" sz="1650" b="1">
                <a:solidFill>
                  <a:srgbClr val="0645AD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орто оскуолата сүгэр.</a:t>
            </a:r>
            <a:endParaRPr sz="1650" b="1">
              <a:solidFill>
                <a:srgbClr val="0645AD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1" name="Google Shape;71;p16"/>
          <p:cNvSpPr txBox="1"/>
          <p:nvPr/>
        </p:nvSpPr>
        <p:spPr>
          <a:xfrm>
            <a:off x="152400" y="152400"/>
            <a:ext cx="30000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None/>
            </a:pPr>
            <a:endParaRPr sz="1050">
              <a:solidFill>
                <a:srgbClr val="202122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2" name="Google Shape;72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52400" y="152400"/>
            <a:ext cx="5825350" cy="43690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7"/>
          <p:cNvPicPr preferRelativeResize="0"/>
          <p:nvPr/>
        </p:nvPicPr>
        <p:blipFill rotWithShape="1">
          <a:blip r:embed="rId3">
            <a:alphaModFix/>
          </a:blip>
          <a:srcRect r="29228"/>
          <a:stretch/>
        </p:blipFill>
        <p:spPr>
          <a:xfrm>
            <a:off x="165750" y="98950"/>
            <a:ext cx="4496800" cy="476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14950" y="152400"/>
            <a:ext cx="3553117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5250" y="85600"/>
            <a:ext cx="6451601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1175" y="98950"/>
            <a:ext cx="6451601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5175" y="152400"/>
            <a:ext cx="6451601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1275" y="152400"/>
            <a:ext cx="6451601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508</Words>
  <PresentationFormat>Экран (16:9)</PresentationFormat>
  <Paragraphs>31</Paragraphs>
  <Slides>16</Slides>
  <Notes>16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Simple Light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Home</cp:lastModifiedBy>
  <cp:revision>1</cp:revision>
  <dcterms:modified xsi:type="dcterms:W3CDTF">2021-12-12T10:00:09Z</dcterms:modified>
</cp:coreProperties>
</file>