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333" r:id="rId11"/>
    <p:sldId id="282" r:id="rId12"/>
    <p:sldId id="284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3" r:id="rId32"/>
    <p:sldId id="305" r:id="rId33"/>
    <p:sldId id="307" r:id="rId34"/>
    <p:sldId id="308" r:id="rId35"/>
    <p:sldId id="309" r:id="rId36"/>
    <p:sldId id="311" r:id="rId37"/>
    <p:sldId id="312" r:id="rId38"/>
    <p:sldId id="313" r:id="rId39"/>
    <p:sldId id="314" r:id="rId40"/>
    <p:sldId id="259" r:id="rId41"/>
    <p:sldId id="260" r:id="rId42"/>
    <p:sldId id="261" r:id="rId43"/>
    <p:sldId id="262" r:id="rId44"/>
    <p:sldId id="263" r:id="rId45"/>
    <p:sldId id="265" r:id="rId46"/>
    <p:sldId id="264" r:id="rId47"/>
    <p:sldId id="258" r:id="rId48"/>
    <p:sldId id="266" r:id="rId49"/>
    <p:sldId id="267" r:id="rId50"/>
    <p:sldId id="268" r:id="rId51"/>
    <p:sldId id="269" r:id="rId52"/>
    <p:sldId id="270" r:id="rId53"/>
    <p:sldId id="271" r:id="rId54"/>
    <p:sldId id="272" r:id="rId55"/>
    <p:sldId id="257" r:id="rId56"/>
    <p:sldId id="317" r:id="rId57"/>
    <p:sldId id="322" r:id="rId58"/>
    <p:sldId id="320" r:id="rId59"/>
    <p:sldId id="332" r:id="rId60"/>
    <p:sldId id="323" r:id="rId61"/>
    <p:sldId id="331" r:id="rId62"/>
    <p:sldId id="324" r:id="rId63"/>
    <p:sldId id="330" r:id="rId64"/>
    <p:sldId id="321" r:id="rId65"/>
    <p:sldId id="329" r:id="rId66"/>
    <p:sldId id="319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D5A-E96E-4AA1-8F83-C4B5F1AF5E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D1E-9842-4764-BED4-E81837FA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D5A-E96E-4AA1-8F83-C4B5F1AF5E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D1E-9842-4764-BED4-E81837FA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D5A-E96E-4AA1-8F83-C4B5F1AF5E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D1E-9842-4764-BED4-E81837FA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D5A-E96E-4AA1-8F83-C4B5F1AF5E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D1E-9842-4764-BED4-E81837FA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D5A-E96E-4AA1-8F83-C4B5F1AF5E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D1E-9842-4764-BED4-E81837FA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D5A-E96E-4AA1-8F83-C4B5F1AF5E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D1E-9842-4764-BED4-E81837FA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D5A-E96E-4AA1-8F83-C4B5F1AF5E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D1E-9842-4764-BED4-E81837FA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D5A-E96E-4AA1-8F83-C4B5F1AF5E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D1E-9842-4764-BED4-E81837FA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D5A-E96E-4AA1-8F83-C4B5F1AF5E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D1E-9842-4764-BED4-E81837FA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D5A-E96E-4AA1-8F83-C4B5F1AF5E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D1E-9842-4764-BED4-E81837FA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AD5A-E96E-4AA1-8F83-C4B5F1AF5E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6D1E-9842-4764-BED4-E81837FA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9AD5A-E96E-4AA1-8F83-C4B5F1AF5EED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16D1E-9842-4764-BED4-E81837FA5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iki/1851" TargetMode="External"/><Relationship Id="rId2" Type="http://schemas.openxmlformats.org/officeDocument/2006/relationships/hyperlink" Target="https://sah.wikipedia.org/wiki/184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s://sah.wikipedia.org/wiki/%D0%A1%D0%B0%D0%BD%D0%BA%D1%82-%D0%9F%D0%B5%D1%82%D0%B5%D1%80%D0%B1%D1%83%D1%80%D0%B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24936" cy="58326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Sakha Unicode" pitchFamily="18" charset="0"/>
              </a:rPr>
              <a:t>Толкуйдаа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Sakha Unicode" pitchFamily="18" charset="0"/>
              </a:rPr>
              <a:t>. </a:t>
            </a:r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Sakha Unicode" pitchFamily="18" charset="0"/>
              </a:rPr>
              <a:t>Оонньоо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Sakha Unicode" pitchFamily="18" charset="0"/>
              </a:rPr>
              <a:t>. </a:t>
            </a:r>
            <a:b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Sakha Unicode" pitchFamily="18" charset="0"/>
              </a:rPr>
            </a:br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Sakha Unicode" pitchFamily="18" charset="0"/>
              </a:rPr>
              <a:t>Кыай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Sakha Unicode" pitchFamily="18" charset="0"/>
              </a:rPr>
              <a:t>. </a:t>
            </a:r>
            <a:endParaRPr lang="ru-RU" sz="7200" dirty="0"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2306687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sah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түһүмэх. </a:t>
            </a:r>
            <a:r>
              <a:rPr lang="sah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ah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ah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 тыла.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880319"/>
          </a:xfrm>
        </p:spPr>
        <p:txBody>
          <a:bodyPr>
            <a:no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  <a:latin typeface="Times Sakha Unicode" pitchFamily="18" charset="0"/>
              </a:rPr>
              <a:t>Сэ</a:t>
            </a:r>
            <a:r>
              <a:rPr lang="sah-RU" sz="6000" dirty="0" smtClean="0">
                <a:solidFill>
                  <a:srgbClr val="C00000"/>
                </a:solidFill>
                <a:latin typeface="Times Sakha Unicode" pitchFamily="18" charset="0"/>
              </a:rPr>
              <a:t>һэн этии кэнниттэн </a:t>
            </a:r>
            <a:br>
              <a:rPr lang="sah-RU" sz="6000" dirty="0" smtClean="0">
                <a:solidFill>
                  <a:srgbClr val="C00000"/>
                </a:solidFill>
                <a:latin typeface="Times Sakha Unicode" pitchFamily="18" charset="0"/>
              </a:rPr>
            </a:br>
            <a:r>
              <a:rPr lang="sah-RU" sz="6000" dirty="0" smtClean="0">
                <a:solidFill>
                  <a:srgbClr val="C00000"/>
                </a:solidFill>
                <a:latin typeface="Times Sakha Unicode" pitchFamily="18" charset="0"/>
              </a:rPr>
              <a:t>турар </a:t>
            </a:r>
            <a:r>
              <a:rPr lang="sah-RU" sz="6000" dirty="0" smtClean="0">
                <a:solidFill>
                  <a:srgbClr val="C00000"/>
                </a:solidFill>
                <a:latin typeface="Times Sakha Unicode" pitchFamily="18" charset="0"/>
              </a:rPr>
              <a:t>бэлиэ</a:t>
            </a:r>
            <a:endParaRPr lang="ru-RU" sz="60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ah-RU" sz="6600" dirty="0" smtClean="0">
                <a:solidFill>
                  <a:srgbClr val="002060"/>
                </a:solidFill>
                <a:latin typeface="Times Sakha Unicode" pitchFamily="18" charset="0"/>
              </a:rPr>
              <a:t>туочука</a:t>
            </a:r>
            <a:endParaRPr lang="ru-RU" sz="66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736304"/>
          </a:xfrm>
        </p:spPr>
        <p:txBody>
          <a:bodyPr>
            <a:normAutofit/>
          </a:bodyPr>
          <a:lstStyle/>
          <a:p>
            <a:r>
              <a:rPr lang="sah-RU" sz="5400" dirty="0" smtClean="0">
                <a:solidFill>
                  <a:srgbClr val="C00000"/>
                </a:solidFill>
                <a:latin typeface="Times Sakha Unicode" pitchFamily="18" charset="0"/>
              </a:rPr>
              <a:t>Этии кырамаатыкалыы олоҕо</a:t>
            </a:r>
            <a:endParaRPr lang="ru-RU" sz="54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ah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уһаан уонна кэпсиирэ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952327"/>
          </a:xfrm>
        </p:spPr>
        <p:txBody>
          <a:bodyPr>
            <a:noAutofit/>
          </a:bodyPr>
          <a:lstStyle/>
          <a:p>
            <a:r>
              <a:rPr lang="sah-RU" sz="6600" dirty="0" smtClean="0">
                <a:solidFill>
                  <a:srgbClr val="C00000"/>
                </a:solidFill>
                <a:latin typeface="Times Sakha Unicode" pitchFamily="18" charset="0"/>
              </a:rPr>
              <a:t>Цитатаҕа туттуллар </a:t>
            </a:r>
            <a:r>
              <a:rPr lang="sah-RU" sz="6600" dirty="0" smtClean="0">
                <a:solidFill>
                  <a:srgbClr val="C00000"/>
                </a:solidFill>
                <a:latin typeface="Times Sakha Unicode" pitchFamily="18" charset="0"/>
              </a:rPr>
              <a:t>бэлиэ</a:t>
            </a:r>
            <a:endParaRPr lang="ru-RU" sz="66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ah-RU" sz="6600" dirty="0" smtClean="0">
                <a:solidFill>
                  <a:srgbClr val="002060"/>
                </a:solidFill>
                <a:latin typeface="Times Sakha Unicode" pitchFamily="18" charset="0"/>
              </a:rPr>
              <a:t>кавычка</a:t>
            </a:r>
            <a:endParaRPr lang="ru-RU" sz="66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3888432"/>
          </a:xfrm>
        </p:spPr>
        <p:txBody>
          <a:bodyPr>
            <a:normAutofit fontScale="90000"/>
          </a:bodyPr>
          <a:lstStyle/>
          <a:p>
            <a:r>
              <a:rPr lang="sah-RU" sz="6600" dirty="0" smtClean="0">
                <a:solidFill>
                  <a:srgbClr val="C00000"/>
                </a:solidFill>
                <a:latin typeface="Times Sakha Unicode" pitchFamily="18" charset="0"/>
              </a:rPr>
              <a:t>Тугу эмэ гынарга соруйары бэлиэтииргэ туттуллар этии аата?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Sakha Unicode" pitchFamily="18" charset="0"/>
              </a:rPr>
              <a:t>С</a:t>
            </a:r>
            <a:r>
              <a:rPr lang="sah-RU" sz="6600" dirty="0" smtClean="0">
                <a:solidFill>
                  <a:srgbClr val="002060"/>
                </a:solidFill>
                <a:latin typeface="Times Sakha Unicode" pitchFamily="18" charset="0"/>
              </a:rPr>
              <a:t>оруйуу этии</a:t>
            </a:r>
            <a:endParaRPr lang="ru-RU" sz="66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>
            <a:noAutofit/>
          </a:bodyPr>
          <a:lstStyle/>
          <a:p>
            <a:r>
              <a:rPr lang="sah-RU" sz="6600" dirty="0" smtClean="0">
                <a:solidFill>
                  <a:srgbClr val="C00000"/>
                </a:solidFill>
                <a:latin typeface="Times Sakha Unicode" pitchFamily="18" charset="0"/>
              </a:rPr>
              <a:t>Араарыы падеж ыйытыылара</a:t>
            </a:r>
            <a:endParaRPr lang="ru-RU" sz="66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888431"/>
          </a:xfrm>
        </p:spPr>
        <p:txBody>
          <a:bodyPr>
            <a:normAutofit/>
          </a:bodyPr>
          <a:lstStyle/>
          <a:p>
            <a:r>
              <a:rPr lang="sah-RU" sz="6000" dirty="0" smtClean="0">
                <a:solidFill>
                  <a:srgbClr val="002060"/>
                </a:solidFill>
                <a:latin typeface="Times Sakha Unicode" pitchFamily="18" charset="0"/>
              </a:rPr>
              <a:t>Сахалартан бастакы тыл үөрэхтээҕэ, </a:t>
            </a:r>
            <a:r>
              <a:rPr lang="ru-RU" sz="6000" dirty="0" smtClean="0">
                <a:solidFill>
                  <a:srgbClr val="002060"/>
                </a:solidFill>
                <a:latin typeface="Times Sakha Unicode" pitchFamily="18" charset="0"/>
              </a:rPr>
              <a:t>«</a:t>
            </a:r>
            <a:r>
              <a:rPr lang="sah-RU" sz="6000" dirty="0" smtClean="0">
                <a:solidFill>
                  <a:srgbClr val="002060"/>
                </a:solidFill>
                <a:latin typeface="Times Sakha Unicode" pitchFamily="18" charset="0"/>
              </a:rPr>
              <a:t>Сахалыы сурук – бичик автора</a:t>
            </a:r>
            <a:r>
              <a:rPr lang="ru-RU" sz="6000" dirty="0" smtClean="0">
                <a:solidFill>
                  <a:srgbClr val="002060"/>
                </a:solidFill>
                <a:latin typeface="Times Sakha Unicode" pitchFamily="18" charset="0"/>
              </a:rPr>
              <a:t>?»</a:t>
            </a:r>
            <a:endParaRPr lang="ru-RU" sz="60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002060"/>
                </a:solidFill>
                <a:latin typeface="Times Sakha Unicode" pitchFamily="18" charset="0"/>
              </a:rPr>
              <a:t>Кимнэ</a:t>
            </a:r>
            <a:r>
              <a:rPr lang="ru-RU" sz="6000" dirty="0" smtClean="0">
                <a:solidFill>
                  <a:srgbClr val="002060"/>
                </a:solidFill>
                <a:latin typeface="Times Sakha Unicode" pitchFamily="18" charset="0"/>
              </a:rPr>
              <a:t>? </a:t>
            </a:r>
            <a:r>
              <a:rPr lang="ru-RU" sz="6000" dirty="0" err="1" smtClean="0">
                <a:solidFill>
                  <a:srgbClr val="002060"/>
                </a:solidFill>
                <a:latin typeface="Times Sakha Unicode" pitchFamily="18" charset="0"/>
              </a:rPr>
              <a:t>Туохта</a:t>
            </a:r>
            <a:r>
              <a:rPr lang="ru-RU" sz="6000" dirty="0" smtClean="0">
                <a:solidFill>
                  <a:srgbClr val="002060"/>
                </a:solidFill>
                <a:latin typeface="Times Sakha Unicode" pitchFamily="18" charset="0"/>
              </a:rPr>
              <a:t>?</a:t>
            </a:r>
            <a:endParaRPr lang="ru-RU" sz="60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52928" cy="5400600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solidFill>
                  <a:srgbClr val="C00000"/>
                </a:solidFill>
                <a:latin typeface="Times Sakha Unicode" pitchFamily="18" charset="0"/>
              </a:rPr>
              <a:t>Тус</a:t>
            </a:r>
            <a:r>
              <a:rPr lang="ru-RU" sz="6600" dirty="0" smtClean="0">
                <a:solidFill>
                  <a:srgbClr val="C00000"/>
                </a:solidFill>
                <a:latin typeface="Times Sakha Unicode" pitchFamily="18" charset="0"/>
              </a:rPr>
              <a:t> – </a:t>
            </a:r>
            <a:r>
              <a:rPr lang="ru-RU" sz="6600" dirty="0" err="1" smtClean="0">
                <a:solidFill>
                  <a:srgbClr val="C00000"/>
                </a:solidFill>
                <a:latin typeface="Times Sakha Unicode" pitchFamily="18" charset="0"/>
              </a:rPr>
              <a:t>туһунан өйдөбүллээх эрээри</a:t>
            </a:r>
            <a:r>
              <a:rPr lang="ru-RU" sz="6600" dirty="0" smtClean="0">
                <a:solidFill>
                  <a:srgbClr val="C00000"/>
                </a:solidFill>
                <a:latin typeface="Times Sakha Unicode" pitchFamily="18" charset="0"/>
              </a:rPr>
              <a:t>, </a:t>
            </a:r>
            <a:r>
              <a:rPr lang="ru-RU" sz="6600" dirty="0" err="1" smtClean="0">
                <a:solidFill>
                  <a:srgbClr val="C00000"/>
                </a:solidFill>
                <a:latin typeface="Times Sakha Unicode" pitchFamily="18" charset="0"/>
              </a:rPr>
              <a:t>биирдик</a:t>
            </a:r>
            <a:r>
              <a:rPr lang="ru-RU" sz="6600" dirty="0" smtClean="0">
                <a:solidFill>
                  <a:srgbClr val="C00000"/>
                </a:solidFill>
                <a:latin typeface="Times Sakha Unicode" pitchFamily="18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Sakha Unicode" pitchFamily="18" charset="0"/>
              </a:rPr>
              <a:t>этиллэр</a:t>
            </a:r>
            <a:r>
              <a:rPr lang="ru-RU" sz="6600" dirty="0" smtClean="0">
                <a:solidFill>
                  <a:srgbClr val="C00000"/>
                </a:solidFill>
                <a:latin typeface="Times Sakha Unicode" pitchFamily="18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Sakha Unicode" pitchFamily="18" charset="0"/>
              </a:rPr>
              <a:t>тыллары</a:t>
            </a:r>
            <a:r>
              <a:rPr lang="ru-RU" sz="6600" dirty="0" smtClean="0">
                <a:solidFill>
                  <a:srgbClr val="C00000"/>
                </a:solidFill>
                <a:latin typeface="Times Sakha Unicode" pitchFamily="18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Sakha Unicode" pitchFamily="18" charset="0"/>
              </a:rPr>
              <a:t>туох</a:t>
            </a:r>
            <a:r>
              <a:rPr lang="ru-RU" sz="6600" dirty="0" smtClean="0">
                <a:solidFill>
                  <a:srgbClr val="C00000"/>
                </a:solidFill>
                <a:latin typeface="Times Sakha Unicode" pitchFamily="18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Sakha Unicode" pitchFamily="18" charset="0"/>
              </a:rPr>
              <a:t>диибитий</a:t>
            </a:r>
            <a:r>
              <a:rPr lang="ru-RU" sz="6600" dirty="0" smtClean="0">
                <a:solidFill>
                  <a:srgbClr val="C00000"/>
                </a:solidFill>
                <a:latin typeface="Times Sakha Unicode" pitchFamily="18" charset="0"/>
              </a:rPr>
              <a:t>?</a:t>
            </a:r>
            <a:endParaRPr lang="ru-RU" sz="66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ah-RU" sz="6600" dirty="0" smtClean="0">
                <a:solidFill>
                  <a:srgbClr val="002060"/>
                </a:solidFill>
                <a:latin typeface="Times Sakha Unicode" pitchFamily="18" charset="0"/>
              </a:rPr>
              <a:t>омуоньум</a:t>
            </a:r>
            <a:endParaRPr lang="ru-RU" sz="66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2736304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Times Sakha Unicode" pitchFamily="18" charset="0"/>
              </a:rPr>
              <a:t>Предмет </a:t>
            </a:r>
            <a:r>
              <a:rPr lang="ru-RU" sz="7200" dirty="0" err="1" smtClean="0">
                <a:solidFill>
                  <a:srgbClr val="C00000"/>
                </a:solidFill>
                <a:latin typeface="Times Sakha Unicode" pitchFamily="18" charset="0"/>
              </a:rPr>
              <a:t>тус</a:t>
            </a:r>
            <a:r>
              <a:rPr lang="ru-RU" sz="7200" dirty="0" smtClean="0">
                <a:solidFill>
                  <a:srgbClr val="C00000"/>
                </a:solidFill>
                <a:latin typeface="Times Sakha Unicode" pitchFamily="18" charset="0"/>
              </a:rPr>
              <a:t> </a:t>
            </a:r>
            <a:r>
              <a:rPr lang="ru-RU" sz="7200" dirty="0" err="1" smtClean="0">
                <a:solidFill>
                  <a:srgbClr val="C00000"/>
                </a:solidFill>
                <a:latin typeface="Times Sakha Unicode" pitchFamily="18" charset="0"/>
              </a:rPr>
              <a:t>бэйэтин</a:t>
            </a:r>
            <a:r>
              <a:rPr lang="ru-RU" sz="7200" dirty="0" smtClean="0">
                <a:solidFill>
                  <a:srgbClr val="C00000"/>
                </a:solidFill>
                <a:latin typeface="Times Sakha Unicode" pitchFamily="18" charset="0"/>
              </a:rPr>
              <a:t> </a:t>
            </a:r>
            <a:r>
              <a:rPr lang="ru-RU" sz="7200" dirty="0" err="1" smtClean="0">
                <a:solidFill>
                  <a:srgbClr val="C00000"/>
                </a:solidFill>
                <a:latin typeface="Times Sakha Unicode" pitchFamily="18" charset="0"/>
              </a:rPr>
              <a:t>аата</a:t>
            </a:r>
            <a:endParaRPr lang="ru-RU" sz="72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>
                <a:solidFill>
                  <a:srgbClr val="002060"/>
                </a:solidFill>
                <a:latin typeface="Times Sakha Unicode" pitchFamily="18" charset="0"/>
              </a:rPr>
              <a:t>Анал</a:t>
            </a:r>
            <a:r>
              <a:rPr lang="ru-RU" sz="6600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sz="6600" dirty="0" err="1" smtClean="0">
                <a:solidFill>
                  <a:srgbClr val="002060"/>
                </a:solidFill>
                <a:latin typeface="Times Sakha Unicode" pitchFamily="18" charset="0"/>
              </a:rPr>
              <a:t>аат</a:t>
            </a:r>
            <a:endParaRPr lang="ru-RU" sz="66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2808312"/>
          </a:xfrm>
        </p:spPr>
        <p:txBody>
          <a:bodyPr>
            <a:noAutofit/>
          </a:bodyPr>
          <a:lstStyle/>
          <a:p>
            <a:r>
              <a:rPr lang="ru-RU" sz="8000" dirty="0" err="1" smtClean="0">
                <a:solidFill>
                  <a:srgbClr val="C00000"/>
                </a:solidFill>
                <a:latin typeface="Times Sakha Unicode" pitchFamily="18" charset="0"/>
              </a:rPr>
              <a:t>Мурун</a:t>
            </a:r>
            <a:r>
              <a:rPr lang="ru-RU" sz="8000" dirty="0" smtClean="0">
                <a:solidFill>
                  <a:srgbClr val="C00000"/>
                </a:solidFill>
                <a:latin typeface="Times Sakha Unicode" pitchFamily="18" charset="0"/>
              </a:rPr>
              <a:t> </a:t>
            </a:r>
            <a:r>
              <a:rPr lang="sah-RU" sz="8000" dirty="0" smtClean="0">
                <a:solidFill>
                  <a:srgbClr val="C00000"/>
                </a:solidFill>
                <a:latin typeface="Times Sakha Unicode" pitchFamily="18" charset="0"/>
              </a:rPr>
              <a:t>бүтэй дорҕоонноро</a:t>
            </a:r>
            <a:endParaRPr lang="ru-RU" sz="80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ah-RU" sz="8800" dirty="0">
                <a:solidFill>
                  <a:srgbClr val="002060"/>
                </a:solidFill>
                <a:latin typeface="Times Sakha Unicode" pitchFamily="18" charset="0"/>
              </a:rPr>
              <a:t>м</a:t>
            </a:r>
            <a:r>
              <a:rPr lang="sah-RU" sz="8800" dirty="0" smtClean="0">
                <a:solidFill>
                  <a:srgbClr val="002060"/>
                </a:solidFill>
                <a:latin typeface="Times Sakha Unicode" pitchFamily="18" charset="0"/>
              </a:rPr>
              <a:t>, н, ҥ, нь, й</a:t>
            </a:r>
            <a:endParaRPr lang="ru-RU" sz="88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ah-RU" sz="6600" dirty="0" smtClean="0">
                <a:solidFill>
                  <a:srgbClr val="C00000"/>
                </a:solidFill>
                <a:latin typeface="Times Sakha Unicode" pitchFamily="18" charset="0"/>
              </a:rPr>
              <a:t>Саха тылын баайа</a:t>
            </a:r>
            <a:r>
              <a:rPr lang="ru-RU" sz="6600" dirty="0" smtClean="0">
                <a:solidFill>
                  <a:srgbClr val="C00000"/>
                </a:solidFill>
                <a:latin typeface="Times Sakha Unicode" pitchFamily="18" charset="0"/>
              </a:rPr>
              <a:t>?</a:t>
            </a:r>
            <a:endParaRPr lang="ru-RU" sz="66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Times Sakha Unicode" pitchFamily="18" charset="0"/>
              </a:rPr>
              <a:t>лексика</a:t>
            </a:r>
            <a:endParaRPr lang="ru-RU" sz="80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280920" cy="2376264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solidFill>
                  <a:srgbClr val="C00000"/>
                </a:solidFill>
                <a:latin typeface="Times Sakha Unicode" pitchFamily="18" charset="0"/>
              </a:rPr>
              <a:t>Утарыта</a:t>
            </a:r>
            <a:r>
              <a:rPr lang="ru-RU" sz="6600" dirty="0" smtClean="0">
                <a:solidFill>
                  <a:srgbClr val="C00000"/>
                </a:solidFill>
                <a:latin typeface="Times Sakha Unicode" pitchFamily="18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Sakha Unicode" pitchFamily="18" charset="0"/>
              </a:rPr>
              <a:t>суолталаах</a:t>
            </a:r>
            <a:r>
              <a:rPr lang="ru-RU" sz="6600" dirty="0" smtClean="0">
                <a:solidFill>
                  <a:srgbClr val="C00000"/>
                </a:solidFill>
                <a:latin typeface="Times Sakha Unicode" pitchFamily="18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Sakha Unicode" pitchFamily="18" charset="0"/>
              </a:rPr>
              <a:t>тыллар</a:t>
            </a:r>
            <a:r>
              <a:rPr lang="ru-RU" sz="6600" dirty="0" smtClean="0">
                <a:solidFill>
                  <a:srgbClr val="C00000"/>
                </a:solidFill>
                <a:latin typeface="Times Sakha Unicode" pitchFamily="18" charset="0"/>
              </a:rPr>
              <a:t>?</a:t>
            </a:r>
            <a:endParaRPr lang="ru-RU" sz="66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8064896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Sakha Unicode" pitchFamily="18" charset="0"/>
              </a:rPr>
              <a:t>Семён Андреевич </a:t>
            </a:r>
            <a:r>
              <a:rPr lang="ru-RU" sz="3600" dirty="0" err="1" smtClean="0">
                <a:solidFill>
                  <a:srgbClr val="C00000"/>
                </a:solidFill>
                <a:latin typeface="Times Sakha Unicode" pitchFamily="18" charset="0"/>
              </a:rPr>
              <a:t>Новгородов</a:t>
            </a:r>
            <a:endParaRPr lang="ru-RU" sz="36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  <p:pic>
        <p:nvPicPr>
          <p:cNvPr id="1026" name="Picture 2" descr="http://ilin-yakutsk.narod.ru/1992/foto/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120680" cy="4763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>
                <a:solidFill>
                  <a:srgbClr val="002060"/>
                </a:solidFill>
                <a:latin typeface="Times Sakha Unicode" pitchFamily="18" charset="0"/>
              </a:rPr>
              <a:t>антонимнар</a:t>
            </a:r>
            <a:endParaRPr lang="ru-RU" sz="66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sah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үһүмэх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Буукубалары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саа</a:t>
            </a:r>
            <a:r>
              <a:rPr lang="sah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һылаан өс хоһооннорун таһаар.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548680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Сата</a:t>
            </a:r>
            <a:endParaRPr lang="ru-RU" sz="8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аһуртуг</a:t>
            </a:r>
            <a:endParaRPr lang="sah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хата</a:t>
            </a:r>
          </a:p>
          <a:p>
            <a:pPr algn="ctr">
              <a:buNone/>
            </a:pPr>
            <a: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сотрот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64705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ah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тас</a:t>
            </a:r>
            <a:endParaRPr lang="ru-RU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уһугар</a:t>
            </a:r>
            <a:endParaRPr lang="ru-RU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атах</a:t>
            </a: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ah-RU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ah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тостор.</a:t>
            </a:r>
            <a:endParaRPr lang="ru-RU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алта</a:t>
            </a:r>
            <a:b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асуох</a:t>
            </a:r>
            <a:b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b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абмаасха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ah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ыала</a:t>
            </a:r>
            <a:br>
              <a:rPr lang="sah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суохха </a:t>
            </a:r>
            <a:br>
              <a:rPr lang="sah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 </a:t>
            </a:r>
            <a:br>
              <a:rPr lang="sah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хамсаабат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sah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сүг</a:t>
            </a:r>
            <a:br>
              <a:rPr lang="sah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лыт</a:t>
            </a:r>
            <a:br>
              <a:rPr lang="sah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асмысх,</a:t>
            </a:r>
            <a:br>
              <a:rPr lang="sah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ҕыйаха</a:t>
            </a:r>
            <a:br>
              <a:rPr lang="sah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лты</a:t>
            </a:r>
            <a:br>
              <a:rPr lang="sah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сэгньиним</a:t>
            </a:r>
            <a:r>
              <a:rPr lang="sah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ah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sah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гүс</a:t>
            </a:r>
            <a:br>
              <a:rPr lang="sah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</a:t>
            </a:r>
            <a:br>
              <a:rPr lang="sah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сымсах,</a:t>
            </a:r>
            <a:br>
              <a:rPr lang="sah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аҕыйах тыл</a:t>
            </a:r>
            <a:br>
              <a:rPr lang="sah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минньигэс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киһ</a:t>
            </a:r>
            <a:b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ылат</a:t>
            </a:r>
            <a:b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туорҕаатра</a:t>
            </a:r>
            <a:b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ah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айытаб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ah-RU" sz="8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иһи тыла уоттааҕар абытай</a:t>
            </a:r>
            <a:endParaRPr lang="ru-RU" sz="8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3960440"/>
          </a:xfrm>
        </p:spPr>
        <p:txBody>
          <a:bodyPr>
            <a:noAutofit/>
          </a:bodyPr>
          <a:lstStyle/>
          <a:p>
            <a:r>
              <a:rPr lang="ru-RU" sz="6000" dirty="0" err="1" smtClean="0">
                <a:solidFill>
                  <a:srgbClr val="002060"/>
                </a:solidFill>
                <a:latin typeface="Times Sakha Unicode" pitchFamily="18" charset="0"/>
              </a:rPr>
              <a:t>Сахалартан</a:t>
            </a:r>
            <a:r>
              <a:rPr lang="ru-RU" sz="6000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Times Sakha Unicode" pitchFamily="18" charset="0"/>
              </a:rPr>
              <a:t>бастакы</a:t>
            </a:r>
            <a:r>
              <a:rPr lang="ru-RU" sz="6000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Times Sakha Unicode" pitchFamily="18" charset="0"/>
              </a:rPr>
              <a:t>тылга</a:t>
            </a:r>
            <a:r>
              <a:rPr lang="ru-RU" sz="6000" dirty="0" smtClean="0">
                <a:solidFill>
                  <a:srgbClr val="002060"/>
                </a:solidFill>
                <a:latin typeface="Times Sakha Unicode" pitchFamily="18" charset="0"/>
              </a:rPr>
              <a:t> наука </a:t>
            </a:r>
            <a:r>
              <a:rPr lang="ru-RU" sz="6000" dirty="0" err="1" smtClean="0">
                <a:solidFill>
                  <a:srgbClr val="002060"/>
                </a:solidFill>
                <a:latin typeface="Times Sakha Unicode" pitchFamily="18" charset="0"/>
              </a:rPr>
              <a:t>кандидатын</a:t>
            </a:r>
            <a:r>
              <a:rPr lang="ru-RU" sz="6000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Times Sakha Unicode" pitchFamily="18" charset="0"/>
              </a:rPr>
              <a:t>аатын</a:t>
            </a:r>
            <a:r>
              <a:rPr lang="ru-RU" sz="6000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Times Sakha Unicode" pitchFamily="18" charset="0"/>
              </a:rPr>
              <a:t>ылбыт</a:t>
            </a:r>
            <a:r>
              <a:rPr lang="ru-RU" sz="6000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Times Sakha Unicode" pitchFamily="18" charset="0"/>
              </a:rPr>
              <a:t>кимий</a:t>
            </a:r>
            <a:r>
              <a:rPr lang="ru-RU" sz="6000" dirty="0" smtClean="0">
                <a:solidFill>
                  <a:srgbClr val="002060"/>
                </a:solidFill>
                <a:latin typeface="Times Sakha Unicode" pitchFamily="18" charset="0"/>
              </a:rPr>
              <a:t>? </a:t>
            </a:r>
            <a:endParaRPr lang="ru-RU" sz="60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sah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түһүмэх</a:t>
            </a:r>
            <a:r>
              <a:rPr lang="sah-RU" dirty="0" smtClean="0"/>
              <a:t/>
            </a:r>
            <a:br>
              <a:rPr lang="sah-RU" dirty="0" smtClean="0"/>
            </a:br>
            <a:r>
              <a:rPr lang="sah-RU" sz="6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sah-RU" sz="6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ргэрбит тыллары быһаар</a:t>
            </a:r>
            <a:endParaRPr lang="ru-RU" sz="6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Autofit/>
          </a:bodyPr>
          <a:lstStyle/>
          <a:p>
            <a:r>
              <a:rPr lang="sah-RU" sz="9600" dirty="0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А</a:t>
            </a:r>
            <a:r>
              <a:rPr lang="sah-RU" sz="9600" dirty="0" smtClean="0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даҕа</a:t>
            </a:r>
            <a:endParaRPr lang="ru-RU" sz="9600" dirty="0">
              <a:solidFill>
                <a:srgbClr val="C00000"/>
              </a:solidFill>
              <a:latin typeface="Times Sakha Unicod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20680"/>
          </a:xfrm>
        </p:spPr>
        <p:txBody>
          <a:bodyPr>
            <a:noAutofit/>
          </a:bodyPr>
          <a:lstStyle/>
          <a:p>
            <a:r>
              <a:rPr lang="sah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Сылгыны ырааппатын диэн, атаҕар кэтэрдиллэр модьу боҕуу мас.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Autofit/>
          </a:bodyPr>
          <a:lstStyle/>
          <a:p>
            <a:r>
              <a:rPr lang="sah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Дьабака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106690"/>
          </a:xfrm>
        </p:spPr>
        <p:txBody>
          <a:bodyPr>
            <a:noAutofit/>
          </a:bodyPr>
          <a:lstStyle/>
          <a:p>
            <a:r>
              <a:rPr lang="sah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Чанчыгынан сиигэ суох, үргүлдьү түһэр кулгаахтаах, түүлээх буодьулаах дьахтар былыргы бэргэһэтэ, төбөтүгэр чопчуурдаах буолар.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20480"/>
          </a:xfrm>
        </p:spPr>
        <p:txBody>
          <a:bodyPr>
            <a:normAutofit/>
          </a:bodyPr>
          <a:lstStyle/>
          <a:p>
            <a:r>
              <a:rPr lang="sah-RU" sz="9600" dirty="0" smtClean="0">
                <a:solidFill>
                  <a:srgbClr val="C00000"/>
                </a:solidFill>
                <a:latin typeface="Times Sakha Unicode" pitchFamily="18" charset="0"/>
              </a:rPr>
              <a:t>Куйуур</a:t>
            </a:r>
            <a:endParaRPr lang="ru-RU" sz="96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sah-RU" sz="5400" dirty="0" smtClean="0">
                <a:solidFill>
                  <a:srgbClr val="002060"/>
                </a:solidFill>
                <a:latin typeface="Times Sakha Unicode" pitchFamily="18" charset="0"/>
              </a:rPr>
              <a:t>Саас ойбон алларан балыктыыр тэрил</a:t>
            </a:r>
            <a:r>
              <a:rPr lang="ru-RU" sz="5400" dirty="0" smtClean="0">
                <a:solidFill>
                  <a:srgbClr val="002060"/>
                </a:solidFill>
                <a:latin typeface="Times Sakha Unicode" pitchFamily="18" charset="0"/>
              </a:rPr>
              <a:t>: </a:t>
            </a:r>
            <a:r>
              <a:rPr lang="sah-RU" sz="5400" dirty="0" smtClean="0">
                <a:solidFill>
                  <a:srgbClr val="002060"/>
                </a:solidFill>
                <a:latin typeface="Times Sakha Unicode" pitchFamily="18" charset="0"/>
              </a:rPr>
              <a:t>кыл сиэккэни мас иигэ тиириллэр уонна уһун</a:t>
            </a:r>
            <a:br>
              <a:rPr lang="sah-RU" sz="5400" dirty="0" smtClean="0">
                <a:solidFill>
                  <a:srgbClr val="002060"/>
                </a:solidFill>
                <a:latin typeface="Times Sakha Unicode" pitchFamily="18" charset="0"/>
              </a:rPr>
            </a:br>
            <a:r>
              <a:rPr lang="sah-RU" sz="5400" dirty="0" smtClean="0">
                <a:solidFill>
                  <a:srgbClr val="002060"/>
                </a:solidFill>
                <a:latin typeface="Times Sakha Unicode" pitchFamily="18" charset="0"/>
              </a:rPr>
              <a:t> укка олордуллар. </a:t>
            </a:r>
            <a:endParaRPr lang="ru-RU" sz="54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7488832" cy="4874096"/>
          </a:xfrm>
        </p:spPr>
        <p:txBody>
          <a:bodyPr>
            <a:normAutofit/>
          </a:bodyPr>
          <a:lstStyle/>
          <a:p>
            <a:endParaRPr lang="sah-RU" sz="8800" dirty="0" smtClean="0">
              <a:solidFill>
                <a:srgbClr val="C00000"/>
              </a:solidFill>
              <a:latin typeface="Times Sakha Unicode" pitchFamily="18" charset="0"/>
            </a:endParaRPr>
          </a:p>
          <a:p>
            <a:r>
              <a:rPr lang="sah-RU" sz="9600" dirty="0" smtClean="0">
                <a:solidFill>
                  <a:srgbClr val="C00000"/>
                </a:solidFill>
                <a:latin typeface="Times Sakha Unicode" pitchFamily="18" charset="0"/>
              </a:rPr>
              <a:t>Маҥхааһай</a:t>
            </a:r>
            <a:endParaRPr lang="ru-RU" sz="96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3528392"/>
          </a:xfrm>
        </p:spPr>
        <p:txBody>
          <a:bodyPr>
            <a:normAutofit/>
          </a:bodyPr>
          <a:lstStyle/>
          <a:p>
            <a:r>
              <a:rPr lang="sah-RU" sz="5400" dirty="0" smtClean="0">
                <a:solidFill>
                  <a:srgbClr val="002060"/>
                </a:solidFill>
                <a:latin typeface="Times Sakha Unicode" pitchFamily="18" charset="0"/>
              </a:rPr>
              <a:t>Нэһилиэк аһын – үөлүн уурар ампаар, ыскылаат.</a:t>
            </a:r>
            <a:endParaRPr lang="ru-RU" sz="54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ah-RU" sz="9600" dirty="0" smtClean="0">
                <a:solidFill>
                  <a:srgbClr val="C00000"/>
                </a:solidFill>
                <a:latin typeface="Times Sakha Unicode" pitchFamily="18" charset="0"/>
              </a:rPr>
              <a:t>Саламаат</a:t>
            </a:r>
            <a:endParaRPr lang="ru-RU" sz="96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99992" y="260648"/>
            <a:ext cx="4392488" cy="6336704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000099"/>
                </a:solidFill>
                <a:latin typeface="Times Sakha Unicode" pitchFamily="18" charset="0"/>
              </a:rPr>
              <a:t>1935 </a:t>
            </a:r>
            <a:r>
              <a:rPr lang="ru-RU" dirty="0" err="1" smtClean="0">
                <a:solidFill>
                  <a:srgbClr val="000099"/>
                </a:solidFill>
                <a:latin typeface="Times Sakha Unicode" pitchFamily="18" charset="0"/>
              </a:rPr>
              <a:t>сыллаахха</a:t>
            </a:r>
            <a:endParaRPr lang="ru-RU" dirty="0" smtClean="0">
              <a:solidFill>
                <a:srgbClr val="000099"/>
              </a:solidFill>
              <a:latin typeface="Times Sakha Unicode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000099"/>
                </a:solidFill>
                <a:latin typeface="Times Sakha Unicode" pitchFamily="18" charset="0"/>
              </a:rPr>
              <a:t> «Якутский язык и пути его развития»  </a:t>
            </a:r>
            <a:r>
              <a:rPr lang="ru-RU" dirty="0" err="1" smtClean="0">
                <a:solidFill>
                  <a:srgbClr val="000099"/>
                </a:solidFill>
                <a:latin typeface="Times Sakha Unicode" pitchFamily="18" charset="0"/>
              </a:rPr>
              <a:t>диэн</a:t>
            </a:r>
            <a:r>
              <a:rPr lang="ru-RU" dirty="0" smtClean="0">
                <a:solidFill>
                  <a:srgbClr val="000099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Sakha Unicode" pitchFamily="18" charset="0"/>
              </a:rPr>
              <a:t>диссертациятын</a:t>
            </a:r>
            <a:r>
              <a:rPr lang="ru-RU" dirty="0" smtClean="0">
                <a:solidFill>
                  <a:srgbClr val="000099"/>
                </a:solidFill>
                <a:latin typeface="Times Sakha Unicode" pitchFamily="18" charset="0"/>
              </a:rPr>
              <a:t> к</a:t>
            </a:r>
            <a:r>
              <a:rPr lang="sah-RU" dirty="0" smtClean="0">
                <a:solidFill>
                  <a:srgbClr val="000099"/>
                </a:solidFill>
                <a:latin typeface="Times Sakha Unicode" pitchFamily="18" charset="0"/>
              </a:rPr>
              <a:t>өмүскээн лингвистическэй наука </a:t>
            </a:r>
          </a:p>
          <a:p>
            <a:pPr algn="ctr">
              <a:spcBef>
                <a:spcPct val="50000"/>
              </a:spcBef>
              <a:buNone/>
            </a:pPr>
            <a:r>
              <a:rPr lang="sah-RU" dirty="0" smtClean="0">
                <a:solidFill>
                  <a:srgbClr val="000099"/>
                </a:solidFill>
                <a:latin typeface="Times Sakha Unicode" pitchFamily="18" charset="0"/>
              </a:rPr>
              <a:t>кандидата диэн учуонай степенин  ылбыт суруйааччы </a:t>
            </a:r>
          </a:p>
          <a:p>
            <a:pPr algn="ctr">
              <a:spcBef>
                <a:spcPct val="50000"/>
              </a:spcBef>
              <a:buNone/>
            </a:pPr>
            <a:r>
              <a:rPr lang="sah-RU" dirty="0" smtClean="0">
                <a:solidFill>
                  <a:srgbClr val="C00000"/>
                </a:solidFill>
                <a:latin typeface="Times Sakha Unicode" pitchFamily="18" charset="0"/>
              </a:rPr>
              <a:t>Платон Алексеевич Ойуунускай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21" descr="&quot;&amp;Acy;&amp;rcy;&amp;khcy;&amp;icy;&amp;vcy; &amp;scy;&amp;acy;&amp;jcy;&amp;tcy;&amp;acy; &quot; &amp;Scy;&amp;iecy;&amp;gcy;&amp;ocy;&amp;dcy;&amp;ncy;&amp;yacy; &amp;icy;&amp;scy;&amp;pcy;&amp;ocy;&amp;lcy;&amp;ncy;&amp;icy;&amp;lcy;&amp;ocy;&amp;scy;&amp;softcy; 120 &amp;lcy;&amp;iecy;&amp;tcy; &amp;scy;&amp;ocy; &amp;dcy;&amp;ncy;&amp;yacy; &amp;rcy;&amp;ocy;&amp;zhcy;&amp;dcy;&amp;iecy;&amp;ncy;&amp;icy;&amp;yacy; &amp;vcy;&amp;ycy;&amp;dcy;&amp;acy;&amp;yucy;&amp;shchcy;&amp;iecy;&amp;gcy;&amp;ocy;&amp;scy;&amp;yacy; &amp;scy;&amp;ycy;&amp;ncy;&amp;acy; &amp;yacy;&amp;kcy;&amp;ucy;&amp;tcy;&amp;scy;&amp;kcy;&amp;ocy;&amp;gcy;&amp;ocy; &amp;ncy;&amp;acy;&amp;rcy;&amp;ocy;&amp;dcy;&amp;acy; &amp;Pcy;&amp;lcy;&amp;acy;&amp;tcy;&amp;ocy;&amp;ncy;&amp;acy; &amp;Acy;&amp;lcy;&amp;iecy;&amp;kcy;&amp;scy;&amp;iecy;&amp;iecy;&amp;vcy;&amp;icy;&amp;chcy;&amp;acy; &amp;Ocy;&amp;jcy;&amp;ucy;&amp;ncy;&amp;scy;&amp;kcy;&amp;ocy;&amp;gcy;&amp;o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1"/>
            <a:ext cx="3816424" cy="56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184575"/>
          </a:xfrm>
        </p:spPr>
        <p:txBody>
          <a:bodyPr>
            <a:noAutofit/>
          </a:bodyPr>
          <a:lstStyle/>
          <a:p>
            <a:r>
              <a:rPr lang="sah-RU" sz="6600" dirty="0" smtClean="0">
                <a:solidFill>
                  <a:srgbClr val="002060"/>
                </a:solidFill>
                <a:latin typeface="Times Sakha Unicode" pitchFamily="18" charset="0"/>
              </a:rPr>
              <a:t>Арыыга бурдугу булкуйан буһарыллыбыт хойуу хааһы.</a:t>
            </a:r>
            <a:endParaRPr lang="ru-RU" sz="66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3960440"/>
          </a:xfrm>
        </p:spPr>
        <p:txBody>
          <a:bodyPr>
            <a:normAutofit/>
          </a:bodyPr>
          <a:lstStyle/>
          <a:p>
            <a:r>
              <a:rPr lang="sah-RU" sz="9600" dirty="0" smtClean="0">
                <a:solidFill>
                  <a:srgbClr val="C00000"/>
                </a:solidFill>
                <a:latin typeface="Times Sakha Unicode" pitchFamily="18" charset="0"/>
              </a:rPr>
              <a:t>Туут</a:t>
            </a:r>
            <a:r>
              <a:rPr lang="sah-RU" sz="8800" dirty="0" smtClean="0">
                <a:solidFill>
                  <a:srgbClr val="C00000"/>
                </a:solidFill>
                <a:latin typeface="Times Sakha Unicode" pitchFamily="18" charset="0"/>
              </a:rPr>
              <a:t> </a:t>
            </a:r>
            <a:endParaRPr lang="ru-RU" sz="88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4464496"/>
          </a:xfrm>
        </p:spPr>
        <p:txBody>
          <a:bodyPr>
            <a:normAutofit/>
          </a:bodyPr>
          <a:lstStyle/>
          <a:p>
            <a:r>
              <a:rPr lang="sah-RU" sz="6000" dirty="0" smtClean="0">
                <a:solidFill>
                  <a:srgbClr val="002060"/>
                </a:solidFill>
                <a:latin typeface="Times Sakha Unicode" pitchFamily="18" charset="0"/>
              </a:rPr>
              <a:t>Хоччорхой түүлээх тириинэн бүрүллүбүт кэтит хайыһар.</a:t>
            </a:r>
            <a:endParaRPr lang="ru-RU" sz="60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2448272"/>
          </a:xfrm>
        </p:spPr>
        <p:txBody>
          <a:bodyPr>
            <a:noAutofit/>
          </a:bodyPr>
          <a:lstStyle/>
          <a:p>
            <a:r>
              <a:rPr lang="sah-RU" sz="9600" dirty="0" smtClean="0">
                <a:solidFill>
                  <a:srgbClr val="C00000"/>
                </a:solidFill>
                <a:latin typeface="Times Sakha Unicode" pitchFamily="18" charset="0"/>
              </a:rPr>
              <a:t>Чигди</a:t>
            </a:r>
            <a:endParaRPr lang="ru-RU" sz="9600" dirty="0">
              <a:solidFill>
                <a:srgbClr val="C0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736304"/>
          </a:xfrm>
        </p:spPr>
        <p:txBody>
          <a:bodyPr>
            <a:noAutofit/>
          </a:bodyPr>
          <a:lstStyle/>
          <a:p>
            <a:r>
              <a:rPr lang="sah-RU" sz="6000" dirty="0" smtClean="0">
                <a:solidFill>
                  <a:srgbClr val="002060"/>
                </a:solidFill>
                <a:latin typeface="Times Sakha Unicode" pitchFamily="18" charset="0"/>
              </a:rPr>
              <a:t>Элбэхтик тэпсиллэн, </a:t>
            </a:r>
            <a:br>
              <a:rPr lang="sah-RU" sz="6000" dirty="0" smtClean="0">
                <a:solidFill>
                  <a:srgbClr val="002060"/>
                </a:solidFill>
                <a:latin typeface="Times Sakha Unicode" pitchFamily="18" charset="0"/>
              </a:rPr>
            </a:br>
            <a:r>
              <a:rPr lang="sah-RU" sz="6000" dirty="0" smtClean="0">
                <a:solidFill>
                  <a:srgbClr val="002060"/>
                </a:solidFill>
                <a:latin typeface="Times Sakha Unicode" pitchFamily="18" charset="0"/>
              </a:rPr>
              <a:t>кытааппыт хаар.</a:t>
            </a:r>
            <a:endParaRPr lang="ru-RU" sz="60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ah-RU" dirty="0" smtClean="0">
                <a:solidFill>
                  <a:srgbClr val="FF0000"/>
                </a:solidFill>
                <a:latin typeface="Times Sakha Unicode" pitchFamily="18" charset="0"/>
              </a:rPr>
              <a:t/>
            </a:r>
            <a:br>
              <a:rPr lang="sah-RU" dirty="0" smtClean="0">
                <a:solidFill>
                  <a:srgbClr val="FF0000"/>
                </a:solidFill>
                <a:latin typeface="Times Sakha Unicode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Sakha Unicode" pitchFamily="18" charset="0"/>
              </a:rPr>
              <a:t>IV </a:t>
            </a:r>
            <a:r>
              <a:rPr lang="sah-RU" dirty="0" smtClean="0">
                <a:solidFill>
                  <a:srgbClr val="FF0000"/>
                </a:solidFill>
                <a:latin typeface="Times Sakha Unicode" pitchFamily="18" charset="0"/>
              </a:rPr>
              <a:t>түһүмэх. </a:t>
            </a:r>
            <a:r>
              <a:rPr lang="sah-RU" dirty="0" smtClean="0">
                <a:solidFill>
                  <a:srgbClr val="002060"/>
                </a:solidFill>
                <a:latin typeface="Times Sakha Unicode" pitchFamily="18" charset="0"/>
              </a:rPr>
              <a:t/>
            </a:r>
            <a:br>
              <a:rPr lang="sah-RU" dirty="0" smtClean="0">
                <a:solidFill>
                  <a:srgbClr val="002060"/>
                </a:solidFill>
                <a:latin typeface="Times Sakha Unicode" pitchFamily="18" charset="0"/>
              </a:rPr>
            </a:br>
            <a:r>
              <a:rPr lang="sah-RU" sz="6000" dirty="0" smtClean="0">
                <a:solidFill>
                  <a:srgbClr val="002060"/>
                </a:solidFill>
                <a:latin typeface="Times Sakha Unicode" pitchFamily="18" charset="0"/>
              </a:rPr>
              <a:t>Саха литературата</a:t>
            </a:r>
            <a:r>
              <a:rPr lang="sah-RU" dirty="0" smtClean="0">
                <a:solidFill>
                  <a:srgbClr val="002060"/>
                </a:solidFill>
                <a:latin typeface="Times Sakha Unicode" pitchFamily="18" charset="0"/>
              </a:rPr>
              <a:t/>
            </a:r>
            <a:br>
              <a:rPr lang="sah-RU" dirty="0" smtClean="0">
                <a:solidFill>
                  <a:srgbClr val="002060"/>
                </a:solidFill>
                <a:latin typeface="Times Sakha Unicode" pitchFamily="18" charset="0"/>
              </a:rPr>
            </a:br>
            <a:endParaRPr lang="ru-RU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Carrey Dnevniki.Ykt.Ru"/>
          <p:cNvPicPr>
            <a:picLocks noChangeAspect="1" noChangeArrowheads="1"/>
          </p:cNvPicPr>
          <p:nvPr/>
        </p:nvPicPr>
        <p:blipFill>
          <a:blip r:embed="rId2" cstate="print"/>
          <a:srcRect l="3905" r="5190"/>
          <a:stretch>
            <a:fillRect/>
          </a:stretch>
        </p:blipFill>
        <p:spPr bwMode="auto">
          <a:xfrm>
            <a:off x="2771800" y="332656"/>
            <a:ext cx="3456384" cy="48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7" descr="Пергамент"/>
          <p:cNvSpPr txBox="1">
            <a:spLocks noChangeArrowheads="1"/>
          </p:cNvSpPr>
          <p:nvPr/>
        </p:nvSpPr>
        <p:spPr bwMode="auto">
          <a:xfrm>
            <a:off x="539552" y="5373216"/>
            <a:ext cx="8135937" cy="104644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err="1" smtClean="0">
                <a:solidFill>
                  <a:srgbClr val="C00000"/>
                </a:solidFill>
                <a:latin typeface="Times Sakha Unicode" pitchFamily="18" charset="0"/>
              </a:rPr>
              <a:t>С</a:t>
            </a:r>
            <a:r>
              <a:rPr lang="ru-RU" sz="3200" dirty="0" err="1" smtClean="0">
                <a:solidFill>
                  <a:srgbClr val="C00000"/>
                </a:solidFill>
                <a:latin typeface="Times Sakha Unicode" pitchFamily="18" charset="0"/>
              </a:rPr>
              <a:t>уруйааччы</a:t>
            </a:r>
            <a:r>
              <a:rPr lang="ru-RU" sz="3200" dirty="0" smtClean="0">
                <a:solidFill>
                  <a:srgbClr val="C00000"/>
                </a:solidFill>
                <a:latin typeface="Times Sakha Unicode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Sakha Unicode" pitchFamily="18" charset="0"/>
              </a:rPr>
              <a:t>аатын</a:t>
            </a:r>
            <a:r>
              <a:rPr lang="ru-RU" sz="3200" dirty="0" smtClean="0">
                <a:solidFill>
                  <a:srgbClr val="C00000"/>
                </a:solidFill>
                <a:latin typeface="Times Sakha Unicode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Sakha Unicode" pitchFamily="18" charset="0"/>
              </a:rPr>
              <a:t>толору</a:t>
            </a:r>
            <a:r>
              <a:rPr lang="ru-RU" sz="3200" dirty="0" smtClean="0">
                <a:solidFill>
                  <a:srgbClr val="C00000"/>
                </a:solidFill>
                <a:latin typeface="Times Sakha Unicode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Sakha Unicode" pitchFamily="18" charset="0"/>
              </a:rPr>
              <a:t>ааттаа</a:t>
            </a:r>
            <a:r>
              <a:rPr lang="ru-RU" sz="3200" dirty="0" smtClean="0">
                <a:solidFill>
                  <a:srgbClr val="C00000"/>
                </a:solidFill>
                <a:latin typeface="Times Sakha Unicode" pitchFamily="18" charset="0"/>
              </a:rPr>
              <a:t>?</a:t>
            </a:r>
            <a:endParaRPr lang="sah-RU" sz="3200" dirty="0">
              <a:solidFill>
                <a:srgbClr val="C00000"/>
              </a:solidFill>
              <a:latin typeface="Times Sakha Unicode" pitchFamily="18" charset="0"/>
            </a:endParaRPr>
          </a:p>
          <a:p>
            <a:pPr>
              <a:spcBef>
                <a:spcPct val="50000"/>
              </a:spcBef>
            </a:pPr>
            <a:endParaRPr lang="ru-RU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 descr="Пергамент"/>
          <p:cNvSpPr txBox="1">
            <a:spLocks noChangeArrowheads="1"/>
          </p:cNvSpPr>
          <p:nvPr/>
        </p:nvSpPr>
        <p:spPr bwMode="auto">
          <a:xfrm>
            <a:off x="539552" y="404664"/>
            <a:ext cx="8136904" cy="56938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Дьиэ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иһиттэн такымын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үрдүнэн тимир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лаппааччы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таҥастаах, суос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соҕотох эриллэҕэс атахтаах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түөһүн тылыгар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соҕотох эриллэҕэс илиилээх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сүүһүн хаба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ортотугар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соҕотох, сүлүүдэ түннүк курдук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килэгир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харахтаах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сэттэ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тимир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чапчырҕа тылын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түөһүгэр түһэрбит дьүһүн 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бодо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бэйэлээх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тахсан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кэлбит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sah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sah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Ханнык айымньыттан быһа тардыыный</a:t>
            </a:r>
            <a:r>
              <a:rPr 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ru-RU" sz="2400" dirty="0">
              <a:solidFill>
                <a:srgbClr val="99000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 descr="Пергамент"/>
          <p:cNvSpPr txBox="1">
            <a:spLocks noChangeArrowheads="1"/>
          </p:cNvSpPr>
          <p:nvPr/>
        </p:nvSpPr>
        <p:spPr bwMode="auto">
          <a:xfrm>
            <a:off x="683568" y="1772816"/>
            <a:ext cx="7416055" cy="2308324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«Мөҥүрүүр Бөҕө»  уонна</a:t>
            </a:r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4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Дьураҕастай» олоҥхолор ааптара</a:t>
            </a:r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кимий</a:t>
            </a:r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s://ds05.infourok.ru/uploads/ex/0bad/0005d80c-9a3a5c4c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064896" cy="604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02433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Sakha Unicode" pitchFamily="18" charset="0"/>
              </a:rPr>
              <a:t>«</a:t>
            </a:r>
            <a:r>
              <a:rPr lang="ru-RU" sz="5400" dirty="0" err="1" smtClean="0">
                <a:solidFill>
                  <a:srgbClr val="002060"/>
                </a:solidFill>
                <a:latin typeface="Times Sakha Unicode" pitchFamily="18" charset="0"/>
              </a:rPr>
              <a:t>Сахалар</a:t>
            </a:r>
            <a:r>
              <a:rPr lang="ru-RU" sz="5400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Times Sakha Unicode" pitchFamily="18" charset="0"/>
              </a:rPr>
              <a:t>тылларын</a:t>
            </a:r>
            <a:r>
              <a:rPr lang="ru-RU" sz="5400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Times Sakha Unicode" pitchFamily="18" charset="0"/>
              </a:rPr>
              <a:t>туһунан» </a:t>
            </a:r>
            <a:br>
              <a:rPr lang="ru-RU" sz="5400" dirty="0" err="1" smtClean="0">
                <a:solidFill>
                  <a:srgbClr val="002060"/>
                </a:solidFill>
                <a:latin typeface="Times Sakha Unicode" pitchFamily="18" charset="0"/>
              </a:rPr>
            </a:br>
            <a:r>
              <a:rPr lang="ru-RU" sz="5400" dirty="0" err="1" smtClean="0">
                <a:solidFill>
                  <a:srgbClr val="002060"/>
                </a:solidFill>
                <a:latin typeface="Times Sakha Unicode" pitchFamily="18" charset="0"/>
              </a:rPr>
              <a:t>научнай</a:t>
            </a:r>
            <a:r>
              <a:rPr lang="ru-RU" sz="5400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Times Sakha Unicode" pitchFamily="18" charset="0"/>
              </a:rPr>
              <a:t>үлэ </a:t>
            </a:r>
            <a:r>
              <a:rPr lang="ru-RU" sz="5400" dirty="0" smtClean="0">
                <a:solidFill>
                  <a:srgbClr val="002060"/>
                </a:solidFill>
                <a:latin typeface="Times Sakha Unicode" pitchFamily="18" charset="0"/>
              </a:rPr>
              <a:t>автора?</a:t>
            </a:r>
            <a:endParaRPr lang="ru-RU" sz="54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 descr="Пергамент"/>
          <p:cNvSpPr txBox="1">
            <a:spLocks noChangeArrowheads="1"/>
          </p:cNvSpPr>
          <p:nvPr/>
        </p:nvSpPr>
        <p:spPr bwMode="auto">
          <a:xfrm>
            <a:off x="611188" y="260350"/>
            <a:ext cx="3673475" cy="547846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err="1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«Төрөөбүт</a:t>
            </a:r>
            <a:endParaRPr lang="ru-RU" sz="2000" dirty="0">
              <a:solidFill>
                <a:srgbClr val="C00000"/>
              </a:solidFill>
              <a:latin typeface="Times Sakha Unicode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 err="1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Төрүт </a:t>
            </a:r>
            <a:r>
              <a:rPr lang="ru-RU" sz="2000" dirty="0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тыл,</a:t>
            </a:r>
          </a:p>
          <a:p>
            <a:pPr>
              <a:spcBef>
                <a:spcPct val="50000"/>
              </a:spcBef>
            </a:pPr>
            <a:r>
              <a:rPr lang="ru-RU" sz="2000" dirty="0" err="1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Сөрүүн</a:t>
            </a:r>
            <a:endParaRPr lang="ru-RU" sz="2000" dirty="0">
              <a:solidFill>
                <a:srgbClr val="C00000"/>
              </a:solidFill>
              <a:latin typeface="Times Sakha Unicode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 err="1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Сүөгэй курдук</a:t>
            </a:r>
            <a:r>
              <a:rPr lang="ru-RU" sz="2000" dirty="0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ru-RU" sz="2000" dirty="0" err="1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Сүрэҕи </a:t>
            </a:r>
            <a:r>
              <a:rPr lang="ru-RU" sz="2000" dirty="0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быары</a:t>
            </a:r>
            <a:endParaRPr lang="ru-RU" sz="2000" dirty="0">
              <a:solidFill>
                <a:srgbClr val="C00000"/>
              </a:solidFill>
              <a:latin typeface="Times Sakha Unicode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 err="1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Сөрүүргэтэр,</a:t>
            </a:r>
            <a:endParaRPr lang="ru-RU" sz="2000" dirty="0">
              <a:solidFill>
                <a:srgbClr val="C00000"/>
              </a:solidFill>
              <a:latin typeface="Times Sakha Unicode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 err="1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Убаҕас отон</a:t>
            </a:r>
            <a:endParaRPr lang="ru-RU" sz="2000" dirty="0">
              <a:solidFill>
                <a:srgbClr val="C00000"/>
              </a:solidFill>
              <a:latin typeface="Times Sakha Unicode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 err="1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Уутун</a:t>
            </a:r>
            <a:r>
              <a:rPr lang="ru-RU" sz="2000" dirty="0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курдук</a:t>
            </a:r>
            <a:r>
              <a:rPr lang="ru-RU" sz="2000" dirty="0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ru-RU" sz="2000" dirty="0" err="1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Улахан</a:t>
            </a:r>
            <a:r>
              <a:rPr lang="ru-RU" sz="2000" dirty="0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куйааска</a:t>
            </a:r>
            <a:endParaRPr lang="ru-RU" sz="2000" dirty="0">
              <a:solidFill>
                <a:srgbClr val="C00000"/>
              </a:solidFill>
              <a:latin typeface="Times Sakha Unicode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 err="1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Утаҕы аһарар</a:t>
            </a:r>
            <a:endParaRPr lang="ru-RU" sz="2000" dirty="0">
              <a:solidFill>
                <a:srgbClr val="C00000"/>
              </a:solidFill>
              <a:latin typeface="Times Sakha Unicode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sah-RU" sz="2000" dirty="0">
                <a:solidFill>
                  <a:srgbClr val="C00000"/>
                </a:solidFill>
                <a:latin typeface="Times Sakha Unicode" pitchFamily="18" charset="0"/>
                <a:cs typeface="Times New Roman" pitchFamily="18" charset="0"/>
              </a:rPr>
              <a:t>Сырдьыгыныы көөнньүбүт</a:t>
            </a:r>
          </a:p>
          <a:p>
            <a:pPr>
              <a:spcBef>
                <a:spcPct val="5000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5" descr="Пергамент"/>
          <p:cNvSpPr txBox="1">
            <a:spLocks noChangeArrowheads="1"/>
          </p:cNvSpPr>
          <p:nvPr/>
        </p:nvSpPr>
        <p:spPr bwMode="auto">
          <a:xfrm>
            <a:off x="4932363" y="260350"/>
            <a:ext cx="3671887" cy="5893921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ah-RU" sz="2000" dirty="0">
                <a:solidFill>
                  <a:srgbClr val="C00000"/>
                </a:solidFill>
                <a:latin typeface="Times Sakha Unicode" pitchFamily="18" charset="0"/>
              </a:rPr>
              <a:t>Сылгы кымыһын курдук,</a:t>
            </a:r>
          </a:p>
          <a:p>
            <a:pPr>
              <a:spcBef>
                <a:spcPct val="50000"/>
              </a:spcBef>
            </a:pPr>
            <a:r>
              <a:rPr lang="sah-RU" sz="2000" dirty="0">
                <a:solidFill>
                  <a:srgbClr val="C00000"/>
                </a:solidFill>
                <a:latin typeface="Times Sakha Unicode" pitchFamily="18" charset="0"/>
              </a:rPr>
              <a:t>Тостор куйааска</a:t>
            </a:r>
          </a:p>
          <a:p>
            <a:pPr>
              <a:spcBef>
                <a:spcPct val="50000"/>
              </a:spcBef>
            </a:pPr>
            <a:r>
              <a:rPr lang="sah-RU" sz="2000" dirty="0">
                <a:solidFill>
                  <a:srgbClr val="C00000"/>
                </a:solidFill>
                <a:latin typeface="Times Sakha Unicode" pitchFamily="18" charset="0"/>
              </a:rPr>
              <a:t>Тоҕулу ханнарар...</a:t>
            </a:r>
          </a:p>
          <a:p>
            <a:pPr>
              <a:spcBef>
                <a:spcPct val="50000"/>
              </a:spcBef>
            </a:pPr>
            <a:r>
              <a:rPr lang="sah-RU" sz="2000" dirty="0">
                <a:solidFill>
                  <a:srgbClr val="C00000"/>
                </a:solidFill>
                <a:latin typeface="Times Sakha Unicode" pitchFamily="18" charset="0"/>
              </a:rPr>
              <a:t>Иитиллибит</a:t>
            </a:r>
          </a:p>
          <a:p>
            <a:pPr>
              <a:spcBef>
                <a:spcPct val="50000"/>
              </a:spcBef>
            </a:pPr>
            <a:r>
              <a:rPr lang="sah-RU" sz="2000" dirty="0">
                <a:solidFill>
                  <a:srgbClr val="C00000"/>
                </a:solidFill>
                <a:latin typeface="Times Sakha Unicode" pitchFamily="18" charset="0"/>
              </a:rPr>
              <a:t>Ийэ тылбыт</a:t>
            </a:r>
          </a:p>
          <a:p>
            <a:pPr>
              <a:spcBef>
                <a:spcPct val="50000"/>
              </a:spcBef>
            </a:pPr>
            <a:r>
              <a:rPr lang="sah-RU" sz="2000" dirty="0">
                <a:solidFill>
                  <a:srgbClr val="C00000"/>
                </a:solidFill>
                <a:latin typeface="Times Sakha Unicode" pitchFamily="18" charset="0"/>
              </a:rPr>
              <a:t>Иинэҕэс сири</a:t>
            </a:r>
          </a:p>
          <a:p>
            <a:pPr>
              <a:spcBef>
                <a:spcPct val="50000"/>
              </a:spcBef>
            </a:pPr>
            <a:r>
              <a:rPr lang="sah-RU" sz="2000" dirty="0">
                <a:solidFill>
                  <a:srgbClr val="C00000"/>
                </a:solidFill>
                <a:latin typeface="Times Sakha Unicode" pitchFamily="18" charset="0"/>
              </a:rPr>
              <a:t>Имэҥинэн – быйаҥынан</a:t>
            </a:r>
          </a:p>
          <a:p>
            <a:pPr>
              <a:spcBef>
                <a:spcPct val="50000"/>
              </a:spcBef>
            </a:pPr>
            <a:r>
              <a:rPr lang="sah-RU" sz="2000" dirty="0">
                <a:solidFill>
                  <a:srgbClr val="C00000"/>
                </a:solidFill>
                <a:latin typeface="Times Sakha Unicode" pitchFamily="18" charset="0"/>
              </a:rPr>
              <a:t>Ибиирэн биэрэр...</a:t>
            </a:r>
          </a:p>
          <a:p>
            <a:pPr>
              <a:spcBef>
                <a:spcPct val="50000"/>
              </a:spcBef>
            </a:pPr>
            <a:r>
              <a:rPr lang="sah-RU" sz="2000" dirty="0">
                <a:solidFill>
                  <a:srgbClr val="C00000"/>
                </a:solidFill>
                <a:latin typeface="Times Sakha Unicode" pitchFamily="18" charset="0"/>
              </a:rPr>
              <a:t>Саппа</a:t>
            </a:r>
          </a:p>
          <a:p>
            <a:pPr>
              <a:spcBef>
                <a:spcPct val="50000"/>
              </a:spcBef>
            </a:pPr>
            <a:r>
              <a:rPr lang="sah-RU" sz="2000" dirty="0">
                <a:solidFill>
                  <a:srgbClr val="C00000"/>
                </a:solidFill>
                <a:latin typeface="Times Sakha Unicode" pitchFamily="18" charset="0"/>
              </a:rPr>
              <a:t>Садарах уотунан</a:t>
            </a:r>
          </a:p>
          <a:p>
            <a:pPr>
              <a:spcBef>
                <a:spcPct val="50000"/>
              </a:spcBef>
            </a:pPr>
            <a:r>
              <a:rPr lang="sah-RU" sz="2000" dirty="0">
                <a:solidFill>
                  <a:srgbClr val="C00000"/>
                </a:solidFill>
                <a:latin typeface="Times Sakha Unicode" pitchFamily="18" charset="0"/>
              </a:rPr>
              <a:t>Күтүр хараҥаны</a:t>
            </a:r>
          </a:p>
          <a:p>
            <a:pPr>
              <a:spcBef>
                <a:spcPct val="50000"/>
              </a:spcBef>
            </a:pPr>
            <a:r>
              <a:rPr lang="sah-RU" sz="2000" dirty="0">
                <a:solidFill>
                  <a:srgbClr val="C00000"/>
                </a:solidFill>
                <a:latin typeface="Times Sakha Unicode" pitchFamily="18" charset="0"/>
              </a:rPr>
              <a:t>Күлүмнэтэ сырдатар...</a:t>
            </a:r>
            <a:r>
              <a:rPr lang="ru-RU" sz="2000" dirty="0">
                <a:solidFill>
                  <a:srgbClr val="C00000"/>
                </a:solidFill>
                <a:latin typeface="Times Sakha Unicode" pitchFamily="18" charset="0"/>
              </a:rPr>
              <a:t>»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8436" name="Text Box 6" descr="Пергамент"/>
          <p:cNvSpPr txBox="1">
            <a:spLocks noChangeArrowheads="1"/>
          </p:cNvSpPr>
          <p:nvPr/>
        </p:nvSpPr>
        <p:spPr bwMode="auto">
          <a:xfrm>
            <a:off x="971600" y="6093296"/>
            <a:ext cx="7058025" cy="40011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ah-RU" sz="2000" dirty="0">
                <a:solidFill>
                  <a:srgbClr val="002060"/>
                </a:solidFill>
                <a:latin typeface="Times Sakha Unicode" pitchFamily="18" charset="0"/>
              </a:rPr>
              <a:t>Хоһоон ааптара кимий?</a:t>
            </a:r>
            <a:endParaRPr lang="ru-RU" sz="20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 descr="https://konstruktortestov.ru/files/d1ad/a248/b73a/1821/831d/003e/13c2/0d9f/26796016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972" name="AutoShape 4" descr="https://konstruktortestov.ru/files/d1ad/a248/b73a/1821/831d/003e/13c2/0d9f/26796016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974" name="AutoShape 6" descr="https://fsd.multiurok.ru/html/2017/05/15/s_5919544cb2744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976" name="AutoShape 8" descr="https://fsd.multiurok.ru/html/2017/05/15/s_5919544cb2744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3978" name="Picture 10" descr="https://gallery.ykt.ru/galleries/old/bichik/229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456384" cy="4582910"/>
          </a:xfrm>
          <a:prstGeom prst="rect">
            <a:avLst/>
          </a:prstGeom>
          <a:noFill/>
        </p:spPr>
      </p:pic>
      <p:sp>
        <p:nvSpPr>
          <p:cNvPr id="83980" name="AutoShape 12" descr="https://fsd.multiurok.ru/html/2017/05/15/s_5919544cb2744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3982" name="Picture 14" descr="http://1.bp.blogspot.com/-TuitQq6n9f0/VekuWYOkpPI/AAAAAAAADIY/lp8AdGiDpAE/s1600/%25D1%2581%25D0%25B5%25D0%25BD%25D1%25822015-2%2B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3832099" cy="58617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522920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Алексей Андреевич Иванов - Күндэ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 descr="Пергамент"/>
          <p:cNvSpPr txBox="1">
            <a:spLocks noChangeArrowheads="1"/>
          </p:cNvSpPr>
          <p:nvPr/>
        </p:nvSpPr>
        <p:spPr bwMode="auto">
          <a:xfrm>
            <a:off x="1835696" y="179249"/>
            <a:ext cx="4968552" cy="6678751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боростуой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таас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буолбатах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>
              <a:spcBef>
                <a:spcPct val="50000"/>
              </a:spcBef>
            </a:pP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Муударастаах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таас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эбит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Ама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таас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буолбатах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>
              <a:spcBef>
                <a:spcPct val="50000"/>
              </a:spcBef>
            </a:pP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Абыраллаах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таас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эбит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Үтүө таас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spcBef>
                <a:spcPct val="50000"/>
              </a:spcBef>
            </a:pP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Үрүт өттүттэн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Үүт, үрүмэ үллэр.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Ааттаах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таас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spcBef>
                <a:spcPct val="50000"/>
              </a:spcBef>
            </a:pP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Алын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өттүттэн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Арыы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саламаат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аллар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ханнык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айымньыттан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быһа тардыыный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Айымньы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ааптара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кимий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nsportal.ru/sites/default/files/styles/media_gallery_large/public/gallery/2016/05/30/suruyaachchylar/elley.png?itok=K2vqMw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962400" cy="5715000"/>
          </a:xfrm>
          <a:prstGeom prst="rect">
            <a:avLst/>
          </a:prstGeom>
          <a:noFill/>
        </p:spPr>
      </p:pic>
      <p:pic>
        <p:nvPicPr>
          <p:cNvPr id="82948" name="Picture 4" descr="https://bidspirit-images.global.ssl.fastly.net/thearc/cloned-images/144957/001/a_ignore_q_80_w_1000_c_limit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811791" cy="5092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 descr="Пергамент"/>
          <p:cNvSpPr txBox="1">
            <a:spLocks noChangeArrowheads="1"/>
          </p:cNvSpPr>
          <p:nvPr/>
        </p:nvSpPr>
        <p:spPr bwMode="auto">
          <a:xfrm>
            <a:off x="395536" y="764704"/>
            <a:ext cx="8425632" cy="544764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24000" algn="ctr">
              <a:spcBef>
                <a:spcPts val="1200"/>
              </a:spcBef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Арай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хотон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ah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иһиттэн сэттэ кутуйах субуруһан таҕыста. Кыыска кэлэннэр, тугу эрэ кэпсээн дуу, көрдөһөн  дуу эрэрдии, чыбыгырастылар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24000" algn="ctr">
              <a:spcBef>
                <a:spcPts val="1200"/>
              </a:spcBef>
            </a:pPr>
            <a:endParaRPr lang="ru-RU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24000" algn="ctr">
              <a:spcBef>
                <a:spcPts val="1200"/>
              </a:spcBef>
            </a:pPr>
            <a:r>
              <a:rPr lang="ru-RU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ханнык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айымньыттан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быһа тардыыный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indent="-324000" algn="ctr">
              <a:spcBef>
                <a:spcPts val="1200"/>
              </a:spcBef>
            </a:pPr>
            <a:r>
              <a:rPr lang="ru-RU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Айымньы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аата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ааптара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</a:pPr>
            <a:endParaRPr lang="ru-RU" sz="2000" dirty="0">
              <a:solidFill>
                <a:srgbClr val="000099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ids.e.nlrs.ru/imgs/covers/1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392488" cy="6281260"/>
          </a:xfrm>
          <a:prstGeom prst="rect">
            <a:avLst/>
          </a:prstGeom>
          <a:noFill/>
        </p:spPr>
      </p:pic>
      <p:pic>
        <p:nvPicPr>
          <p:cNvPr id="1028" name="Picture 4" descr="https://lib-sangar.saha.muzkult.ru/media/2019/10/07/1263341189/Smeta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510558" cy="49083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373216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Тимофей Егорович Сметанин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&amp;Acy;.&amp;Dcy;.&amp;Ncy;&amp;iecy;&amp;ucy;&amp;scy;&amp;tcy;&amp;rcy;&amp;ocy;&amp;iecy;&amp;vcy;&amp;acy; &amp;rcy;&amp;acy;&amp;bcy;&amp;ocy;&amp;tcy;&amp;acy;&amp;lcy;&amp;acy; &amp;rcy;&amp;iecy;&amp;dcy;&amp;acy;&amp;kcy;&amp;tcy;&amp;ocy;&amp;rcy;&amp;ocy;&amp;mcy; &amp;Gcy;&amp;acy;&amp;lcy;&amp;iecy;&amp;rcy;&amp;iecy;&amp;icy;.Yk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27701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 descr="Пергамент"/>
          <p:cNvSpPr txBox="1">
            <a:spLocks noChangeArrowheads="1"/>
          </p:cNvSpPr>
          <p:nvPr/>
        </p:nvSpPr>
        <p:spPr bwMode="auto">
          <a:xfrm>
            <a:off x="250825" y="4365104"/>
            <a:ext cx="8569325" cy="52322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Тараас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</a:t>
            </a:r>
            <a:r>
              <a:rPr lang="sah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һунан чабырҕах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айымньы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ааптара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кимий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8" descr="1 028"/>
          <p:cNvPicPr>
            <a:picLocks noChangeAspect="1" noChangeArrowheads="1"/>
          </p:cNvPicPr>
          <p:nvPr/>
        </p:nvPicPr>
        <p:blipFill>
          <a:blip r:embed="rId4" cstate="print"/>
          <a:srcRect l="35191" t="16846" r="36092" b="55566"/>
          <a:stretch>
            <a:fillRect/>
          </a:stretch>
        </p:blipFill>
        <p:spPr bwMode="auto">
          <a:xfrm>
            <a:off x="3203575" y="404813"/>
            <a:ext cx="28638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&amp;Mcy;&amp;ocy;&amp;icy; &amp;kcy;&amp;acy;&amp;lcy;&amp;iecy;&amp;ncy;&amp;dcy;&amp;acy;&amp;rcy;&amp;icy;&amp;kcy;&amp;icy; - honey.ariadna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04813"/>
            <a:ext cx="28305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lib.ysn.ru/wp-content/uploads/2015/04/7-636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3960440" cy="6376559"/>
          </a:xfrm>
          <a:prstGeom prst="rect">
            <a:avLst/>
          </a:prstGeom>
          <a:noFill/>
        </p:spPr>
      </p:pic>
      <p:pic>
        <p:nvPicPr>
          <p:cNvPr id="33796" name="Picture 4" descr="https://image.jimcdn.com/app/cms/image/transf/dimension=420x10000:format=jpg/path/s3726f4fc9675ca64/image/ic8cc91d563f727d6/version/1395162229/%D0%BE%D1%82%D1%82%D0%BE-%D0%BD%D0%B8%D0%BA%D0%BE%D0%BB%D0%B0%D0%B5%D0%B2%D0%B8%D1%87-%D0%B1%D0%B5%D1%82%D0%BB%D0%B8%D0%BD%D0%B3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452655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381642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Sakha Unicode" pitchFamily="18" charset="0"/>
              </a:rPr>
              <a:t>«</a:t>
            </a:r>
            <a:r>
              <a:rPr lang="ru-RU" sz="5400" dirty="0" err="1" smtClean="0">
                <a:solidFill>
                  <a:srgbClr val="002060"/>
                </a:solidFill>
                <a:latin typeface="Times Sakha Unicode" pitchFamily="18" charset="0"/>
              </a:rPr>
              <a:t>Сахалыы</a:t>
            </a:r>
            <a:r>
              <a:rPr lang="ru-RU" sz="5400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Times Sakha Unicode" pitchFamily="18" charset="0"/>
              </a:rPr>
              <a:t>тылынан</a:t>
            </a:r>
            <a:r>
              <a:rPr lang="ru-RU" sz="5400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Times Sakha Unicode" pitchFamily="18" charset="0"/>
              </a:rPr>
              <a:t>суруллубут</a:t>
            </a:r>
            <a:r>
              <a:rPr lang="ru-RU" sz="5400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br>
              <a:rPr lang="ru-RU" sz="5400" dirty="0" smtClean="0">
                <a:solidFill>
                  <a:srgbClr val="002060"/>
                </a:solidFill>
                <a:latin typeface="Times Sakha Unicode" pitchFamily="18" charset="0"/>
              </a:rPr>
            </a:br>
            <a:r>
              <a:rPr lang="ru-RU" sz="5400" dirty="0" err="1" smtClean="0">
                <a:solidFill>
                  <a:srgbClr val="002060"/>
                </a:solidFill>
                <a:latin typeface="Times Sakha Unicode" pitchFamily="18" charset="0"/>
              </a:rPr>
              <a:t>бастакы</a:t>
            </a:r>
            <a:r>
              <a:rPr lang="ru-RU" sz="5400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latin typeface="Times Sakha Unicode" pitchFamily="18" charset="0"/>
              </a:rPr>
              <a:t>айымньы</a:t>
            </a:r>
            <a:r>
              <a:rPr lang="ru-RU" sz="5400" dirty="0" smtClean="0">
                <a:solidFill>
                  <a:srgbClr val="002060"/>
                </a:solidFill>
                <a:latin typeface="Times Sakha Unicode" pitchFamily="18" charset="0"/>
              </a:rPr>
              <a:t>?»</a:t>
            </a:r>
            <a:endParaRPr lang="ru-RU" sz="5400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404664"/>
            <a:ext cx="4680520" cy="61206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	«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Ахтыылар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аан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бастаан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  <a:hlinkClick r:id="rId2" tooltip="1848"/>
              </a:rPr>
              <a:t>1848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 с. А. Ф. 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Миддендорф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Сибиир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хоту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уонна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илиҥҥи өттүгэр айан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диэн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кинигэтигэр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сахалыы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уонна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немецтии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тылларынан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бэчээттэммиттэрэ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маны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таһынан бу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кинигэҕэ 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А.Я.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Уваровскай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«Эр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соҕотох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»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олоҥхото киирбитэ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.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Sakha Unicode" pitchFamily="18" charset="0"/>
              </a:rPr>
              <a:t>	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Онтон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ити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матырыйааллар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  <a:hlinkClick r:id="rId3" tooltip="1851"/>
              </a:rPr>
              <a:t>1851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 с. 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  <a:hlinkClick r:id="rId4" tooltip="Санкт-Петербург"/>
              </a:rPr>
              <a:t>Санкт-Петербурга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тахсыбыт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О. Н. 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Бетлингк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Сахалар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тылларын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туһунан» диэн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улахан</a:t>
            </a:r>
            <a:r>
              <a:rPr lang="ru-RU" dirty="0" smtClean="0">
                <a:solidFill>
                  <a:srgbClr val="002060"/>
                </a:solidFill>
                <a:latin typeface="Times Sakha Unicode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18" charset="0"/>
              </a:rPr>
              <a:t>үлэтигэр киирбиттэрэ</a:t>
            </a:r>
            <a:endParaRPr lang="ru-RU" dirty="0">
              <a:solidFill>
                <a:srgbClr val="002060"/>
              </a:solidFill>
              <a:latin typeface="Times Sakha Unicode" pitchFamily="18" charset="0"/>
            </a:endParaRPr>
          </a:p>
        </p:txBody>
      </p:sp>
      <p:pic>
        <p:nvPicPr>
          <p:cNvPr id="37890" name="Picture 2" descr="http://www.kuyaar.ru/mmfn/issledovateli/uvarovski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6672"/>
            <a:ext cx="349693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444</Words>
  <Application>Microsoft Office PowerPoint</Application>
  <PresentationFormat>Экран (4:3)</PresentationFormat>
  <Paragraphs>113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Толкуйдаа. Оонньоо.  Кыай. </vt:lpstr>
      <vt:lpstr>Сахалартан бастакы тыл үөрэхтээҕэ, «Сахалыы сурук – бичик автора?»</vt:lpstr>
      <vt:lpstr>Слайд 3</vt:lpstr>
      <vt:lpstr>Сахалартан бастакы тылга наука кандидатын аатын ылбыт кимий? </vt:lpstr>
      <vt:lpstr>Слайд 5</vt:lpstr>
      <vt:lpstr>«Сахалар тылларын туһунан»  научнай үлэ автора?</vt:lpstr>
      <vt:lpstr>Слайд 7</vt:lpstr>
      <vt:lpstr>«Сахалыы тылынан суруллубут  бастакы айымньы?»</vt:lpstr>
      <vt:lpstr>Слайд 9</vt:lpstr>
      <vt:lpstr>1 түһүмэх.  Саха тыла.</vt:lpstr>
      <vt:lpstr>Сэһэн этии кэнниттэн  турар бэлиэ</vt:lpstr>
      <vt:lpstr>туочука</vt:lpstr>
      <vt:lpstr>Этии кырамаатыкалыы олоҕо</vt:lpstr>
      <vt:lpstr>Туһаан уонна кэпсиирэ</vt:lpstr>
      <vt:lpstr>Цитатаҕа туттуллар бэлиэ</vt:lpstr>
      <vt:lpstr>кавычка</vt:lpstr>
      <vt:lpstr>Тугу эмэ гынарга соруйары бэлиэтииргэ туттуллар этии аата?</vt:lpstr>
      <vt:lpstr>Соруйуу этии</vt:lpstr>
      <vt:lpstr>Араарыы падеж ыйытыылара</vt:lpstr>
      <vt:lpstr>Кимнэ? Туохта?</vt:lpstr>
      <vt:lpstr>Тус – туһунан өйдөбүллээх эрээри, биирдик этиллэр тыллары туох диибитий?</vt:lpstr>
      <vt:lpstr>омуоньум</vt:lpstr>
      <vt:lpstr>Предмет тус бэйэтин аата</vt:lpstr>
      <vt:lpstr>Анал аат</vt:lpstr>
      <vt:lpstr>Мурун бүтэй дорҕоонноро</vt:lpstr>
      <vt:lpstr>м, н, ҥ, нь, й</vt:lpstr>
      <vt:lpstr>Саха тылын баайа?</vt:lpstr>
      <vt:lpstr>лексика</vt:lpstr>
      <vt:lpstr>Утарыта суолталаах тыллар?</vt:lpstr>
      <vt:lpstr>антонимнар</vt:lpstr>
      <vt:lpstr>2 түһүмэх</vt:lpstr>
      <vt:lpstr>Слайд 32</vt:lpstr>
      <vt:lpstr>Слайд 33</vt:lpstr>
      <vt:lpstr>ыалта хасуох мса табмаасха </vt:lpstr>
      <vt:lpstr>Тыала суохха  мас  хамсаабат</vt:lpstr>
      <vt:lpstr> Үсүг лыт асмысх, ҕыйаха лты сэгньиним </vt:lpstr>
      <vt:lpstr>Үгүс тыл сымсах, аҕыйах тыл минньигэс</vt:lpstr>
      <vt:lpstr>Икиһ ылат туорҕаатра айытаб</vt:lpstr>
      <vt:lpstr>Киһи тыла уоттааҕар абытай</vt:lpstr>
      <vt:lpstr>3 түһүмэх Эргэрбит тыллары быһаар</vt:lpstr>
      <vt:lpstr>Адаҕа</vt:lpstr>
      <vt:lpstr>Сылгыны ырааппатын диэн, атаҕар кэтэрдиллэр модьу боҕуу мас.</vt:lpstr>
      <vt:lpstr>Дьабака</vt:lpstr>
      <vt:lpstr>Чанчыгынан сиигэ суох, үргүлдьү түһэр кулгаахтаах, түүлээх буодьулаах дьахтар былыргы бэргэһэтэ, төбөтүгэр чопчуурдаах буолар.</vt:lpstr>
      <vt:lpstr>Куйуур</vt:lpstr>
      <vt:lpstr>Саас ойбон алларан балыктыыр тэрил: кыл сиэккэни мас иигэ тиириллэр уонна уһун  укка олордуллар. </vt:lpstr>
      <vt:lpstr>Слайд 47</vt:lpstr>
      <vt:lpstr>Нэһилиэк аһын – үөлүн уурар ампаар, ыскылаат.</vt:lpstr>
      <vt:lpstr>Саламаат</vt:lpstr>
      <vt:lpstr>Арыыга бурдугу булкуйан буһарыллыбыт хойуу хааһы.</vt:lpstr>
      <vt:lpstr>Туут </vt:lpstr>
      <vt:lpstr>Хоччорхой түүлээх тириинэн бүрүллүбүт кэтит хайыһар.</vt:lpstr>
      <vt:lpstr>Чигди</vt:lpstr>
      <vt:lpstr>Элбэхтик тэпсиллэн,  кытааппыт хаар.</vt:lpstr>
      <vt:lpstr> IV түһүмэх.  Саха литературата 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Толкуйдаа. Оонньоо.  Кыай. </dc:title>
  <dc:creator>1</dc:creator>
  <cp:lastModifiedBy>1</cp:lastModifiedBy>
  <cp:revision>82</cp:revision>
  <dcterms:created xsi:type="dcterms:W3CDTF">2016-02-24T06:54:04Z</dcterms:created>
  <dcterms:modified xsi:type="dcterms:W3CDTF">2021-02-11T08:23:06Z</dcterms:modified>
</cp:coreProperties>
</file>