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84929713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84929713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84929713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84929713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84929713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84929713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84929713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84929713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84929713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a84929713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84929713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84929713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84929713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84929713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84929713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84929713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4929713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84929713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776850" y="187025"/>
            <a:ext cx="7055400" cy="54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500" b="1" dirty="0">
                <a:solidFill>
                  <a:srgbClr val="C00000"/>
                </a:solidFill>
              </a:rPr>
              <a:t>Моисей Ефимов-саха народнай </a:t>
            </a:r>
            <a:r>
              <a:rPr lang="ru" sz="2500" b="1" dirty="0" smtClean="0">
                <a:solidFill>
                  <a:srgbClr val="C00000"/>
                </a:solidFill>
              </a:rPr>
              <a:t>бэйиэтэ</a:t>
            </a:r>
            <a:endParaRPr sz="2500" b="1">
              <a:solidFill>
                <a:srgbClr val="C00000"/>
              </a:solidFill>
            </a:endParaRPr>
          </a:p>
        </p:txBody>
      </p:sp>
      <p:pic>
        <p:nvPicPr>
          <p:cNvPr id="55" name="Google Shape;55;p13"/>
          <p:cNvPicPr preferRelativeResize="0"/>
          <p:nvPr/>
        </p:nvPicPr>
        <p:blipFill>
          <a:blip r:embed="rId3">
            <a:alphaModFix/>
          </a:blip>
          <a:stretch>
            <a:fillRect/>
          </a:stretch>
        </p:blipFill>
        <p:spPr>
          <a:xfrm>
            <a:off x="486375" y="860500"/>
            <a:ext cx="2817995" cy="4103876"/>
          </a:xfrm>
          <a:prstGeom prst="rect">
            <a:avLst/>
          </a:prstGeom>
          <a:noFill/>
          <a:ln>
            <a:noFill/>
          </a:ln>
        </p:spPr>
      </p:pic>
      <p:sp>
        <p:nvSpPr>
          <p:cNvPr id="56" name="Google Shape;56;p13"/>
          <p:cNvSpPr txBox="1"/>
          <p:nvPr/>
        </p:nvSpPr>
        <p:spPr>
          <a:xfrm>
            <a:off x="3486900" y="734825"/>
            <a:ext cx="5517600" cy="4229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u" sz="1350" b="1" dirty="0">
                <a:solidFill>
                  <a:srgbClr val="7030A0"/>
                </a:solidFill>
                <a:highlight>
                  <a:srgbClr val="EEEEEE"/>
                </a:highlight>
              </a:rPr>
              <a:t>Саха Республикатын народнай поэта Моисей Дмитриевич Ефимов 1927 с. атырдьах ыйын 4 күнүгэр Үөһээ Дьааҥы улууһугар төрөөбүтэ.</a:t>
            </a:r>
            <a:endParaRPr sz="1350" b="1">
              <a:solidFill>
                <a:srgbClr val="7030A0"/>
              </a:solidFill>
              <a:highlight>
                <a:srgbClr val="EEEEEE"/>
              </a:highlight>
            </a:endParaRPr>
          </a:p>
          <a:p>
            <a:pPr marL="0" lvl="0" indent="0" algn="just" rtl="0">
              <a:lnSpc>
                <a:spcPct val="115000"/>
              </a:lnSpc>
              <a:spcBef>
                <a:spcPts val="1200"/>
              </a:spcBef>
              <a:spcAft>
                <a:spcPts val="0"/>
              </a:spcAft>
              <a:buNone/>
            </a:pPr>
            <a:r>
              <a:rPr lang="ru" sz="1350" b="1" dirty="0">
                <a:solidFill>
                  <a:srgbClr val="7030A0"/>
                </a:solidFill>
                <a:highlight>
                  <a:srgbClr val="EEEEEE"/>
                </a:highlight>
              </a:rPr>
              <a:t>1953 с. Дьокуускайдааҕы пединсти­туту бутэрэн, "Эдэр коммунист" хаһыат отделын сэбиэдиссэйинэн үлэтин саҕалаа-быта. "Кыым", "Хотугу сулус" редакцияларыгар, орто оскуолаҕа учууталынан үлэлээбитэ. 1963 сылтан 1983 сылга диэри Саха сирин суруйааччыларын союһун бырабылыанньатын эппиэттиир сэкирэтээринэн, бэрэссэдээтэлин солбуйааччынан үлэлээбитэ. 1991 с. Саха Республикатын суруйааччыларын союһун исполкомун бэрэссэдээтэлэ, СР духовноска академиятын учуонай сэкирэтээрэ.</a:t>
            </a:r>
            <a:endParaRPr sz="1350" b="1">
              <a:solidFill>
                <a:srgbClr val="7030A0"/>
              </a:solidFill>
              <a:highlight>
                <a:srgbClr val="EEEEEE"/>
              </a:highlight>
            </a:endParaRPr>
          </a:p>
          <a:p>
            <a:pPr marL="0" lvl="0" indent="0" algn="just" rtl="0">
              <a:lnSpc>
                <a:spcPct val="115000"/>
              </a:lnSpc>
              <a:spcBef>
                <a:spcPts val="1200"/>
              </a:spcBef>
              <a:spcAft>
                <a:spcPts val="0"/>
              </a:spcAft>
              <a:buNone/>
            </a:pPr>
            <a:r>
              <a:rPr lang="ru" sz="1350" b="1" dirty="0">
                <a:solidFill>
                  <a:srgbClr val="7030A0"/>
                </a:solidFill>
                <a:highlight>
                  <a:srgbClr val="EEEEEE"/>
                </a:highlight>
              </a:rPr>
              <a:t>М.Д.Ефимов хоһоонноро 40-с сыллар бүтүүлэриттэн бэчээттэнэн барбыттара. "Киирбэт күннээх дойдуга" бастакы кинигэтэ 1954 с. бэчээттэммитэ.</a:t>
            </a:r>
            <a:endParaRPr sz="1350" b="1">
              <a:solidFill>
                <a:srgbClr val="7030A0"/>
              </a:solidFill>
              <a:highlight>
                <a:srgbClr val="EEEEEE"/>
              </a:highlight>
            </a:endParaRPr>
          </a:p>
          <a:p>
            <a:pPr marL="0" lvl="0" indent="0" algn="just" rtl="0">
              <a:lnSpc>
                <a:spcPct val="115000"/>
              </a:lnSpc>
              <a:spcBef>
                <a:spcPts val="1200"/>
              </a:spcBef>
              <a:spcAft>
                <a:spcPts val="1200"/>
              </a:spcAft>
              <a:buNone/>
            </a:pPr>
            <a:endParaRPr sz="1350">
              <a:solidFill>
                <a:srgbClr val="555555"/>
              </a:solidFill>
              <a:highlight>
                <a:srgbClr val="EEEEEE"/>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2"/>
          <p:cNvPicPr preferRelativeResize="0"/>
          <p:nvPr/>
        </p:nvPicPr>
        <p:blipFill>
          <a:blip r:embed="rId3">
            <a:alphaModFix/>
          </a:blip>
          <a:stretch>
            <a:fillRect/>
          </a:stretch>
        </p:blipFill>
        <p:spPr>
          <a:xfrm>
            <a:off x="254096" y="217825"/>
            <a:ext cx="6567550" cy="4925675"/>
          </a:xfrm>
          <a:prstGeom prst="rect">
            <a:avLst/>
          </a:prstGeom>
          <a:noFill/>
          <a:ln>
            <a:noFill/>
          </a:ln>
        </p:spPr>
      </p:pic>
      <p:pic>
        <p:nvPicPr>
          <p:cNvPr id="3" name="Рисунок 2" descr="C:\ФОТКИ, семья\Портреты КВС\ВС3 (2).jpg"/>
          <p:cNvPicPr/>
          <p:nvPr/>
        </p:nvPicPr>
        <p:blipFill>
          <a:blip r:embed="rId4" cstate="print"/>
          <a:srcRect/>
          <a:stretch>
            <a:fillRect/>
          </a:stretch>
        </p:blipFill>
        <p:spPr bwMode="auto">
          <a:xfrm>
            <a:off x="6857857" y="2966739"/>
            <a:ext cx="819150" cy="929640"/>
          </a:xfrm>
          <a:prstGeom prst="rect">
            <a:avLst/>
          </a:prstGeom>
          <a:noFill/>
          <a:ln w="9525">
            <a:noFill/>
            <a:miter lim="800000"/>
            <a:headEnd/>
            <a:tailEnd/>
          </a:ln>
        </p:spPr>
      </p:pic>
      <p:sp>
        <p:nvSpPr>
          <p:cNvPr id="2049" name="Rectangle 1"/>
          <p:cNvSpPr>
            <a:spLocks noChangeArrowheads="1"/>
          </p:cNvSpPr>
          <p:nvPr/>
        </p:nvSpPr>
        <p:spPr bwMode="auto">
          <a:xfrm>
            <a:off x="6851176" y="3896436"/>
            <a:ext cx="22928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2912425" y="187025"/>
            <a:ext cx="6118800" cy="4689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u" sz="1350" b="1" dirty="0">
                <a:solidFill>
                  <a:srgbClr val="7030A0"/>
                </a:solidFill>
                <a:highlight>
                  <a:srgbClr val="EEEEEE"/>
                </a:highlight>
              </a:rPr>
              <a:t>Сахалыы уонна нууччалыы тахсыбыт 40-тан тахса кинигэ ааптара. Поэт быһыытынан гражданскай уонна интимнэй лиирикэҕэ күүстээх. Кини тылларыгар киэҥник ылланар ырыалар айыллыбыттара. Оҕо литературатыгар уонна сатираҕа ситиһиилэрдээх. Историческай хабааннаах айымньылары эмиэ суруйар. Сорох кинигэлэрэ атын омук тылларыгар тылбаастаммыттара.</a:t>
            </a:r>
            <a:endParaRPr sz="1350" b="1">
              <a:solidFill>
                <a:srgbClr val="7030A0"/>
              </a:solidFill>
              <a:highlight>
                <a:srgbClr val="EEEEEE"/>
              </a:highlight>
            </a:endParaRPr>
          </a:p>
          <a:p>
            <a:pPr marL="0" lvl="0" indent="0" algn="just" rtl="0">
              <a:lnSpc>
                <a:spcPct val="115000"/>
              </a:lnSpc>
              <a:spcBef>
                <a:spcPts val="1200"/>
              </a:spcBef>
              <a:spcAft>
                <a:spcPts val="0"/>
              </a:spcAft>
              <a:buNone/>
            </a:pPr>
            <a:r>
              <a:rPr lang="ru" sz="1350" b="1" dirty="0">
                <a:solidFill>
                  <a:srgbClr val="7030A0"/>
                </a:solidFill>
                <a:highlight>
                  <a:srgbClr val="EEEEEE"/>
                </a:highlight>
              </a:rPr>
              <a:t>Моисей Ефимов — биллэр тылбаасчыт. Кини М.Горькай, Н.Некрасов, С.Маршак, С.Щипачев уо.д.а. нуучча суруйааччыларын айымньыларын сахалыы саҥардыбыта. Казахстан, Киргизия уонна хотугу норуоттар хоһооннорун тылбаастаабыта.</a:t>
            </a:r>
            <a:endParaRPr sz="1350" b="1">
              <a:solidFill>
                <a:srgbClr val="7030A0"/>
              </a:solidFill>
              <a:highlight>
                <a:srgbClr val="EEEEEE"/>
              </a:highlight>
            </a:endParaRPr>
          </a:p>
          <a:p>
            <a:pPr marL="0" lvl="0" indent="0" algn="just" rtl="0">
              <a:lnSpc>
                <a:spcPct val="115000"/>
              </a:lnSpc>
              <a:spcBef>
                <a:spcPts val="1200"/>
              </a:spcBef>
              <a:spcAft>
                <a:spcPts val="0"/>
              </a:spcAft>
              <a:buNone/>
            </a:pPr>
            <a:r>
              <a:rPr lang="ru" sz="1350" b="1" dirty="0">
                <a:solidFill>
                  <a:srgbClr val="7030A0"/>
                </a:solidFill>
                <a:highlight>
                  <a:srgbClr val="EEEEEE"/>
                </a:highlight>
              </a:rPr>
              <a:t>М.Д.Ефимов 1957 с. ССРС, 1991 с. СР суру­йааччыларын союһун чилиэнэ.</a:t>
            </a:r>
            <a:endParaRPr sz="1350" b="1">
              <a:solidFill>
                <a:srgbClr val="7030A0"/>
              </a:solidFill>
              <a:highlight>
                <a:srgbClr val="EEEEEE"/>
              </a:highlight>
            </a:endParaRPr>
          </a:p>
          <a:p>
            <a:pPr marL="0" lvl="0" indent="0" algn="just" rtl="0">
              <a:lnSpc>
                <a:spcPct val="115000"/>
              </a:lnSpc>
              <a:spcBef>
                <a:spcPts val="1200"/>
              </a:spcBef>
              <a:spcAft>
                <a:spcPts val="1200"/>
              </a:spcAft>
              <a:buNone/>
            </a:pPr>
            <a:r>
              <a:rPr lang="ru" sz="1350" b="1" dirty="0">
                <a:solidFill>
                  <a:srgbClr val="7030A0"/>
                </a:solidFill>
                <a:highlight>
                  <a:srgbClr val="EEEEEE"/>
                </a:highlight>
              </a:rPr>
              <a:t>Үлэ Кыһыл Знамята уордьанынан, элбэх мэтээллэринэн наҕараадаламмыта. Саха комсомолун бириэмийэтин лауреата, СР культуратын үтүөлээх үлэһитэ, Казахстан "Алаш" литературнай бириэмийэтин лауреата.</a:t>
            </a:r>
            <a:endParaRPr sz="1350" b="1">
              <a:solidFill>
                <a:srgbClr val="7030A0"/>
              </a:solidFill>
              <a:highlight>
                <a:srgbClr val="EEEEEE"/>
              </a:highlight>
            </a:endParaRPr>
          </a:p>
        </p:txBody>
      </p:sp>
      <p:pic>
        <p:nvPicPr>
          <p:cNvPr id="62" name="Google Shape;62;p14"/>
          <p:cNvPicPr preferRelativeResize="0"/>
          <p:nvPr/>
        </p:nvPicPr>
        <p:blipFill>
          <a:blip r:embed="rId3">
            <a:alphaModFix/>
          </a:blip>
          <a:stretch>
            <a:fillRect/>
          </a:stretch>
        </p:blipFill>
        <p:spPr>
          <a:xfrm>
            <a:off x="152400" y="152400"/>
            <a:ext cx="2607625" cy="4545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227125" y="213750"/>
            <a:ext cx="5290500" cy="478260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1700"/>
              </a:spcBef>
              <a:spcAft>
                <a:spcPts val="0"/>
              </a:spcAft>
              <a:buNone/>
            </a:pPr>
            <a:r>
              <a:rPr lang="ru" sz="2500" b="1" dirty="0">
                <a:solidFill>
                  <a:srgbClr val="FF0000"/>
                </a:solidFill>
                <a:highlight>
                  <a:srgbClr val="FFFFFF"/>
                </a:highlight>
                <a:latin typeface="Georgia"/>
                <a:ea typeface="Georgia"/>
                <a:cs typeface="Georgia"/>
                <a:sym typeface="Georgia"/>
              </a:rPr>
              <a:t>Наҕараадалара уонна ытык ааттара</a:t>
            </a:r>
            <a:endParaRPr sz="1900" b="1">
              <a:solidFill>
                <a:srgbClr val="FF0000"/>
              </a:solidFill>
              <a:highlight>
                <a:srgbClr val="FFFFFF"/>
              </a:highlight>
            </a:endParaRPr>
          </a:p>
          <a:p>
            <a:pPr marL="685800" lvl="0" indent="-346075" algn="l" rtl="0">
              <a:lnSpc>
                <a:spcPct val="115000"/>
              </a:lnSpc>
              <a:spcBef>
                <a:spcPts val="600"/>
              </a:spcBef>
              <a:spcAft>
                <a:spcPts val="0"/>
              </a:spcAft>
              <a:buClr>
                <a:srgbClr val="202122"/>
              </a:buClr>
              <a:buSzPts val="1850"/>
              <a:buFont typeface="Times New Roman"/>
              <a:buChar char="●"/>
            </a:pPr>
            <a:r>
              <a:rPr lang="ru" sz="1850" b="1" dirty="0">
                <a:solidFill>
                  <a:srgbClr val="C00000"/>
                </a:solidFill>
                <a:highlight>
                  <a:srgbClr val="FFFFFF"/>
                </a:highlight>
                <a:latin typeface="Times New Roman"/>
                <a:ea typeface="Times New Roman"/>
                <a:cs typeface="Times New Roman"/>
                <a:sym typeface="Times New Roman"/>
              </a:rPr>
              <a:t>Саха норуодунай поэта</a:t>
            </a:r>
            <a:endParaRPr sz="1850" b="1">
              <a:solidFill>
                <a:srgbClr val="C00000"/>
              </a:solidFill>
              <a:highlight>
                <a:srgbClr val="FFFFFF"/>
              </a:highlight>
              <a:latin typeface="Times New Roman"/>
              <a:ea typeface="Times New Roman"/>
              <a:cs typeface="Times New Roman"/>
              <a:sym typeface="Times New Roman"/>
            </a:endParaRPr>
          </a:p>
          <a:p>
            <a:pPr marL="685800" lvl="0" indent="-346075" algn="l" rtl="0">
              <a:lnSpc>
                <a:spcPct val="115000"/>
              </a:lnSpc>
              <a:spcBef>
                <a:spcPts val="0"/>
              </a:spcBef>
              <a:spcAft>
                <a:spcPts val="0"/>
              </a:spcAft>
              <a:buClr>
                <a:srgbClr val="202122"/>
              </a:buClr>
              <a:buSzPts val="1850"/>
              <a:buFont typeface="Times New Roman"/>
              <a:buChar char="●"/>
            </a:pPr>
            <a:r>
              <a:rPr lang="ru" sz="1850" b="1" dirty="0">
                <a:solidFill>
                  <a:srgbClr val="C00000"/>
                </a:solidFill>
                <a:highlight>
                  <a:srgbClr val="FFFFFF"/>
                </a:highlight>
                <a:latin typeface="Times New Roman"/>
                <a:ea typeface="Times New Roman"/>
                <a:cs typeface="Times New Roman"/>
                <a:sym typeface="Times New Roman"/>
              </a:rPr>
              <a:t>Саха АССР культуратын үтүөлээх үлэһитэ</a:t>
            </a:r>
            <a:endParaRPr sz="1850" b="1">
              <a:solidFill>
                <a:srgbClr val="C00000"/>
              </a:solidFill>
              <a:highlight>
                <a:srgbClr val="FFFFFF"/>
              </a:highlight>
              <a:latin typeface="Times New Roman"/>
              <a:ea typeface="Times New Roman"/>
              <a:cs typeface="Times New Roman"/>
              <a:sym typeface="Times New Roman"/>
            </a:endParaRPr>
          </a:p>
          <a:p>
            <a:pPr marL="685800" lvl="0" indent="-346075" algn="l" rtl="0">
              <a:lnSpc>
                <a:spcPct val="115000"/>
              </a:lnSpc>
              <a:spcBef>
                <a:spcPts val="0"/>
              </a:spcBef>
              <a:spcAft>
                <a:spcPts val="0"/>
              </a:spcAft>
              <a:buClr>
                <a:srgbClr val="202122"/>
              </a:buClr>
              <a:buSzPts val="1850"/>
              <a:buFont typeface="Times New Roman"/>
              <a:buChar char="●"/>
            </a:pPr>
            <a:r>
              <a:rPr lang="ru" sz="1850" b="1" dirty="0">
                <a:solidFill>
                  <a:srgbClr val="C00000"/>
                </a:solidFill>
                <a:highlight>
                  <a:srgbClr val="FFFFFF"/>
                </a:highlight>
                <a:latin typeface="Times New Roman"/>
                <a:ea typeface="Times New Roman"/>
                <a:cs typeface="Times New Roman"/>
                <a:sym typeface="Times New Roman"/>
              </a:rPr>
              <a:t>Российскай Федерация культуратын үтүөлээх үлэһитэ</a:t>
            </a:r>
            <a:endParaRPr sz="1850" b="1">
              <a:solidFill>
                <a:srgbClr val="C00000"/>
              </a:solidFill>
              <a:highlight>
                <a:srgbClr val="FFFFFF"/>
              </a:highlight>
              <a:latin typeface="Times New Roman"/>
              <a:ea typeface="Times New Roman"/>
              <a:cs typeface="Times New Roman"/>
              <a:sym typeface="Times New Roman"/>
            </a:endParaRPr>
          </a:p>
          <a:p>
            <a:pPr marL="685800" lvl="0" indent="-346075" algn="l" rtl="0">
              <a:lnSpc>
                <a:spcPct val="115000"/>
              </a:lnSpc>
              <a:spcBef>
                <a:spcPts val="0"/>
              </a:spcBef>
              <a:spcAft>
                <a:spcPts val="0"/>
              </a:spcAft>
              <a:buClr>
                <a:srgbClr val="202122"/>
              </a:buClr>
              <a:buSzPts val="1850"/>
              <a:buFont typeface="Times New Roman"/>
              <a:buChar char="●"/>
            </a:pPr>
            <a:r>
              <a:rPr lang="ru" sz="1850" b="1" dirty="0">
                <a:solidFill>
                  <a:srgbClr val="C00000"/>
                </a:solidFill>
                <a:highlight>
                  <a:srgbClr val="FFFFFF"/>
                </a:highlight>
                <a:latin typeface="Times New Roman"/>
                <a:ea typeface="Times New Roman"/>
                <a:cs typeface="Times New Roman"/>
                <a:sym typeface="Times New Roman"/>
              </a:rPr>
              <a:t>«Үлэ Кыһыл Знамята» уордьан</a:t>
            </a:r>
            <a:endParaRPr sz="1850" b="1">
              <a:solidFill>
                <a:srgbClr val="C00000"/>
              </a:solidFill>
              <a:highlight>
                <a:srgbClr val="FFFFFF"/>
              </a:highlight>
              <a:latin typeface="Times New Roman"/>
              <a:ea typeface="Times New Roman"/>
              <a:cs typeface="Times New Roman"/>
              <a:sym typeface="Times New Roman"/>
            </a:endParaRPr>
          </a:p>
          <a:p>
            <a:pPr marL="685800" lvl="0" indent="-346075" algn="l" rtl="0">
              <a:lnSpc>
                <a:spcPct val="115000"/>
              </a:lnSpc>
              <a:spcBef>
                <a:spcPts val="0"/>
              </a:spcBef>
              <a:spcAft>
                <a:spcPts val="0"/>
              </a:spcAft>
              <a:buClr>
                <a:srgbClr val="202122"/>
              </a:buClr>
              <a:buSzPts val="1850"/>
              <a:buFont typeface="Times New Roman"/>
              <a:buChar char="●"/>
            </a:pPr>
            <a:r>
              <a:rPr lang="ru" sz="1850" b="1" dirty="0">
                <a:solidFill>
                  <a:srgbClr val="C00000"/>
                </a:solidFill>
                <a:highlight>
                  <a:srgbClr val="FFFFFF"/>
                </a:highlight>
                <a:latin typeface="Times New Roman"/>
                <a:ea typeface="Times New Roman"/>
                <a:cs typeface="Times New Roman"/>
                <a:sym typeface="Times New Roman"/>
              </a:rPr>
              <a:t>Саха комсомолун бириэмийэтин лауреата</a:t>
            </a:r>
            <a:endParaRPr sz="1850" b="1">
              <a:solidFill>
                <a:srgbClr val="C00000"/>
              </a:solidFill>
              <a:highlight>
                <a:srgbClr val="FFFFFF"/>
              </a:highlight>
              <a:latin typeface="Times New Roman"/>
              <a:ea typeface="Times New Roman"/>
              <a:cs typeface="Times New Roman"/>
              <a:sym typeface="Times New Roman"/>
            </a:endParaRPr>
          </a:p>
          <a:p>
            <a:pPr marL="685800" lvl="0" indent="-346075" algn="l" rtl="0">
              <a:lnSpc>
                <a:spcPct val="115000"/>
              </a:lnSpc>
              <a:spcBef>
                <a:spcPts val="0"/>
              </a:spcBef>
              <a:spcAft>
                <a:spcPts val="0"/>
              </a:spcAft>
              <a:buClr>
                <a:srgbClr val="202122"/>
              </a:buClr>
              <a:buSzPts val="1850"/>
              <a:buFont typeface="Times New Roman"/>
              <a:buChar char="●"/>
            </a:pPr>
            <a:r>
              <a:rPr lang="ru" sz="1850" b="1" dirty="0">
                <a:solidFill>
                  <a:srgbClr val="C00000"/>
                </a:solidFill>
                <a:highlight>
                  <a:srgbClr val="FFFFFF"/>
                </a:highlight>
                <a:latin typeface="Times New Roman"/>
                <a:ea typeface="Times New Roman"/>
                <a:cs typeface="Times New Roman"/>
                <a:sym typeface="Times New Roman"/>
              </a:rPr>
              <a:t>Казахстан Өрөспүүбүлүкэтин «Алаш» литературнай бириэмийэтин лауреата</a:t>
            </a:r>
            <a:endParaRPr sz="1850" b="1">
              <a:solidFill>
                <a:srgbClr val="C00000"/>
              </a:solidFill>
              <a:highlight>
                <a:srgbClr val="FFFFFF"/>
              </a:highlight>
              <a:latin typeface="Times New Roman"/>
              <a:ea typeface="Times New Roman"/>
              <a:cs typeface="Times New Roman"/>
              <a:sym typeface="Times New Roman"/>
            </a:endParaRPr>
          </a:p>
        </p:txBody>
      </p:sp>
      <p:pic>
        <p:nvPicPr>
          <p:cNvPr id="68" name="Google Shape;68;p15"/>
          <p:cNvPicPr preferRelativeResize="0"/>
          <p:nvPr/>
        </p:nvPicPr>
        <p:blipFill>
          <a:blip r:embed="rId3">
            <a:alphaModFix/>
          </a:blip>
          <a:stretch>
            <a:fillRect/>
          </a:stretch>
        </p:blipFill>
        <p:spPr>
          <a:xfrm>
            <a:off x="6030725" y="176213"/>
            <a:ext cx="2857500" cy="479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700150" y="145025"/>
            <a:ext cx="7863450" cy="485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52400" y="152400"/>
            <a:ext cx="2857500" cy="4552950"/>
          </a:xfrm>
          <a:prstGeom prst="rect">
            <a:avLst/>
          </a:prstGeom>
          <a:noFill/>
          <a:ln>
            <a:noFill/>
          </a:ln>
        </p:spPr>
      </p:pic>
      <p:pic>
        <p:nvPicPr>
          <p:cNvPr id="79" name="Google Shape;79;p17"/>
          <p:cNvPicPr preferRelativeResize="0"/>
          <p:nvPr/>
        </p:nvPicPr>
        <p:blipFill>
          <a:blip r:embed="rId4">
            <a:alphaModFix/>
          </a:blip>
          <a:stretch>
            <a:fillRect/>
          </a:stretch>
        </p:blipFill>
        <p:spPr>
          <a:xfrm>
            <a:off x="3162300" y="152400"/>
            <a:ext cx="2857500" cy="4495800"/>
          </a:xfrm>
          <a:prstGeom prst="rect">
            <a:avLst/>
          </a:prstGeom>
          <a:noFill/>
          <a:ln>
            <a:noFill/>
          </a:ln>
        </p:spPr>
      </p:pic>
      <p:pic>
        <p:nvPicPr>
          <p:cNvPr id="80" name="Google Shape;80;p17"/>
          <p:cNvPicPr preferRelativeResize="0"/>
          <p:nvPr/>
        </p:nvPicPr>
        <p:blipFill>
          <a:blip r:embed="rId5">
            <a:alphaModFix/>
          </a:blip>
          <a:stretch>
            <a:fillRect/>
          </a:stretch>
        </p:blipFill>
        <p:spPr>
          <a:xfrm>
            <a:off x="6172200" y="152400"/>
            <a:ext cx="2819400" cy="45486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152400" y="152400"/>
            <a:ext cx="2857500" cy="4514850"/>
          </a:xfrm>
          <a:prstGeom prst="rect">
            <a:avLst/>
          </a:prstGeom>
          <a:noFill/>
          <a:ln>
            <a:noFill/>
          </a:ln>
        </p:spPr>
      </p:pic>
      <p:pic>
        <p:nvPicPr>
          <p:cNvPr id="86" name="Google Shape;86;p18"/>
          <p:cNvPicPr preferRelativeResize="0"/>
          <p:nvPr/>
        </p:nvPicPr>
        <p:blipFill>
          <a:blip r:embed="rId4">
            <a:alphaModFix/>
          </a:blip>
          <a:stretch>
            <a:fillRect/>
          </a:stretch>
        </p:blipFill>
        <p:spPr>
          <a:xfrm>
            <a:off x="3162300" y="152400"/>
            <a:ext cx="2443787" cy="4838699"/>
          </a:xfrm>
          <a:prstGeom prst="rect">
            <a:avLst/>
          </a:prstGeom>
          <a:noFill/>
          <a:ln>
            <a:noFill/>
          </a:ln>
        </p:spPr>
      </p:pic>
      <p:pic>
        <p:nvPicPr>
          <p:cNvPr id="87" name="Google Shape;87;p18"/>
          <p:cNvPicPr preferRelativeResize="0"/>
          <p:nvPr/>
        </p:nvPicPr>
        <p:blipFill>
          <a:blip r:embed="rId5">
            <a:alphaModFix/>
          </a:blip>
          <a:stretch>
            <a:fillRect/>
          </a:stretch>
        </p:blipFill>
        <p:spPr>
          <a:xfrm>
            <a:off x="5758487" y="152400"/>
            <a:ext cx="2857500" cy="4781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152400" y="152400"/>
            <a:ext cx="2857500" cy="4686300"/>
          </a:xfrm>
          <a:prstGeom prst="rect">
            <a:avLst/>
          </a:prstGeom>
          <a:noFill/>
          <a:ln>
            <a:noFill/>
          </a:ln>
        </p:spPr>
      </p:pic>
      <p:pic>
        <p:nvPicPr>
          <p:cNvPr id="93" name="Google Shape;93;p19"/>
          <p:cNvPicPr preferRelativeResize="0"/>
          <p:nvPr/>
        </p:nvPicPr>
        <p:blipFill>
          <a:blip r:embed="rId4">
            <a:alphaModFix/>
          </a:blip>
          <a:stretch>
            <a:fillRect/>
          </a:stretch>
        </p:blipFill>
        <p:spPr>
          <a:xfrm>
            <a:off x="3162300" y="152400"/>
            <a:ext cx="3183356" cy="4838700"/>
          </a:xfrm>
          <a:prstGeom prst="rect">
            <a:avLst/>
          </a:prstGeom>
          <a:noFill/>
          <a:ln>
            <a:noFill/>
          </a:ln>
        </p:spPr>
      </p:pic>
      <p:pic>
        <p:nvPicPr>
          <p:cNvPr id="94" name="Google Shape;94;p19"/>
          <p:cNvPicPr preferRelativeResize="0"/>
          <p:nvPr/>
        </p:nvPicPr>
        <p:blipFill>
          <a:blip r:embed="rId5">
            <a:alphaModFix/>
          </a:blip>
          <a:stretch>
            <a:fillRect/>
          </a:stretch>
        </p:blipFill>
        <p:spPr>
          <a:xfrm>
            <a:off x="6498055" y="376038"/>
            <a:ext cx="2493545" cy="4239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0"/>
          <p:cNvPicPr preferRelativeResize="0"/>
          <p:nvPr/>
        </p:nvPicPr>
        <p:blipFill>
          <a:blip r:embed="rId3">
            <a:alphaModFix/>
          </a:blip>
          <a:stretch>
            <a:fillRect/>
          </a:stretch>
        </p:blipFill>
        <p:spPr>
          <a:xfrm>
            <a:off x="152400" y="152400"/>
            <a:ext cx="2857500" cy="4619625"/>
          </a:xfrm>
          <a:prstGeom prst="rect">
            <a:avLst/>
          </a:prstGeom>
          <a:noFill/>
          <a:ln>
            <a:noFill/>
          </a:ln>
        </p:spPr>
      </p:pic>
      <p:pic>
        <p:nvPicPr>
          <p:cNvPr id="100" name="Google Shape;100;p20"/>
          <p:cNvPicPr preferRelativeResize="0"/>
          <p:nvPr/>
        </p:nvPicPr>
        <p:blipFill>
          <a:blip r:embed="rId4">
            <a:alphaModFix/>
          </a:blip>
          <a:stretch>
            <a:fillRect/>
          </a:stretch>
        </p:blipFill>
        <p:spPr>
          <a:xfrm>
            <a:off x="3162300" y="152400"/>
            <a:ext cx="3329381" cy="4838700"/>
          </a:xfrm>
          <a:prstGeom prst="rect">
            <a:avLst/>
          </a:prstGeom>
          <a:noFill/>
          <a:ln>
            <a:noFill/>
          </a:ln>
        </p:spPr>
      </p:pic>
      <p:pic>
        <p:nvPicPr>
          <p:cNvPr id="101" name="Google Shape;101;p20"/>
          <p:cNvPicPr preferRelativeResize="0"/>
          <p:nvPr/>
        </p:nvPicPr>
        <p:blipFill>
          <a:blip r:embed="rId5">
            <a:alphaModFix/>
          </a:blip>
          <a:stretch>
            <a:fillRect/>
          </a:stretch>
        </p:blipFill>
        <p:spPr>
          <a:xfrm>
            <a:off x="6644080" y="753600"/>
            <a:ext cx="2347520" cy="39125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152400" y="152400"/>
            <a:ext cx="2857500" cy="4495800"/>
          </a:xfrm>
          <a:prstGeom prst="rect">
            <a:avLst/>
          </a:prstGeom>
          <a:noFill/>
          <a:ln>
            <a:noFill/>
          </a:ln>
        </p:spPr>
      </p:pic>
      <p:pic>
        <p:nvPicPr>
          <p:cNvPr id="107" name="Google Shape;107;p21"/>
          <p:cNvPicPr preferRelativeResize="0"/>
          <p:nvPr/>
        </p:nvPicPr>
        <p:blipFill>
          <a:blip r:embed="rId4">
            <a:alphaModFix/>
          </a:blip>
          <a:stretch>
            <a:fillRect/>
          </a:stretch>
        </p:blipFill>
        <p:spPr>
          <a:xfrm>
            <a:off x="3143250" y="381000"/>
            <a:ext cx="2857500" cy="4038600"/>
          </a:xfrm>
          <a:prstGeom prst="rect">
            <a:avLst/>
          </a:prstGeom>
          <a:noFill/>
          <a:ln>
            <a:noFill/>
          </a:ln>
        </p:spPr>
      </p:pic>
      <p:pic>
        <p:nvPicPr>
          <p:cNvPr id="108" name="Google Shape;108;p21"/>
          <p:cNvPicPr preferRelativeResize="0"/>
          <p:nvPr/>
        </p:nvPicPr>
        <p:blipFill>
          <a:blip r:embed="rId5">
            <a:alphaModFix/>
          </a:blip>
          <a:stretch>
            <a:fillRect/>
          </a:stretch>
        </p:blipFill>
        <p:spPr>
          <a:xfrm>
            <a:off x="6153150" y="152400"/>
            <a:ext cx="2703185" cy="4838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268</Words>
  <PresentationFormat>Экран (16:9)</PresentationFormat>
  <Paragraphs>18</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Simple Light</vt:lpstr>
      <vt:lpstr>Моисей Ефимов-саха народнай бэйиэтэ</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Моисей Ефимов-саха народнай бэйиэтэ</dc:title>
  <cp:lastModifiedBy>Home</cp:lastModifiedBy>
  <cp:revision>3</cp:revision>
  <dcterms:modified xsi:type="dcterms:W3CDTF">2021-12-12T06:33:00Z</dcterms:modified>
</cp:coreProperties>
</file>