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7" r:id="rId3"/>
    <p:sldId id="257" r:id="rId4"/>
    <p:sldId id="258" r:id="rId5"/>
    <p:sldId id="262" r:id="rId6"/>
    <p:sldId id="259" r:id="rId7"/>
    <p:sldId id="260" r:id="rId8"/>
    <p:sldId id="265" r:id="rId9"/>
    <p:sldId id="261" r:id="rId10"/>
    <p:sldId id="263" r:id="rId11"/>
    <p:sldId id="269" r:id="rId12"/>
    <p:sldId id="271" r:id="rId13"/>
    <p:sldId id="270" r:id="rId14"/>
    <p:sldId id="26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101570-429E-4BF0-A96B-F2DF1DB02BDE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40651-78A2-44B7-9FEE-840433203F7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40651-78A2-44B7-9FEE-840433203F7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ACC66-FFAC-4D80-B62C-D03AF93CA5C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88A2-997D-41D4-A055-9BEFEFD2D2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ACC66-FFAC-4D80-B62C-D03AF93CA5C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88A2-997D-41D4-A055-9BEFEFD2D2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ACC66-FFAC-4D80-B62C-D03AF93CA5C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88A2-997D-41D4-A055-9BEFEFD2D2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ACC66-FFAC-4D80-B62C-D03AF93CA5C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88A2-997D-41D4-A055-9BEFEFD2D2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ACC66-FFAC-4D80-B62C-D03AF93CA5C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88A2-997D-41D4-A055-9BEFEFD2D2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ACC66-FFAC-4D80-B62C-D03AF93CA5C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88A2-997D-41D4-A055-9BEFEFD2D2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ACC66-FFAC-4D80-B62C-D03AF93CA5C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88A2-997D-41D4-A055-9BEFEFD2D2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ACC66-FFAC-4D80-B62C-D03AF93CA5C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88A2-997D-41D4-A055-9BEFEFD2D2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ACC66-FFAC-4D80-B62C-D03AF93CA5C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88A2-997D-41D4-A055-9BEFEFD2D2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ACC66-FFAC-4D80-B62C-D03AF93CA5C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88A2-997D-41D4-A055-9BEFEFD2D2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ACC66-FFAC-4D80-B62C-D03AF93CA5C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88A2-997D-41D4-A055-9BEFEFD2D2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ACC66-FFAC-4D80-B62C-D03AF93CA5C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B88A2-997D-41D4-A055-9BEFEFD2D2F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q=https://sah.wikipedia.org/wiki/%D2%AE%D3%A9%D2%BB%D1%8D%D1%8D_%D0%91%D2%AF%D0%BB%D2%AF%D2%AF_%D1%83%D0%BB%D1%83%D1%83%D2%BB%D0%B0&amp;sa=D&amp;source=editors&amp;ust=1652841455044644&amp;usg=AOvVaw2-FZpErm48wOHvRCUvHsyE" TargetMode="External"/><Relationship Id="rId7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hyperlink" Target="https://www.google.com/url?q=https://sah.wikipedia.org/wiki/%D0%A5%D0%BE%D1%82%D1%83%D0%B3%D1%83_%D1%81%D1%83%D0%BB%D1%83%D1%81_(%D1%81%D1%83%D1%80%D1%83%D0%BD%D0%B0%D0%B0%D0%BB)&amp;sa=D&amp;source=editors&amp;ust=1652841455045280&amp;usg=AOvVaw3tG3_AYCRtwow7zqS_I9EM" TargetMode="External"/><Relationship Id="rId4" Type="http://schemas.openxmlformats.org/officeDocument/2006/relationships/hyperlink" Target="https://www.google.com/url?q=https://sah.wikipedia.org/wiki/%D0%A5%D0%BE%D0%BC%D1%83%D1%81%D1%82%D0%B0%D0%B0%D1%85_%D0%BD%D1%8D%D2%BB%D0%B8%D0%BB%D0%B8%D1%8D%D0%B3%D1%8D_(%D2%AE%D3%A9%D2%BB%D1%8D%D1%8D_%D0%91%D2%AF%D0%BB%D2%AF%D2%AF_%D1%83%D0%BB%D1%83%D1%83%D2%BB%D0%B0)&amp;sa=D&amp;source=editors&amp;ust=1652841455045011&amp;usg=AOvVaw3FT3NVie1QeXYoO_9QiHHp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q=https://sah.wikipedia.org/wiki/%D0%90%D1%85%D1%81%D1%8B%D0%BD%D0%BD%D1%8C%D1%8B_8&amp;sa=D&amp;source=editors&amp;ust=1652841455047255&amp;usg=AOvVaw1_UusTKebYs7F6Zs1Cpnml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www.google.com/url?q=https://sah.wikipedia.org/wiki/1991&amp;sa=D&amp;source=editors&amp;ust=1652841455047047&amp;usg=AOvVaw18svd799eody90xCPdClGH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google.com/url?q=https://sah.wikipedia.org/wiki/%D0%91%D0%B8%D1%87%D0%B8%D0%BA_(%D1%82%D1%8D%D1%80%D0%B8%D0%BB%D1%82%D1%8D)&amp;sa=D&amp;source=editors&amp;ust=1652841455046529&amp;usg=AOvVaw1Yu0-gxsL9odJu99mQmRGi" TargetMode="External"/><Relationship Id="rId5" Type="http://schemas.openxmlformats.org/officeDocument/2006/relationships/hyperlink" Target="https://www.google.com/url?q=https://sah.wikipedia.org/wiki/%D0%98%D0%BD%D0%B4%D0%B8%D0%B3%D0%B8%D0%B8%D1%80_(%D3%A9%D1%80%D2%AF%D1%81)&amp;sa=D&amp;source=editors&amp;ust=1652841455045810&amp;usg=AOvVaw3GTuvtdF11HaMUhKmOaPpP" TargetMode="External"/><Relationship Id="rId4" Type="http://schemas.openxmlformats.org/officeDocument/2006/relationships/hyperlink" Target="https://www.google.com/url?q=https://sah.wikipedia.org/wiki/1946&amp;sa=D&amp;source=editors&amp;ust=1652841455045607&amp;usg=AOvVaw0u0pRzbp2xUpDA9_FaLuhg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357554" y="335846"/>
            <a:ext cx="5572164" cy="59708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solidFill>
                  <a:srgbClr val="C00000"/>
                </a:solidFill>
              </a:rPr>
              <a:t>Габышев</a:t>
            </a:r>
            <a:r>
              <a:rPr lang="ru-RU" sz="2400" b="1" dirty="0" smtClean="0">
                <a:solidFill>
                  <a:srgbClr val="C00000"/>
                </a:solidFill>
              </a:rPr>
              <a:t> Николай Алексеевич</a:t>
            </a:r>
          </a:p>
          <a:p>
            <a:pPr algn="ctr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Саха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норуодунай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суруйааччытын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олоҕо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айар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улэтэ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(10.04.1922—08.12.1991) —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саха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сэбиэскэй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кэминээҕи суруйааччыта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кэпсээнньит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драматуур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тылбаасчыт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Суруналыыс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учуутал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үөрэх мэтэдьииһэ.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1922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муус</a:t>
            </a:r>
            <a:r>
              <a:rPr lang="ru-RU" sz="20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устар</a:t>
            </a:r>
            <a:r>
              <a:rPr lang="ru-RU" sz="20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күнүгэр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Үөһээ Бүлүү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Хомустаах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нэһилиэгэр төрөөбүтэ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Бииргэ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үөскээбит үөлээннээхтэрэ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Николай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кыра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эрдэҕиттэн билиигэ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тардыһар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түүннэри кинигэ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ааҕар уолчаан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этэ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ахталлар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эбит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Дьокуускайдааҕы учуутал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институтун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бүтэрбит, онтон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1941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сыллаахха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19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саастааҕар Аллайыахаҕа учууталынан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анаммыт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Литература А. М.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Горькай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аатынан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инстутуутун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үрдүкү литературнай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куурустарыгар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үөрэммит.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Элбэх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сылларга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учууталлаабыта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суруналыыстаабыта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ru-RU" sz="20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Хотугу</a:t>
            </a:r>
            <a:r>
              <a:rPr lang="ru-RU" sz="20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 </a:t>
            </a:r>
            <a:r>
              <a:rPr lang="ru-RU" sz="20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сулус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сурунаалга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проза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салаатын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салайбыта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Рисунок 5" descr="https://e.nlrs.ru/imgs/collections/1975.jpg"/>
          <p:cNvPicPr/>
          <p:nvPr/>
        </p:nvPicPr>
        <p:blipFill>
          <a:blip r:embed="rId6"/>
          <a:srcRect l="26990" r="25315"/>
          <a:stretch>
            <a:fillRect/>
          </a:stretch>
        </p:blipFill>
        <p:spPr bwMode="auto">
          <a:xfrm>
            <a:off x="571472" y="357166"/>
            <a:ext cx="245745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ФОТКИ, семья\Портреты КВС\ВС3 (2)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5720" y="5000636"/>
            <a:ext cx="1071570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85720" y="6000768"/>
            <a:ext cx="292895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Кривошапкина Валентина Семеновна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ГБПОУ 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ХОК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им.Н.Е.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Мординова-Амма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Аччыгыйа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s://edersaas.ru/wp-content/uploads/2022/04/GABYSHEV-scaled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571480"/>
            <a:ext cx="7286676" cy="485778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071538" y="5500702"/>
            <a:ext cx="73581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Дьиэ</a:t>
            </a:r>
            <a:r>
              <a:rPr lang="ru-RU" dirty="0" smtClean="0"/>
              <a:t> </a:t>
            </a:r>
            <a:r>
              <a:rPr lang="ru-RU" dirty="0" err="1" smtClean="0"/>
              <a:t>кэргэнин</a:t>
            </a:r>
            <a:r>
              <a:rPr lang="ru-RU" dirty="0" smtClean="0"/>
              <a:t> </a:t>
            </a:r>
            <a:r>
              <a:rPr lang="ru-RU" dirty="0" err="1" smtClean="0"/>
              <a:t>кытары</a:t>
            </a:r>
            <a:r>
              <a:rPr lang="ru-RU" dirty="0" smtClean="0"/>
              <a:t>. </a:t>
            </a:r>
            <a:r>
              <a:rPr lang="ru-RU" dirty="0" err="1" smtClean="0"/>
              <a:t>Олороллор</a:t>
            </a:r>
            <a:r>
              <a:rPr lang="ru-RU" dirty="0" smtClean="0"/>
              <a:t>: Татьяна Прокопьевна, Николай Алексеевич. </a:t>
            </a:r>
            <a:r>
              <a:rPr lang="ru-RU" dirty="0" err="1" smtClean="0"/>
              <a:t>Тураллар</a:t>
            </a:r>
            <a:r>
              <a:rPr lang="ru-RU" dirty="0" smtClean="0"/>
              <a:t>: Максим, Галина, Алексей, Владимир (1989 с.)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5728"/>
            <a:ext cx="9144000" cy="657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https://kiinkuorat.ru/wp-content/uploads/inline/2022/04/twuwq6lYow.jpg"/>
          <p:cNvPicPr/>
          <p:nvPr/>
        </p:nvPicPr>
        <p:blipFill>
          <a:blip r:embed="rId3" cstate="print"/>
          <a:srcRect l="8420" t="4762" r="14282" b="2692"/>
          <a:stretch>
            <a:fillRect/>
          </a:stretch>
        </p:blipFill>
        <p:spPr bwMode="auto">
          <a:xfrm>
            <a:off x="142844" y="2928934"/>
            <a:ext cx="1643074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857356" y="214290"/>
            <a:ext cx="7143800" cy="624786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бүгүн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Николай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Габышев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“Анфиса”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кэпсээнин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харахпынан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көрөн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өйбүнэн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толкуйбунан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ааҕан кэпсиэхпин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санаабын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тиэрдиэхпин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баҕарабын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Тус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бэйэм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ырытааччы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да,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кириитик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буолбатахпын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саха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тыла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идэлээхпин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бэчээт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эйгэтигэр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үлэлээбитим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20-тэн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тахса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буолла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Суруйар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үлэлиир тиэмэм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үксэ официальнай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тылбаас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этэ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тыйаатырга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айымньыга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кириитикэ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ырытыы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диэни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суруйан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көрбөтөх киһибин.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Онон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бүгүн көннөрү тус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санаабын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суруйарга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холоннум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“Анфиса”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кэпсээн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суруллубут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сыла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1961.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саамай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улахан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сабыытыйатынан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деноминацияны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ядернай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бэрэбиэркэни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күөх экраҥҥа аан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бастаан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көрдөөх-нардаах биэрии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КВН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тахсыытын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Джон Кеннеди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быыбарын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аахсыбатахха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Сэбиэскэй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Сойууспутугар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Юрий Гагарин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киһи аймах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ортотугар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бастакынан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космоска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көтүүтэ буолбута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Мин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бүгүн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Николай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Габышев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“Анфиса”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кэпсээнин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харахпынан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көрөн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өйбүнэн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толкуйбунан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ааҕан кэпсиэхпин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санаабын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тиэрдиэхпин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баҕарабын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Тус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бэйэм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ырытааччы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да,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кириитик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буолбатахпын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саха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тыла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идэлээхпин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бэчээт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эйгэтигэр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үлэлээбитим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20-тэн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тахса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буолла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Суруйар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үлэлиир тиэмэм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үксэ официальнай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тылбаас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этэ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тыйаатырга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айымньыга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кириитикэ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ырытыы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диэни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суруйан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көрбөтөх киһибин.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Онон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бүгүн көннөрү тус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санаабын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суруйарга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холоннум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“Анфиса”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кэпсээн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суруллубут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сыла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1961.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сыл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саамай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улахан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сабыытыйатынан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деноминацияны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ядернай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бэрэбиэркэни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күөх экраҥҥа аан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бастаан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көрдөөх-нардаах биэрии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КВН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тахсыытын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Джон Кеннеди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быыбарын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аахсыбатахха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Сэбиэскэй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Сойууспутугар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Юрий Гагарин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киһи аймах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ортотугар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бастакынан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космоска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көтүүтэ буолбута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5" name="Picture 2" descr="https://i.ytimg.com/vi/IdZ2unyBhJ0/maxresdefault.jpg"/>
          <p:cNvPicPr>
            <a:picLocks noChangeAspect="1" noChangeArrowheads="1"/>
          </p:cNvPicPr>
          <p:nvPr/>
        </p:nvPicPr>
        <p:blipFill>
          <a:blip r:embed="rId4" cstate="print"/>
          <a:srcRect l="29297" r="29101"/>
          <a:stretch>
            <a:fillRect/>
          </a:stretch>
        </p:blipFill>
        <p:spPr bwMode="auto">
          <a:xfrm>
            <a:off x="214282" y="714356"/>
            <a:ext cx="1479372" cy="20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71538" y="428604"/>
            <a:ext cx="7715304" cy="590931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кэмҥэ ааҕааччыга хорсуннук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суруллубут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“Анфиса”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кэпсээн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тахсар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Тоҕо хорсуннук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диир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буоллахха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суруйааччы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Николай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Габышев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манна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аһаҕас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сахха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бобуулаах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диэххэ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дуу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тыҥааһыннаах соҕус түбэлтэлэри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түгэннэри ойуулуур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Мин 80-с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сыллар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саҥаларыгар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Сүрэх тэбэрин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тухары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” романы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ааҕаары гыммыппын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эдьиийдэрим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“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өссө эрдэ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кыраҕын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”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бобон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кистээн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кэбиспиттэрин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өйдүүбүн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Ким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эрэ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буута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кылбаҥныыра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эмиийин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тумуга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көстөрө оччотооҕу ааҕааччыга кырдьык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сирэйи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кытардара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кулук-халык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уҥа-хаҥас көрөргө тиэрдэрэ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Аркадий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оннооҕор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Анфиса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мөтөгөр түөстээх ыга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ылбыт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маҥан свитердээҕин көрөрүттэн кыбыстар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Онтон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эриттэн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куотан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киирэригэр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били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маҥан свитерэ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хайа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тардыллан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маҥан санна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кэтит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кыһыл эминньэхтээх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мап-маҥан толору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эмиийэ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көстүбүтүгэр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Аркадий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букатын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иэдэйэр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кэпсээҥҥэ баар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Анфисаны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сэтэрээбэппин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хата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төттөрүтүн хайгыыбын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Билигин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кини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курдук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“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анфисалар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”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элбэхтэр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дьиэ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аайы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бааллар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Дьиэ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аайы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куорат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элбэх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кыбартыыралаах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дьиэлэрин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этэбин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Кэпсээҥҥэ сурулларынан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Анфиса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сүрдээх кыраһыабай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бааһынай хааннаах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өссө кыраһыабайа биллэр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бэйэтин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атаҕастаппат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оҕолорун олус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таптыыр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үлэһит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ыраас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чэнчис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дьахтар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Кини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биирдии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дьахтар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курдук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дьоллоох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буолуон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баҕарар.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Кинини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атаҕастаабат, кинини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таптыыр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киһилэниэн баҕарар.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Онон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биирдии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дьахтар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иһигэр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Анфиса.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071538" y="214290"/>
            <a:ext cx="7643866" cy="590931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Кинини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содур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сэлээччэх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өссө уоруйах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ылыгас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холуннараллар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Дьиҥэр кини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олус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чиэһинэй эбээт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Ыарахан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олохтоох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эриттэн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кырбанар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атаҕастанар дьахтар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бэйэтин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бэйэтэ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көмүскэммэтэҕинэ, ким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көмүскүөй?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суолтатын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интэриэһиргээн аахтым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курдук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Анфиса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кэрэ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дьүһүннээх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нарын-намчы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киһи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Омос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көрдөххө аанньал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курдук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буолбутун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иһин, иһэистээх.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көрүҥүнэн эрэ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буолбакка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эниэргийэтинэн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булугас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өйүнэн киһини тардар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Муодунай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үрдүк хобулукка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хаамар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эр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дьон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болҕомтотун күүскэ тардар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эбит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Сүрэхтэрэ ууллубут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эр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дьон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кини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угаайытыгар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хайдах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баҕарар киирэн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бэлэҕинэн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минньигэс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тылынан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көмөн кэбиһэллэр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Хайдахтаах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курдук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Анфисаный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биһиги Анфисабыт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Ылан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көрүөҕүҥ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“Вечный зов”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Анфисатын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Эдэригэр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төһө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курбууланан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кыыс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оҕото буоллар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кэлин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тиһэҕэр аһыныгас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сыыһатын барытын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өйдөөн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алҕаһын туора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сотон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Кирьянын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харса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суох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көрдөөн булан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ылар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Онон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биһиги кэммит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Анфисалара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кэпсээн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киинэ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дьоруойдарын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курдук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аттыбытыгар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бааллар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биирдии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киһи олоҕо туһунан кыһалҕалардаах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дьылҕата уустуктардаах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онон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кэпсээни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урут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ааҕан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баран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Анфисаны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сүөргүлээбит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сэлээччэх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дьахтар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курдук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омсолоох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дьоруой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оҥорбут эбит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буоллахпына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билигин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харахпынан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саҥа харахпынан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ааҕан олох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атыннык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ылынным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Ааптар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 Наталья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Кычкина</a:t>
            </a: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928662" y="214290"/>
            <a:ext cx="7786742" cy="618630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Толкуйдатар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ыйытыктар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Николай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Габышев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«Анфиса»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кэпсээнинэн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1.     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Суруйааччы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толору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аата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хаhан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ханна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төрөөбүтэ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2.     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Н.М.Заболоцкайы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Баал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Хабырыыhы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Семен,Софрон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Даниловтары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кытта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сибээhэ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3.     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Н.Габышев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кинигэлэрин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ааттара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ааттар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хайдах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санаалаах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киhини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ойуулуулларый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4.     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Таай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кимий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Кэпсээннэ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кини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туhунан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туох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ахтылларый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5.     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Суруйааччы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маҥнай дьахтары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хайдах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ойуулаата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     Анфиса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уо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бараhын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толору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арыйарга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холон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     Аркадий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кимий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8.     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Аркадийдаах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Анфиса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сыhыаннара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9.     Анфиса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туhунан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аатын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дьон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санаалара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10. 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Аркадийга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ийэтэ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туох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хардарбыта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буолуой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11. 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Суруйааччы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санаа5ар то5о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маны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барытын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кэпсээтэ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туох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санааттан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ah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ah-RU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Айар сорудах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kumimoji="0" lang="sah-RU" b="1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ah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1.Уолаттар, Аркадий Анфисаны кэргэн ылан эрэрин туһунан ийэтигэр суругун суруйаҕыт.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ah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2.</a:t>
            </a:r>
            <a:r>
              <a:rPr kumimoji="0" lang="sah-RU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Кыргыттар, Аркадий ийэтин аатыттан уолугар суругун суруйан көрүҥ.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80 картинок для презентации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428728" y="142851"/>
            <a:ext cx="7429552" cy="62170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dirty="0" smtClean="0"/>
          </a:p>
          <a:p>
            <a:pPr algn="just"/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Айар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ah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үлэтэ</a:t>
            </a:r>
          </a:p>
          <a:p>
            <a:pPr algn="just"/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Үһүс кылааска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сылдьан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айбыт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хоһоонноро оскуола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эркин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хаыатыгар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тахсаллар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эбит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1946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сыллаахтан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бэчээттэммит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1947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сыллаахха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Хотугу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сулус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альманаахха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Индигир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өрүскэ буолбут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быһылаан туһунан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Хотугу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сэһэн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кэпсээнэ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тахсыбыта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Бастакы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бөдөҥ айымньытын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Ыраах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Амычааҥҥа» сэһэни,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1951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сыллаахха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бэчээттэппитэ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Кылгас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көрдөөх кэпсээннэр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сатиира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кинигэлэрин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ааптара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Алмаасчыттар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геологтар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тустарынан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"Пламя голубого камня" ("В алмазной тайге")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сэһэни суруйбута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"Дети мои любимые"(1956)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Таптал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(1964)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кэпсээннэр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хомуурунньуктарын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"Цветы Колымы"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сэһэни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(1967)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бэчээттэппитэ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Ону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тэҥэ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"Мои знакомые" (1958)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сэһэннэр уонна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кэпсээнэнэр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хомуурунньуктарын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"Два счастья"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пьесаны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(1960)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суруйбута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В.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Ажаев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"Далеко от Москвы"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арамаанын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сахалыы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тылбаастаабыта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М. Шатров "Шестое июля", А. Корнейчук "Память сердца"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пьесалары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тылбаастаабыта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Саха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литэрэтиирэтин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оскуолатааҕы бырагырааммаларын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учуобунньуктарын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хрестоматияларын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оҥортообута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Бичик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кинигэ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кыһата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2008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сыллаахха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«Уран тыл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уустара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сиэрийэҕэ суруйааччы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айымньыларын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хомуурунньугун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таһаарбыта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sah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ah-RU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/>
              </a:rPr>
              <a:t>1991</a:t>
            </a:r>
            <a:r>
              <a:rPr lang="sah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8"/>
              </a:rPr>
              <a:t>ахсынньы</a:t>
            </a:r>
            <a:r>
              <a:rPr lang="ru-RU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8"/>
              </a:rPr>
              <a:t> 8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күнүгэр өлбүтэ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21854" y="-1357346"/>
            <a:ext cx="13002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Айар</a:t>
            </a:r>
            <a:r>
              <a:rPr lang="ru-RU" dirty="0" smtClean="0"/>
              <a:t> </a:t>
            </a:r>
            <a:r>
              <a:rPr lang="ru-RU" dirty="0" err="1" smtClean="0"/>
              <a:t>үлэтэ.</a:t>
            </a:r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 descr="Габышев Николай Алексеевич. 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3571876"/>
            <a:ext cx="2071702" cy="3048001"/>
          </a:xfrm>
          <a:prstGeom prst="rect">
            <a:avLst/>
          </a:prstGeom>
          <a:noFill/>
        </p:spPr>
      </p:pic>
      <p:pic>
        <p:nvPicPr>
          <p:cNvPr id="4100" name="Picture 4" descr="Габышев Николай Алексеевич. 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48" y="285728"/>
            <a:ext cx="2190750" cy="3048001"/>
          </a:xfrm>
          <a:prstGeom prst="rect">
            <a:avLst/>
          </a:prstGeom>
          <a:noFill/>
        </p:spPr>
      </p:pic>
      <p:pic>
        <p:nvPicPr>
          <p:cNvPr id="4102" name="Picture 6" descr="Габышев Николай Алексеевич. 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57356" y="285728"/>
            <a:ext cx="1885950" cy="3048001"/>
          </a:xfrm>
          <a:prstGeom prst="rect">
            <a:avLst/>
          </a:prstGeom>
          <a:noFill/>
        </p:spPr>
      </p:pic>
      <p:pic>
        <p:nvPicPr>
          <p:cNvPr id="4104" name="Picture 8" descr="Габышев Николай АлексеевичЗакрытый. доступ. 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28728" y="3500438"/>
            <a:ext cx="2228850" cy="3048001"/>
          </a:xfrm>
          <a:prstGeom prst="rect">
            <a:avLst/>
          </a:prstGeom>
          <a:noFill/>
        </p:spPr>
      </p:pic>
      <p:pic>
        <p:nvPicPr>
          <p:cNvPr id="4106" name="Picture 10" descr="Габышев Николай Алексеевич. 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715140" y="3643315"/>
            <a:ext cx="1793986" cy="2928958"/>
          </a:xfrm>
          <a:prstGeom prst="rect">
            <a:avLst/>
          </a:prstGeom>
          <a:noFill/>
        </p:spPr>
      </p:pic>
      <p:pic>
        <p:nvPicPr>
          <p:cNvPr id="4108" name="Picture 12" descr="https://sci.e.nlrs.ru/imgs/covers/13900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858016" y="214290"/>
            <a:ext cx="1978931" cy="33575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785786" y="428604"/>
            <a:ext cx="8143932" cy="45243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Библиография</a:t>
            </a:r>
          </a:p>
          <a:p>
            <a:pPr algn="just"/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Ыраах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Амычааҥҥа: Сэһэн.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Дьокуускай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Кинигэ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кыһата,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1951. — 64 с.</a:t>
            </a:r>
          </a:p>
          <a:p>
            <a:pPr algn="just"/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Таптыыр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оҕолорум.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Дьокуускай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Кинигэ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кыһата,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1956. — 28 с.</a:t>
            </a:r>
          </a:p>
          <a:p>
            <a:pPr algn="just"/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Билэр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дьонум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Кэпсээннэр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 —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Дьокуускай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Кинигэ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кыһата,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1958. — 155 с.</a:t>
            </a:r>
          </a:p>
          <a:p>
            <a:pPr algn="just"/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Үчүгэй дьон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Сэһэннэр, кэпсээннэр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 —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Дьокуускай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Кинигэ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кыһата,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1961. — 156 с.</a:t>
            </a:r>
          </a:p>
          <a:p>
            <a:pPr algn="just"/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күлэр: Кэпсээннэр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 —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Дьокуускай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Кинигэ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кыһата,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1961. — 120 с.</a:t>
            </a:r>
          </a:p>
          <a:p>
            <a:pPr algn="just"/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Таптал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Кэпсээннэр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 —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Дьокуускай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Кинигэ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кыһата,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1964. — 224 с.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Мин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муммутум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 —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Дьокуускай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Кинигэ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кыһата,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1965. — 28 с.</a:t>
            </a:r>
          </a:p>
          <a:p>
            <a:pPr algn="just"/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Халыма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сибэккилэрэ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Сэһэн.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Дьокуускай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Кинигэ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кыһата,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1967. — 67 с.</a:t>
            </a:r>
          </a:p>
          <a:p>
            <a:pPr algn="just"/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биһикки олохпут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Кэпсээннэр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 —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Дьокуускай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Кинигэ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кыһата,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1972. — 248 с.</a:t>
            </a:r>
          </a:p>
          <a:p>
            <a:pPr algn="just"/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Ытыс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саҕа кэпсээннэр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 —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Дьокуускай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Кинигэ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кыһата,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1976. — 64 с.</a:t>
            </a:r>
          </a:p>
          <a:p>
            <a:pPr algn="just"/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Сүүс кэпсээн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Кэпсээннэр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 —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Дьокуускай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Кинигэ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кыһата,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1982. — 400 с.</a:t>
            </a:r>
          </a:p>
          <a:p>
            <a:pPr algn="just"/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Көрдөөх Күндэлэй.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Дьокуускай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Кинигэ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кыһата,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1986. — 168 с.</a:t>
            </a:r>
          </a:p>
          <a:p>
            <a:pPr algn="just"/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Күһүҥҥү кустук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Сэһэн.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Дьокуускай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Кинигэ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кыһата,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1988. — 216 с.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Анфиса. —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Дьокуускай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Бичик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2012. — 160 с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357290" y="500042"/>
            <a:ext cx="7643866" cy="532453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ОЛОХ КЭРЭТИН АРЫЙБЫТА… </a:t>
            </a:r>
          </a:p>
          <a:p>
            <a:pPr algn="just"/>
            <a:r>
              <a:rPr lang="ru-RU" dirty="0" smtClean="0"/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Николай Алексеевич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Габышев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(10.04.1922-08.12.1991)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саха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сэбиэскэй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литэрэтиирэтин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биир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саамай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биллэр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ааҕааччы эрэ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уйадыйа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таптыы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ылынар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суруйааччыта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Үөлээннээхтэрэ, доҕотторо кини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энциклопедическай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билиилээҕин, таһыччы сайдыылааҕын, нуучча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араас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омук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суруйааччыларыгар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тиийэ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кинини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улаханнык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ытыктыылларын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туһунан элбэхтик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ахтыбыттара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Суруйааччы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публицист,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тылбаасчыт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дэгиттэр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талааннааҕа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суруйааччы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оскуолаҕа үөрэх кинигэлэрин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бэлэмнээччи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публицист,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тылбаасчыт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элбэх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эдэр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суруйааччыга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көмөлөспүт, айымньыларын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таһаарбыт эрэдээктэр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таһынан, кини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чинчийээччи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быһыытынан биллибит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Үөрэҕин бүтэрэн, сүүрбэччэлээх уол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ыраах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хоту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дойдуга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Дьааҥыга тиийэн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учууталлаабыта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Онно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сырда­тааччы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пропагандист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норуот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олоҕун интэриэһиргиир киһи быһыытынан биллибит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Каникул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кэмнэригэр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ыраах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сирдэринэн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кэрийэ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сылдьан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олохтоох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норуот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айымньыларын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хомуйбут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ордук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олохтоох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нууччалар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тылларын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айымньыларын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үөрэппит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Саха сирин Тыл,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литэрэтиирэ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история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институтун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ССРС НА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тэрийбит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эспэдииссэйэлэригэр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кыттыбыт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(1946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сыллаахха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түмүгэр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«Фольклор Русского Устья» (1986)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улахан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үлэ тахсыбыт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Саха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бастакы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литэрэтииринэй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пааматынньыгын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«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Ахтыылар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ааптардара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А.Я.Уваровскай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олоҕун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үлэтин аан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бастакынан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чинчийбит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элбэх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үлэни бэчээттэппит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Онон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итиннэ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барытыгар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улахан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учуонай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чинчийээччи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үлэтин толорбут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214414" y="500042"/>
            <a:ext cx="7500990" cy="5509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Кэпсээн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маастара</a:t>
            </a:r>
            <a:endParaRPr lang="ru-RU" sz="1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Литэрэтиирэҕэ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1946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сыллаахха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Хотугу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сэһэн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бастакы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кэпсээнинэн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киирбит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Онтон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1951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сыллаахха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Ыраах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Амычааҥҥа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сэһэнинэн ааҕааччы билиниитин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ылбыт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Мантан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ыла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саха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биллиилээх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суруйааччыта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кэпсээннэри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сэһэннэри, арамааны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пьесалары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суруйбут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Николай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Габышев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саха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литэрэтиирэтигэр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кэпсээн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маастарын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быһыытынан бэйэтин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өлбөт-сүппэт аатын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билиҥҥи саха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прозата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сайдыытыгар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сүҥкэн кылаатын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киллэрбитэ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кэпсээннэрин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кинигэлэрэ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утуу-субуу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бэчээттэнэн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испиттэрэ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«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Таптыыр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оҕолорум»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(1956), «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Билэр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дьонум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(1958), «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Үчүгэй дьон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(1961), «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күлэр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(1961), «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Таптал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(1964), «Мин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муммутум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(1965), «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биһиги олохпут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(1972), «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Ытыс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саҕа кэпсээннэр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(1976), «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Сүүс кэпсээн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(1982), «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Көрдөөх Күндэлэй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(1986)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300-чэ </a:t>
            </a:r>
            <a:r>
              <a:rPr lang="ru-RU" sz="1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кэпсээни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Б.Н.Попов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суруйааччыттан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Ханнык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айымньыгын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программнай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саныыгын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?» –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ыйыппытыгар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онуоха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суруйааччы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««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Таптал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кинигэбин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», –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эппиэттээбит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Чахчыта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да, «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Таптал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кинигэ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1964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сыллаахха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тахсан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ааҕааччылар куттарын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туппута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Үгүс кэпсээннэрэ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хрестоматийнай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буолбуттара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эрээри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ааҕааччы кинини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ордук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«Сүүс кэпсээн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суруйааччы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60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сааһыгар тахсыбыт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кинигэтинэн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билэр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Николай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Габышев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барыта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300-чэ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араас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хайысхалаах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кэпсээннэри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суруйбута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лириичэскэй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романтическай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психологическай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детективнэй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приключенческай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сатирическай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көр-күлүү уонна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миниатюра-кэпсээннэр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285852" y="571480"/>
            <a:ext cx="7715304" cy="600164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кэрэ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өрүттэрин арыйыы</a:t>
            </a:r>
            <a:endParaRPr lang="ru-RU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Николай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Габышев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ириэрии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кэмин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настарыанньатынан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өрө көтөҕүллэн айбыта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курдук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боростуой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олоххо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 аайы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көрсөр киһибитин сүрүн дьоруой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оҥостон көрдөрөр соругу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туруоруммута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иннигэр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хомуньуус­тар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уобарастарын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арыйыы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литэрэтиирэ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улахан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соруга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буолара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туран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суруйааччы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дьоруойун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хараахтарын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уопсастыбаҕа, конфликка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охсуһууга буолбакка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киһи күннээҕи олоҕор-дьаһаҕар, дьиэтин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иһигэр арыйан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көрдөрөрү ситиспитэ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Маннык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эрэ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түгэҥҥэ киһи ис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дьиҥэ көстөр диэн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этэрэ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Суруйааччы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киһи хараахтарын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уратылара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кэрэ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күүстээх өрүттэрэ ордук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тапталга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арыллар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санаалааҕа.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Онон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романтическай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көрүүлээх суруйааччы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саха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киһитин хараахтарын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ордук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кэрэ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өрүттэрин арыйыыга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болҕомтотун уурбута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Тапталы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сиһилии ойуулаабыта</a:t>
            </a:r>
            <a:endParaRPr lang="ru-RU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Саха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прозатыгар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тапталы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сиһилии ойуулаабыта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таптыыр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дьоҕурдаах дьон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 сиригэр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кэрэни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айыахтарыгар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итэҕэйэрэ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курдук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саха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ааҕааччыта кини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«Үрүҥ көмүс хатыҥ»,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«Анфиса», «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Плисада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Миша», «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Үрүҥ дьол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кэпсээннэрин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сөбүлээбитэ.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Манна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таптал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арааһа ойууланар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бэриниилээх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үгүс сылларга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күүтүүлээх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дьоллоох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соһуччу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толкуйдааһыннаах-ааҕыылаах уо.д.а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Холобур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Татьяна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сүүрбэччэ сылы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быһа сэриигэ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баран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сүппүт Костятын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умнубат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күүтэр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буоллар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сааһыран иһэн эмиэ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дьикти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иэйиини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билэр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дьоллоох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(«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Үрүҥ көмүс хатыҥ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»),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эдэр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устудьуон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икки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оҕолоох нуучча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дьахтарын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таптаан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кэбиһиитэ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(«Анфиса»),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оттон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Плисада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төһө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сөбүлээтэр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хортуоппу­йун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сибиинньэтин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боппуруостарыттан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кыайан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арахсыбата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өрө көппөтө уо.д.а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Психологическай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кэпсээннэригэр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суруйааччы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тапталлаахтар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сыһыаннаһыыларын дьиктитин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тайтарыылааҕын чинчийэн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көрөр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571472" y="142852"/>
            <a:ext cx="8358246" cy="64940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Ытыс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саҕалар</a:t>
            </a:r>
            <a:endParaRPr lang="ru-RU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Уопсайынан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да, Николай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Габышев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кэпсээн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жанра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саамай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умсугутуулааҕын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үйэлээҕин уонна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суруйарга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уустугун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бэлиэтиирэ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Оҕо эрдэҕиттэн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Н.Неустроев, Амма Аччыгыйа,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Суорун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Омоллоон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нуучча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суруйааччыларын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Чехов, Куприн,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Горькай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кэпсээннэринэн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үлүһү­йэн умсугуйбутун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суолга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үктэммитин туһунан билинэр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Суруйааччы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кыра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кэпсээни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сөбүлээн суруйара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«аһыы отоннор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ытыс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саҕа кэпсээннэр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ааттыыра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ордук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көрдөөх Күндэлэй туһунан кэпсээннэрэ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киэҥник тэнийбиттэрэ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Күндэлэй төһө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омуннаах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ардыгар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сымыйанан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күүркэтэр да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курдук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көһүннэр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саха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киһитин өлөн-охтон биэрбэт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санаатын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түһэрбэт хараахтарын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кэрэһитэ буолбута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Онон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кэпсээннэргэ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көр-күлүү,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сатира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эрэ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буолбакка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олох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муудараһа көстөр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Саха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дьоно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былыргыттан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өлөн-охтон биэрбэт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куруук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уорҕатыгар сылдьар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оҕонон киэн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тутталлара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Онон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Күндэлэй Илиҥҥи литэрэтиирэлэр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Насреддиннарыгар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майгынныыр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уобарас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буолбута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Умнуллубат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уобарастар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тиэмэлэр</a:t>
            </a:r>
            <a:endParaRPr lang="ru-RU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үлэбэр икки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сүрүн тиэмэни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арыйдым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таптал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хотугу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дойду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олоҕо диирэ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Чахчыта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оннук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хотугу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хорсун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үлэһит дьон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олоҕун-дьаһаҕын көрдөрүүгэ үгүс айымньытын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анаабыта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Төрөөбүт дойдуга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таптал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күүстээҕин арыйан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көрдөрбүтэ.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Николай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Габышев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тиэмэлэрэ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уобарастара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умнуллубаттар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кытта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суруйааччы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ааҕааччыны абылыыр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кистэлэҥнэрэ үгүстэр.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курдук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бэлиэ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ааҕааччы өйүгэр хатанан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хаалар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деталлары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туттар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үрүҥ көмүс хатыҥ, саас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муусуката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төрөөбүт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сир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буора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абылаҥнаах харах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кэпсиир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илии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туундара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суола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үрүҥ дьол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Холобур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хоту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олорор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ыраах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Чурапчыттан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төрүттээх Балбаара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кыра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мөһөөччүккэ төрөөбүт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сирин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буорун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ылан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сыллыы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айаҕар ыстыы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сылдьар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оччоҕо ахтылҕана тахсар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уоску­йар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Оттон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киин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сиргэ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уолугар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олорор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хоту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киһи туундаратын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ахтара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бэрдиттэн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ыалдьар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дойдутугар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төннөн кэлэн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салгынын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эҕирийэн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ахтылҕаннаах буоругар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умса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түһэр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өлөн хаалар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Төрөөбүт дойдуга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таптал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оннук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күүстээх буолар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эбит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785786" y="428604"/>
            <a:ext cx="8143932" cy="53553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Кыһалҕалаах олох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Тус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олоҕо кыһалҕата суох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үүт-тураан буолбатах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Аҕата кулаак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буолан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ииппит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аҕата, чугас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аймахтара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эрэпириэссийэлэнэн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бэрт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кутталлаах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ыарахан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кэмнэри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этинэн-хаанынан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билэн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улааппытын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туһунан суруйаллар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буоллар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сырдыкка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кэрэҕэ тардыһыылаах уол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үүнэн-сайдан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суруйааччы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буолбута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но­­руотугар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элбэҕи айан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хаалларбыта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киһи быһыытынан уратытын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киһини эрэ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тардар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дьүһүннээҕин, муус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күөх харахтарынан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олоҕу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цветнойдук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көрөрүн, ураты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кэрэ-мааны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майгылааҕын туһунан үгүстүк таптыы-ахта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кэпсииллэр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Түмүк оннугар</a:t>
            </a: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Николай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Габышев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үгүс саҥаны арыйан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саха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кэпсээнин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сайыннарбыта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саха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прозата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сайдарыгар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кылаатын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киллэрбитэ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курдук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кэпсээннэрин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сөбүлээн, кини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сабыдыалынан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литэрэтиирэҕэ киирбит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биллиилээх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прозаик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буол­бут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суруйааччылар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бааллар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В.Гаврильева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Е.Неймохов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Э.Соколов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Онон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70-80-с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сылларга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саха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прозата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муҥутуу сайдыбыта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Варвара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Окорокова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филологическай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наука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дуоктара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бэрэпиэссэр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1832</Words>
  <Application>Microsoft Office PowerPoint</Application>
  <PresentationFormat>Экран (4:3)</PresentationFormat>
  <Paragraphs>86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Home</cp:lastModifiedBy>
  <cp:revision>19</cp:revision>
  <dcterms:created xsi:type="dcterms:W3CDTF">2022-12-13T07:58:29Z</dcterms:created>
  <dcterms:modified xsi:type="dcterms:W3CDTF">2024-01-28T11:48:18Z</dcterms:modified>
</cp:coreProperties>
</file>