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64" r:id="rId5"/>
    <p:sldId id="259" r:id="rId6"/>
    <p:sldId id="265" r:id="rId7"/>
    <p:sldId id="260" r:id="rId8"/>
    <p:sldId id="261" r:id="rId9"/>
    <p:sldId id="262" r:id="rId10"/>
    <p:sldId id="263"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c74ed0183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c74ed018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c74ed0183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c74ed018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c74ed0183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c74ed0183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c74ed0183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c74ed0183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c74ed0183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c74ed0183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c74ed018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c74ed018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c74ed0183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c74ed0183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146950"/>
            <a:ext cx="8520600" cy="87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dirty="0">
                <a:solidFill>
                  <a:srgbClr val="C00000"/>
                </a:solidFill>
              </a:rPr>
              <a:t>           </a:t>
            </a:r>
            <a:r>
              <a:rPr lang="ru" b="1" dirty="0">
                <a:solidFill>
                  <a:srgbClr val="C00000"/>
                </a:solidFill>
              </a:rPr>
              <a:t>А.Е. Кулаковскай-Өксөкүлээх Өлөксөй </a:t>
            </a:r>
            <a:endParaRPr b="1">
              <a:solidFill>
                <a:srgbClr val="C00000"/>
              </a:solidFill>
            </a:endParaRPr>
          </a:p>
          <a:p>
            <a:pPr marL="0" lvl="0" indent="0" algn="l" rtl="0">
              <a:spcBef>
                <a:spcPts val="0"/>
              </a:spcBef>
              <a:spcAft>
                <a:spcPts val="0"/>
              </a:spcAft>
              <a:buNone/>
            </a:pPr>
            <a:r>
              <a:rPr lang="ru" b="1" dirty="0">
                <a:solidFill>
                  <a:srgbClr val="C00000"/>
                </a:solidFill>
              </a:rPr>
              <a:t>            “Саха интеллигенциятыгар суруга”</a:t>
            </a:r>
            <a:endParaRPr b="1">
              <a:solidFill>
                <a:srgbClr val="C00000"/>
              </a:solidFill>
            </a:endParaRPr>
          </a:p>
        </p:txBody>
      </p:sp>
      <p:pic>
        <p:nvPicPr>
          <p:cNvPr id="55" name="Google Shape;55;p13"/>
          <p:cNvPicPr preferRelativeResize="0"/>
          <p:nvPr/>
        </p:nvPicPr>
        <p:blipFill>
          <a:blip r:embed="rId3">
            <a:alphaModFix/>
          </a:blip>
          <a:stretch>
            <a:fillRect/>
          </a:stretch>
        </p:blipFill>
        <p:spPr>
          <a:xfrm>
            <a:off x="1194475" y="1156775"/>
            <a:ext cx="6897500" cy="3879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0"/>
          <p:cNvPicPr preferRelativeResize="0"/>
          <p:nvPr/>
        </p:nvPicPr>
        <p:blipFill>
          <a:blip r:embed="rId3">
            <a:alphaModFix/>
          </a:blip>
          <a:stretch>
            <a:fillRect/>
          </a:stretch>
        </p:blipFill>
        <p:spPr>
          <a:xfrm>
            <a:off x="275235" y="93525"/>
            <a:ext cx="6738550" cy="5049975"/>
          </a:xfrm>
          <a:prstGeom prst="rect">
            <a:avLst/>
          </a:prstGeom>
          <a:noFill/>
          <a:ln>
            <a:noFill/>
          </a:ln>
        </p:spPr>
      </p:pic>
      <p:sp>
        <p:nvSpPr>
          <p:cNvPr id="92" name="Google Shape;92;p20"/>
          <p:cNvSpPr txBox="1"/>
          <p:nvPr/>
        </p:nvSpPr>
        <p:spPr>
          <a:xfrm>
            <a:off x="1215725" y="4021275"/>
            <a:ext cx="6506100" cy="81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1900">
                <a:solidFill>
                  <a:schemeClr val="lt1"/>
                </a:solidFill>
                <a:latin typeface="Times New Roman"/>
                <a:ea typeface="Times New Roman"/>
                <a:cs typeface="Times New Roman"/>
                <a:sym typeface="Times New Roman"/>
              </a:rPr>
              <a:t>Өксөкүлээх Өлөксөй  “Ортоку олук алгыһа” хоһоонун </a:t>
            </a:r>
            <a:endParaRPr sz="1900">
              <a:solidFill>
                <a:schemeClr val="lt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ru" sz="1900">
                <a:solidFill>
                  <a:schemeClr val="lt1"/>
                </a:solidFill>
                <a:latin typeface="Times New Roman"/>
                <a:ea typeface="Times New Roman"/>
                <a:cs typeface="Times New Roman"/>
                <a:sym typeface="Times New Roman"/>
              </a:rPr>
              <a:t>              “Харбалаах уоланнара” бөлөх ааҕар</a:t>
            </a:r>
            <a:endParaRPr sz="1900">
              <a:solidFill>
                <a:schemeClr val="lt1"/>
              </a:solidFill>
              <a:latin typeface="Times New Roman"/>
              <a:ea typeface="Times New Roman"/>
              <a:cs typeface="Times New Roman"/>
              <a:sym typeface="Times New Roman"/>
            </a:endParaRPr>
          </a:p>
        </p:txBody>
      </p:sp>
      <p:pic>
        <p:nvPicPr>
          <p:cNvPr id="4" name="Рисунок 3" descr="C:\ФОТКИ, семья\Портреты КВС\ВС3 (2).jpg"/>
          <p:cNvPicPr/>
          <p:nvPr/>
        </p:nvPicPr>
        <p:blipFill>
          <a:blip r:embed="rId4" cstate="print"/>
          <a:srcRect/>
          <a:stretch>
            <a:fillRect/>
          </a:stretch>
        </p:blipFill>
        <p:spPr bwMode="auto">
          <a:xfrm>
            <a:off x="7465183" y="2994035"/>
            <a:ext cx="1276208" cy="1161708"/>
          </a:xfrm>
          <a:prstGeom prst="rect">
            <a:avLst/>
          </a:prstGeom>
          <a:noFill/>
          <a:ln w="9525">
            <a:noFill/>
            <a:miter lim="800000"/>
            <a:headEnd/>
            <a:tailEnd/>
          </a:ln>
        </p:spPr>
      </p:pic>
      <p:sp>
        <p:nvSpPr>
          <p:cNvPr id="2049" name="Rectangle 1"/>
          <p:cNvSpPr>
            <a:spLocks noChangeArrowheads="1"/>
          </p:cNvSpPr>
          <p:nvPr/>
        </p:nvSpPr>
        <p:spPr bwMode="auto">
          <a:xfrm>
            <a:off x="7076364" y="4176215"/>
            <a:ext cx="206763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Кривошапкина Валентина Семеновна</a:t>
            </a:r>
            <a:endParaRPr kumimoji="0" lang="ru-RU" sz="10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ГБПОУ «ХОК»</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им.Н.Е. Мординова-</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Амма Аччыгыйа</a:t>
            </a:r>
            <a:endParaRPr kumimoji="0" lang="ru-RU" sz="10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1434950" y="152400"/>
            <a:ext cx="6451601"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753600" y="163038"/>
            <a:ext cx="7226125" cy="4817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onstruktortestov.ru/files/0eae/2ee1/a5cb/a5d7/7394/02e9/26d3/52f0/4060086105.jpg"/>
          <p:cNvPicPr>
            <a:picLocks noChangeAspect="1" noChangeArrowheads="1"/>
          </p:cNvPicPr>
          <p:nvPr/>
        </p:nvPicPr>
        <p:blipFill>
          <a:blip r:embed="rId2"/>
          <a:srcRect/>
          <a:stretch>
            <a:fillRect/>
          </a:stretch>
        </p:blipFill>
        <p:spPr bwMode="auto">
          <a:xfrm>
            <a:off x="387586" y="580030"/>
            <a:ext cx="2682058" cy="3944203"/>
          </a:xfrm>
          <a:prstGeom prst="rect">
            <a:avLst/>
          </a:prstGeom>
          <a:noFill/>
        </p:spPr>
      </p:pic>
      <p:pic>
        <p:nvPicPr>
          <p:cNvPr id="1028" name="Picture 4" descr="https://ds04.infourok.ru/uploads/ex/0437/0009668e-77133b10/img0.jpg"/>
          <p:cNvPicPr>
            <a:picLocks noChangeAspect="1" noChangeArrowheads="1"/>
          </p:cNvPicPr>
          <p:nvPr/>
        </p:nvPicPr>
        <p:blipFill>
          <a:blip r:embed="rId3"/>
          <a:srcRect/>
          <a:stretch>
            <a:fillRect/>
          </a:stretch>
        </p:blipFill>
        <p:spPr bwMode="auto">
          <a:xfrm>
            <a:off x="3400473" y="598725"/>
            <a:ext cx="5234008" cy="392550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5028700" y="152400"/>
            <a:ext cx="3200697" cy="4838701"/>
          </a:xfrm>
          <a:prstGeom prst="rect">
            <a:avLst/>
          </a:prstGeom>
          <a:noFill/>
          <a:ln>
            <a:noFill/>
          </a:ln>
        </p:spPr>
      </p:pic>
      <p:pic>
        <p:nvPicPr>
          <p:cNvPr id="71" name="Google Shape;71;p16"/>
          <p:cNvPicPr preferRelativeResize="0"/>
          <p:nvPr/>
        </p:nvPicPr>
        <p:blipFill>
          <a:blip r:embed="rId4">
            <a:alphaModFix/>
          </a:blip>
          <a:stretch>
            <a:fillRect/>
          </a:stretch>
        </p:blipFill>
        <p:spPr>
          <a:xfrm>
            <a:off x="1114300" y="122813"/>
            <a:ext cx="3401300" cy="489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archivesakha.ru/wp-content/uploads/2019/07/%D0%A1%D0%BB%D0%B0%D0%B9%D0%B411-4-1024x576.jpg"/>
          <p:cNvPicPr>
            <a:picLocks noChangeAspect="1" noChangeArrowheads="1"/>
          </p:cNvPicPr>
          <p:nvPr/>
        </p:nvPicPr>
        <p:blipFill>
          <a:blip r:embed="rId2"/>
          <a:srcRect/>
          <a:stretch>
            <a:fillRect/>
          </a:stretch>
        </p:blipFill>
        <p:spPr bwMode="auto">
          <a:xfrm>
            <a:off x="367115" y="112594"/>
            <a:ext cx="8519236" cy="47920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227125" y="129654"/>
            <a:ext cx="8643900" cy="4616618"/>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spAutoFit/>
          </a:bodyPr>
          <a:lstStyle/>
          <a:p>
            <a:pPr marL="0" lvl="0" indent="0" algn="ctr" rtl="0">
              <a:spcBef>
                <a:spcPts val="0"/>
              </a:spcBef>
              <a:spcAft>
                <a:spcPts val="0"/>
              </a:spcAft>
              <a:buNone/>
            </a:pPr>
            <a:r>
              <a:rPr lang="ru" sz="1800" dirty="0">
                <a:solidFill>
                  <a:srgbClr val="C00000"/>
                </a:solidFill>
                <a:latin typeface="Times New Roman" pitchFamily="18" charset="0"/>
                <a:ea typeface="Times New Roman"/>
                <a:cs typeface="Times New Roman" pitchFamily="18" charset="0"/>
                <a:sym typeface="Times New Roman"/>
              </a:rPr>
              <a:t>Аныгылыы албастаах сахха</a:t>
            </a:r>
            <a:endParaRPr sz="1800">
              <a:solidFill>
                <a:srgbClr val="C00000"/>
              </a:solidFill>
              <a:latin typeface="Times New Roman" pitchFamily="18" charset="0"/>
              <a:ea typeface="Times New Roman"/>
              <a:cs typeface="Times New Roman" pitchFamily="18" charset="0"/>
              <a:sym typeface="Times New Roman"/>
            </a:endParaRPr>
          </a:p>
          <a:p>
            <a:pPr marL="0" lvl="0" indent="0" algn="ctr" rtl="0">
              <a:spcBef>
                <a:spcPts val="0"/>
              </a:spcBef>
              <a:spcAft>
                <a:spcPts val="0"/>
              </a:spcAft>
              <a:buNone/>
            </a:pPr>
            <a:r>
              <a:rPr lang="ru" sz="1800" dirty="0">
                <a:solidFill>
                  <a:srgbClr val="C00000"/>
                </a:solidFill>
                <a:latin typeface="Times New Roman" pitchFamily="18" charset="0"/>
                <a:ea typeface="Times New Roman"/>
                <a:cs typeface="Times New Roman" pitchFamily="18" charset="0"/>
                <a:sym typeface="Times New Roman"/>
              </a:rPr>
              <a:t>Айхалы тардыhан</a:t>
            </a:r>
            <a:endParaRPr sz="1800">
              <a:solidFill>
                <a:srgbClr val="C00000"/>
              </a:solidFill>
              <a:latin typeface="Times New Roman" pitchFamily="18" charset="0"/>
              <a:ea typeface="Times New Roman"/>
              <a:cs typeface="Times New Roman" pitchFamily="18" charset="0"/>
              <a:sym typeface="Times New Roman"/>
            </a:endParaRPr>
          </a:p>
          <a:p>
            <a:pPr marL="0" lvl="0" indent="0" algn="ctr" rtl="0">
              <a:spcBef>
                <a:spcPts val="0"/>
              </a:spcBef>
              <a:spcAft>
                <a:spcPts val="0"/>
              </a:spcAft>
              <a:buNone/>
            </a:pPr>
            <a:r>
              <a:rPr lang="ru" sz="1800" dirty="0">
                <a:solidFill>
                  <a:srgbClr val="C00000"/>
                </a:solidFill>
                <a:latin typeface="Times New Roman" pitchFamily="18" charset="0"/>
                <a:ea typeface="Times New Roman"/>
                <a:cs typeface="Times New Roman" pitchFamily="18" charset="0"/>
                <a:sym typeface="Times New Roman"/>
              </a:rPr>
              <a:t>Алҕаатаҕым буоллун,</a:t>
            </a:r>
            <a:endParaRPr sz="1800">
              <a:solidFill>
                <a:srgbClr val="C00000"/>
              </a:solidFill>
              <a:latin typeface="Times New Roman" pitchFamily="18" charset="0"/>
              <a:ea typeface="Times New Roman"/>
              <a:cs typeface="Times New Roman" pitchFamily="18" charset="0"/>
              <a:sym typeface="Times New Roman"/>
            </a:endParaRPr>
          </a:p>
          <a:p>
            <a:pPr marL="0" lvl="0" indent="0" algn="ctr" rtl="0">
              <a:spcBef>
                <a:spcPts val="0"/>
              </a:spcBef>
              <a:spcAft>
                <a:spcPts val="0"/>
              </a:spcAft>
              <a:buNone/>
            </a:pPr>
            <a:r>
              <a:rPr lang="ru" sz="1800" dirty="0">
                <a:solidFill>
                  <a:srgbClr val="C00000"/>
                </a:solidFill>
                <a:latin typeface="Times New Roman" pitchFamily="18" charset="0"/>
                <a:ea typeface="Times New Roman"/>
                <a:cs typeface="Times New Roman" pitchFamily="18" charset="0"/>
                <a:sym typeface="Times New Roman"/>
              </a:rPr>
              <a:t>Сана ыччаппын!-</a:t>
            </a:r>
            <a:endParaRPr sz="1800">
              <a:solidFill>
                <a:srgbClr val="C00000"/>
              </a:solidFill>
              <a:latin typeface="Times New Roman" pitchFamily="18" charset="0"/>
              <a:ea typeface="Times New Roman"/>
              <a:cs typeface="Times New Roman" pitchFamily="18" charset="0"/>
              <a:sym typeface="Times New Roman"/>
            </a:endParaRPr>
          </a:p>
          <a:p>
            <a:pPr marL="0" lvl="0" indent="0" algn="just" rtl="0">
              <a:spcBef>
                <a:spcPts val="0"/>
              </a:spcBef>
              <a:spcAft>
                <a:spcPts val="0"/>
              </a:spcAft>
              <a:buNone/>
            </a:pPr>
            <a:r>
              <a:rPr lang="ru" sz="1800" dirty="0">
                <a:solidFill>
                  <a:srgbClr val="C00000"/>
                </a:solidFill>
                <a:latin typeface="Times New Roman" pitchFamily="18" charset="0"/>
                <a:ea typeface="Times New Roman"/>
                <a:cs typeface="Times New Roman" pitchFamily="18" charset="0"/>
                <a:sym typeface="Times New Roman"/>
              </a:rPr>
              <a:t>диэн суруйбута саха литературатын төрүттээччи Өксөкүлээх Өлөксөй.</a:t>
            </a:r>
            <a:endParaRPr sz="1800">
              <a:solidFill>
                <a:srgbClr val="C00000"/>
              </a:solidFill>
              <a:latin typeface="Times New Roman" pitchFamily="18" charset="0"/>
              <a:ea typeface="Times New Roman"/>
              <a:cs typeface="Times New Roman" pitchFamily="18" charset="0"/>
              <a:sym typeface="Times New Roman"/>
            </a:endParaRPr>
          </a:p>
          <a:p>
            <a:pPr marL="0" lvl="0" indent="0" algn="just" rtl="0">
              <a:spcBef>
                <a:spcPts val="0"/>
              </a:spcBef>
              <a:spcAft>
                <a:spcPts val="0"/>
              </a:spcAft>
              <a:buNone/>
            </a:pPr>
            <a:r>
              <a:rPr lang="ru" sz="1800" dirty="0">
                <a:solidFill>
                  <a:srgbClr val="C00000"/>
                </a:solidFill>
                <a:latin typeface="Times New Roman" pitchFamily="18" charset="0"/>
                <a:ea typeface="Times New Roman"/>
                <a:cs typeface="Times New Roman" pitchFamily="18" charset="0"/>
                <a:sym typeface="Times New Roman"/>
              </a:rPr>
              <a:t>           Быйыл, кулун тутар 4 күнүгэр, саха литературатын аҕата, бастакы поэт, наука араас көрүҥнэригэр маҥнайгы онкулу охсубут чинчийээччи, бөлүһүөк Алексей Елисеевич Кулаковскай   төрөөбүтэ 144 сылын туолла. Өксөкүлээх Өлөксөй суруйбут, билигин биллэринэн, 30-тан  тахса хоһоонноро саха олоҕун энциклопедиятынан сыаналаналлар. Маны таһынан, быйыл  кини биир улуу айымньыта –  «Саха интеллигенциятыгар» диэн суругун  айбыта 109 сылын туолла.   Кини бу «Суругун» 1912 сыллаахха, ыраахтааҕы Романовтар династияларын 300 сыллаах  юбилейдарыгар аналлаах, Дьокуускайга буолуохтаах инородецтар съезтэригэр этээри суруйбут. Инородецтар диэн урут батталлаах кэм саҕана  сахалары ааттыыллар эбит. Ол эрээри ыраахтааҕы былааьын хайгыыр этиилэри истэн, кэлэйэн  тылын эппэккэ тахсан барбыт.</a:t>
            </a:r>
            <a:endParaRPr sz="1800">
              <a:solidFill>
                <a:srgbClr val="C00000"/>
              </a:solidFill>
              <a:latin typeface="Times New Roman" pitchFamily="18" charset="0"/>
              <a:ea typeface="Times New Roman"/>
              <a:cs typeface="Times New Roman" pitchFamily="18" charset="0"/>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p:nvPr/>
        </p:nvSpPr>
        <p:spPr>
          <a:xfrm>
            <a:off x="177420" y="0"/>
            <a:ext cx="8720279" cy="51435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spAutoFit/>
          </a:bodyPr>
          <a:lstStyle/>
          <a:p>
            <a:pPr marL="0" lvl="0" indent="0" algn="just" rtl="0">
              <a:spcBef>
                <a:spcPts val="0"/>
              </a:spcBef>
              <a:spcAft>
                <a:spcPts val="0"/>
              </a:spcAft>
              <a:buNone/>
            </a:pPr>
            <a:r>
              <a:rPr lang="ru" dirty="0">
                <a:solidFill>
                  <a:schemeClr val="dk1"/>
                </a:solidFill>
                <a:latin typeface="Times New Roman"/>
                <a:ea typeface="Times New Roman"/>
                <a:cs typeface="Times New Roman"/>
                <a:sym typeface="Times New Roman"/>
              </a:rPr>
              <a:t> </a:t>
            </a:r>
            <a:r>
              <a:rPr lang="ru" sz="1800" dirty="0">
                <a:solidFill>
                  <a:srgbClr val="C00000"/>
                </a:solidFill>
                <a:latin typeface="Times New Roman" pitchFamily="18" charset="0"/>
                <a:ea typeface="Times New Roman"/>
                <a:cs typeface="Times New Roman" pitchFamily="18" charset="0"/>
                <a:sym typeface="Times New Roman"/>
              </a:rPr>
              <a:t>Оруобуна 100 сыл буолан баран, </a:t>
            </a:r>
            <a:r>
              <a:rPr lang="ru" sz="1800" b="1" dirty="0">
                <a:solidFill>
                  <a:srgbClr val="C00000"/>
                </a:solidFill>
                <a:latin typeface="Times New Roman" pitchFamily="18" charset="0"/>
                <a:ea typeface="Times New Roman"/>
                <a:cs typeface="Times New Roman" pitchFamily="18" charset="0"/>
                <a:sym typeface="Times New Roman"/>
              </a:rPr>
              <a:t>«Саха интеллигенциятыгар сурук»</a:t>
            </a:r>
            <a:r>
              <a:rPr lang="ru" sz="1800" dirty="0">
                <a:solidFill>
                  <a:srgbClr val="C00000"/>
                </a:solidFill>
                <a:latin typeface="Times New Roman" pitchFamily="18" charset="0"/>
                <a:ea typeface="Times New Roman"/>
                <a:cs typeface="Times New Roman" pitchFamily="18" charset="0"/>
                <a:sym typeface="Times New Roman"/>
              </a:rPr>
              <a:t> оригинала Национальнай архыып харайар хоһуттан аан бастаан Саха сирин устун </a:t>
            </a:r>
            <a:r>
              <a:rPr lang="ru" sz="1800" dirty="0" smtClean="0">
                <a:solidFill>
                  <a:srgbClr val="C00000"/>
                </a:solidFill>
                <a:latin typeface="Times New Roman" pitchFamily="18" charset="0"/>
                <a:ea typeface="Times New Roman"/>
                <a:cs typeface="Times New Roman" pitchFamily="18" charset="0"/>
                <a:sym typeface="Times New Roman"/>
              </a:rPr>
              <a:t>айаннаабыта </a:t>
            </a:r>
            <a:r>
              <a:rPr lang="ru" sz="1800" dirty="0">
                <a:solidFill>
                  <a:srgbClr val="C00000"/>
                </a:solidFill>
                <a:latin typeface="Times New Roman" pitchFamily="18" charset="0"/>
                <a:ea typeface="Times New Roman"/>
                <a:cs typeface="Times New Roman" pitchFamily="18" charset="0"/>
                <a:sym typeface="Times New Roman"/>
              </a:rPr>
              <a:t>уонна бу бүгүн биһиэхэ кэллэ</a:t>
            </a:r>
            <a:r>
              <a:rPr lang="ru" sz="1800" dirty="0" smtClean="0">
                <a:solidFill>
                  <a:srgbClr val="C00000"/>
                </a:solidFill>
                <a:latin typeface="Times New Roman" pitchFamily="18" charset="0"/>
                <a:ea typeface="Times New Roman"/>
                <a:cs typeface="Times New Roman" pitchFamily="18" charset="0"/>
                <a:sym typeface="Times New Roman"/>
              </a:rPr>
              <a:t>. А.Е.Кулаковскай </a:t>
            </a:r>
            <a:r>
              <a:rPr lang="ru" sz="1800" dirty="0">
                <a:solidFill>
                  <a:srgbClr val="C00000"/>
                </a:solidFill>
                <a:latin typeface="Times New Roman" pitchFamily="18" charset="0"/>
                <a:ea typeface="Times New Roman"/>
                <a:cs typeface="Times New Roman" pitchFamily="18" charset="0"/>
                <a:sym typeface="Times New Roman"/>
              </a:rPr>
              <a:t>ааспыт үйэ саҥатыгар үөрэхтээх саха бастакы көлүөнэ интеллигенциятыгар аадырыстаммыт суруга бүгүҥҥү да күҥҥэ сытыы суолтатын сүтэрбэт. Ол курдук, </a:t>
            </a:r>
            <a:r>
              <a:rPr lang="ru" sz="1800" b="1" dirty="0">
                <a:solidFill>
                  <a:srgbClr val="C00000"/>
                </a:solidFill>
                <a:latin typeface="Times New Roman" pitchFamily="18" charset="0"/>
                <a:ea typeface="Times New Roman"/>
                <a:cs typeface="Times New Roman" pitchFamily="18" charset="0"/>
                <a:sym typeface="Times New Roman"/>
              </a:rPr>
              <a:t>"Саха интеллигенциятыгар" сурук улахан киирии тылтан уонна 7 түһүмэхтэн турар</a:t>
            </a:r>
            <a:r>
              <a:rPr lang="ru" sz="1800" b="1" dirty="0" smtClean="0">
                <a:solidFill>
                  <a:srgbClr val="C00000"/>
                </a:solidFill>
                <a:latin typeface="Times New Roman" pitchFamily="18" charset="0"/>
                <a:ea typeface="Times New Roman"/>
                <a:cs typeface="Times New Roman" pitchFamily="18" charset="0"/>
                <a:sym typeface="Times New Roman"/>
              </a:rPr>
              <a:t>:</a:t>
            </a:r>
          </a:p>
          <a:p>
            <a:pPr marL="0" lvl="0" indent="0" algn="just" rtl="0">
              <a:spcBef>
                <a:spcPts val="0"/>
              </a:spcBef>
              <a:spcAft>
                <a:spcPts val="0"/>
              </a:spcAft>
              <a:buNone/>
            </a:pPr>
            <a:r>
              <a:rPr lang="ru" sz="1800" b="1" dirty="0" smtClean="0">
                <a:solidFill>
                  <a:srgbClr val="C00000"/>
                </a:solidFill>
                <a:latin typeface="Times New Roman" pitchFamily="18" charset="0"/>
                <a:ea typeface="Times New Roman"/>
                <a:cs typeface="Times New Roman" pitchFamily="18" charset="0"/>
                <a:sym typeface="Times New Roman"/>
              </a:rPr>
              <a:t> </a:t>
            </a:r>
            <a:r>
              <a:rPr lang="ru" sz="1800" b="1" dirty="0">
                <a:solidFill>
                  <a:srgbClr val="C00000"/>
                </a:solidFill>
                <a:latin typeface="Times New Roman" pitchFamily="18" charset="0"/>
                <a:ea typeface="Times New Roman"/>
                <a:cs typeface="Times New Roman" pitchFamily="18" charset="0"/>
                <a:sym typeface="Times New Roman"/>
              </a:rPr>
              <a:t>1. Сири туһаныы</a:t>
            </a:r>
            <a:r>
              <a:rPr lang="ru" sz="1800" b="1" dirty="0" smtClean="0">
                <a:solidFill>
                  <a:srgbClr val="C00000"/>
                </a:solidFill>
                <a:latin typeface="Times New Roman" pitchFamily="18" charset="0"/>
                <a:ea typeface="Times New Roman"/>
                <a:cs typeface="Times New Roman" pitchFamily="18" charset="0"/>
                <a:sym typeface="Times New Roman"/>
              </a:rPr>
              <a:t>.</a:t>
            </a:r>
          </a:p>
          <a:p>
            <a:pPr marL="0" lvl="0" indent="0" algn="just" rtl="0">
              <a:spcBef>
                <a:spcPts val="0"/>
              </a:spcBef>
              <a:spcAft>
                <a:spcPts val="0"/>
              </a:spcAft>
              <a:buNone/>
            </a:pPr>
            <a:r>
              <a:rPr lang="ru" sz="1800" b="1" dirty="0" smtClean="0">
                <a:solidFill>
                  <a:srgbClr val="C00000"/>
                </a:solidFill>
                <a:latin typeface="Times New Roman" pitchFamily="18" charset="0"/>
                <a:ea typeface="Times New Roman"/>
                <a:cs typeface="Times New Roman" pitchFamily="18" charset="0"/>
                <a:sym typeface="Times New Roman"/>
              </a:rPr>
              <a:t> </a:t>
            </a:r>
            <a:r>
              <a:rPr lang="ru" sz="1800" b="1" dirty="0">
                <a:solidFill>
                  <a:srgbClr val="C00000"/>
                </a:solidFill>
                <a:latin typeface="Times New Roman" pitchFamily="18" charset="0"/>
                <a:ea typeface="Times New Roman"/>
                <a:cs typeface="Times New Roman" pitchFamily="18" charset="0"/>
                <a:sym typeface="Times New Roman"/>
              </a:rPr>
              <a:t>2. Сири оҥоруу</a:t>
            </a:r>
            <a:r>
              <a:rPr lang="ru" sz="1800" b="1" dirty="0" smtClean="0">
                <a:solidFill>
                  <a:srgbClr val="C00000"/>
                </a:solidFill>
                <a:latin typeface="Times New Roman" pitchFamily="18" charset="0"/>
                <a:ea typeface="Times New Roman"/>
                <a:cs typeface="Times New Roman" pitchFamily="18" charset="0"/>
                <a:sym typeface="Times New Roman"/>
              </a:rPr>
              <a:t>.</a:t>
            </a:r>
          </a:p>
          <a:p>
            <a:pPr marL="0" lvl="0" indent="0" algn="just" rtl="0">
              <a:spcBef>
                <a:spcPts val="0"/>
              </a:spcBef>
              <a:spcAft>
                <a:spcPts val="0"/>
              </a:spcAft>
              <a:buNone/>
            </a:pPr>
            <a:r>
              <a:rPr lang="ru" sz="1800" b="1" dirty="0" smtClean="0">
                <a:solidFill>
                  <a:srgbClr val="C00000"/>
                </a:solidFill>
                <a:latin typeface="Times New Roman" pitchFamily="18" charset="0"/>
                <a:ea typeface="Times New Roman"/>
                <a:cs typeface="Times New Roman" pitchFamily="18" charset="0"/>
                <a:sym typeface="Times New Roman"/>
              </a:rPr>
              <a:t> </a:t>
            </a:r>
            <a:r>
              <a:rPr lang="ru" sz="1800" b="1" dirty="0">
                <a:solidFill>
                  <a:srgbClr val="C00000"/>
                </a:solidFill>
                <a:latin typeface="Times New Roman" pitchFamily="18" charset="0"/>
                <a:ea typeface="Times New Roman"/>
                <a:cs typeface="Times New Roman" pitchFamily="18" charset="0"/>
                <a:sym typeface="Times New Roman"/>
              </a:rPr>
              <a:t>3. Балык туһунан</a:t>
            </a:r>
            <a:r>
              <a:rPr lang="ru" sz="1800" b="1" dirty="0" smtClean="0">
                <a:solidFill>
                  <a:srgbClr val="C00000"/>
                </a:solidFill>
                <a:latin typeface="Times New Roman" pitchFamily="18" charset="0"/>
                <a:ea typeface="Times New Roman"/>
                <a:cs typeface="Times New Roman" pitchFamily="18" charset="0"/>
                <a:sym typeface="Times New Roman"/>
              </a:rPr>
              <a:t>.</a:t>
            </a:r>
          </a:p>
          <a:p>
            <a:pPr marL="0" lvl="0" indent="0" algn="just" rtl="0">
              <a:spcBef>
                <a:spcPts val="0"/>
              </a:spcBef>
              <a:spcAft>
                <a:spcPts val="0"/>
              </a:spcAft>
              <a:buNone/>
            </a:pPr>
            <a:r>
              <a:rPr lang="ru" sz="1800" b="1" dirty="0" smtClean="0">
                <a:solidFill>
                  <a:srgbClr val="C00000"/>
                </a:solidFill>
                <a:latin typeface="Times New Roman" pitchFamily="18" charset="0"/>
                <a:ea typeface="Times New Roman"/>
                <a:cs typeface="Times New Roman" pitchFamily="18" charset="0"/>
                <a:sym typeface="Times New Roman"/>
              </a:rPr>
              <a:t> </a:t>
            </a:r>
            <a:r>
              <a:rPr lang="ru" sz="1800" b="1" dirty="0">
                <a:solidFill>
                  <a:srgbClr val="C00000"/>
                </a:solidFill>
                <a:latin typeface="Times New Roman" pitchFamily="18" charset="0"/>
                <a:ea typeface="Times New Roman"/>
                <a:cs typeface="Times New Roman" pitchFamily="18" charset="0"/>
                <a:sym typeface="Times New Roman"/>
              </a:rPr>
              <a:t>4. Сүөһү иитиитэ</a:t>
            </a:r>
            <a:r>
              <a:rPr lang="ru" sz="1800" b="1" dirty="0" smtClean="0">
                <a:solidFill>
                  <a:srgbClr val="C00000"/>
                </a:solidFill>
                <a:latin typeface="Times New Roman" pitchFamily="18" charset="0"/>
                <a:ea typeface="Times New Roman"/>
                <a:cs typeface="Times New Roman" pitchFamily="18" charset="0"/>
                <a:sym typeface="Times New Roman"/>
              </a:rPr>
              <a:t>.</a:t>
            </a:r>
          </a:p>
          <a:p>
            <a:pPr marL="0" lvl="0" indent="0" algn="just" rtl="0">
              <a:spcBef>
                <a:spcPts val="0"/>
              </a:spcBef>
              <a:spcAft>
                <a:spcPts val="0"/>
              </a:spcAft>
              <a:buNone/>
            </a:pPr>
            <a:r>
              <a:rPr lang="ru" sz="1800" b="1" dirty="0" smtClean="0">
                <a:solidFill>
                  <a:srgbClr val="C00000"/>
                </a:solidFill>
                <a:latin typeface="Times New Roman" pitchFamily="18" charset="0"/>
                <a:ea typeface="Times New Roman"/>
                <a:cs typeface="Times New Roman" pitchFamily="18" charset="0"/>
                <a:sym typeface="Times New Roman"/>
              </a:rPr>
              <a:t> </a:t>
            </a:r>
            <a:r>
              <a:rPr lang="ru" sz="1800" b="1" dirty="0">
                <a:solidFill>
                  <a:srgbClr val="C00000"/>
                </a:solidFill>
                <a:latin typeface="Times New Roman" pitchFamily="18" charset="0"/>
                <a:ea typeface="Times New Roman"/>
                <a:cs typeface="Times New Roman" pitchFamily="18" charset="0"/>
                <a:sym typeface="Times New Roman"/>
              </a:rPr>
              <a:t>5. Оскуола уонна общественнай олох</a:t>
            </a:r>
            <a:r>
              <a:rPr lang="ru" sz="1800" b="1" dirty="0" smtClean="0">
                <a:solidFill>
                  <a:srgbClr val="C00000"/>
                </a:solidFill>
                <a:latin typeface="Times New Roman" pitchFamily="18" charset="0"/>
                <a:ea typeface="Times New Roman"/>
                <a:cs typeface="Times New Roman" pitchFamily="18" charset="0"/>
                <a:sym typeface="Times New Roman"/>
              </a:rPr>
              <a:t>.</a:t>
            </a:r>
          </a:p>
          <a:p>
            <a:pPr marL="0" lvl="0" indent="0" algn="just" rtl="0">
              <a:spcBef>
                <a:spcPts val="0"/>
              </a:spcBef>
              <a:spcAft>
                <a:spcPts val="0"/>
              </a:spcAft>
              <a:buNone/>
            </a:pPr>
            <a:r>
              <a:rPr lang="ru" sz="1800" b="1" dirty="0" smtClean="0">
                <a:solidFill>
                  <a:srgbClr val="C00000"/>
                </a:solidFill>
                <a:latin typeface="Times New Roman" pitchFamily="18" charset="0"/>
                <a:ea typeface="Times New Roman"/>
                <a:cs typeface="Times New Roman" pitchFamily="18" charset="0"/>
                <a:sym typeface="Times New Roman"/>
              </a:rPr>
              <a:t> </a:t>
            </a:r>
            <a:r>
              <a:rPr lang="ru" sz="1800" b="1" dirty="0">
                <a:solidFill>
                  <a:srgbClr val="C00000"/>
                </a:solidFill>
                <a:latin typeface="Times New Roman" pitchFamily="18" charset="0"/>
                <a:ea typeface="Times New Roman"/>
                <a:cs typeface="Times New Roman" pitchFamily="18" charset="0"/>
                <a:sym typeface="Times New Roman"/>
              </a:rPr>
              <a:t>6. Экономическай балаһыанньа уонна предприятиелар. </a:t>
            </a:r>
            <a:endParaRPr lang="ru" sz="1800" b="1" dirty="0" smtClean="0">
              <a:solidFill>
                <a:srgbClr val="C00000"/>
              </a:solidFill>
              <a:latin typeface="Times New Roman" pitchFamily="18" charset="0"/>
              <a:ea typeface="Times New Roman"/>
              <a:cs typeface="Times New Roman" pitchFamily="18" charset="0"/>
              <a:sym typeface="Times New Roman"/>
            </a:endParaRPr>
          </a:p>
          <a:p>
            <a:pPr marL="0" lvl="0" indent="0" algn="just" rtl="0">
              <a:spcBef>
                <a:spcPts val="0"/>
              </a:spcBef>
              <a:spcAft>
                <a:spcPts val="0"/>
              </a:spcAft>
              <a:buNone/>
            </a:pPr>
            <a:r>
              <a:rPr lang="ru" sz="1800" b="1" dirty="0" smtClean="0">
                <a:solidFill>
                  <a:srgbClr val="C00000"/>
                </a:solidFill>
                <a:latin typeface="Times New Roman" pitchFamily="18" charset="0"/>
                <a:ea typeface="Times New Roman"/>
                <a:cs typeface="Times New Roman" pitchFamily="18" charset="0"/>
                <a:sym typeface="Times New Roman"/>
              </a:rPr>
              <a:t>7</a:t>
            </a:r>
            <a:r>
              <a:rPr lang="ru" sz="1800" b="1" dirty="0">
                <a:solidFill>
                  <a:srgbClr val="C00000"/>
                </a:solidFill>
                <a:latin typeface="Times New Roman" pitchFamily="18" charset="0"/>
                <a:ea typeface="Times New Roman"/>
                <a:cs typeface="Times New Roman" pitchFamily="18" charset="0"/>
                <a:sym typeface="Times New Roman"/>
              </a:rPr>
              <a:t>. Дохуот төрүттэрэ.</a:t>
            </a:r>
            <a:endParaRPr sz="1800" b="1">
              <a:solidFill>
                <a:srgbClr val="C00000"/>
              </a:solidFill>
              <a:latin typeface="Times New Roman" pitchFamily="18" charset="0"/>
              <a:ea typeface="Times New Roman"/>
              <a:cs typeface="Times New Roman" pitchFamily="18" charset="0"/>
              <a:sym typeface="Times New Roman"/>
            </a:endParaRPr>
          </a:p>
          <a:p>
            <a:pPr marL="0" lvl="0" indent="0" algn="just" rtl="0">
              <a:spcBef>
                <a:spcPts val="0"/>
              </a:spcBef>
              <a:spcAft>
                <a:spcPts val="0"/>
              </a:spcAft>
              <a:buNone/>
            </a:pPr>
            <a:r>
              <a:rPr lang="ru" sz="1800" dirty="0">
                <a:solidFill>
                  <a:srgbClr val="C00000"/>
                </a:solidFill>
                <a:latin typeface="Times New Roman" pitchFamily="18" charset="0"/>
                <a:ea typeface="Times New Roman"/>
                <a:cs typeface="Times New Roman" pitchFamily="18" charset="0"/>
                <a:sym typeface="Times New Roman"/>
              </a:rPr>
              <a:t>            Өксөкүлээх Өлөксөй «Саха интеллигенциятыгар»  суругар  20-с уйэҕэ биһиги кыракый норуоппутун  туох күүтэрин өтө көрөн, суоһуур алдьархайдартан быыһанар суолларбытын арыйан, араҥаччылыы сатаабыт. Кини үөскээбит ыарахаттары ааттаталаан туран, олох тупсарын туһугар экономиканы сайыннарыыга бастатан туран ханнык миэрэлэр ылыллыахтаахтарын анаарбыт.</a:t>
            </a:r>
            <a:endParaRPr sz="1800">
              <a:solidFill>
                <a:srgbClr val="C00000"/>
              </a:solidFill>
              <a:latin typeface="Times New Roman" pitchFamily="18" charset="0"/>
              <a:ea typeface="Times New Roman"/>
              <a:cs typeface="Times New Roman" pitchFamily="18" charset="0"/>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txBox="1"/>
          <p:nvPr/>
        </p:nvSpPr>
        <p:spPr>
          <a:xfrm>
            <a:off x="253825" y="173675"/>
            <a:ext cx="8630400" cy="3877954"/>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t" anchorCtr="0">
            <a:spAutoFit/>
          </a:bodyPr>
          <a:lstStyle/>
          <a:p>
            <a:pPr marL="0" lvl="0" indent="0" algn="just" rtl="0">
              <a:spcBef>
                <a:spcPts val="0"/>
              </a:spcBef>
              <a:spcAft>
                <a:spcPts val="0"/>
              </a:spcAft>
              <a:buNone/>
            </a:pPr>
            <a:r>
              <a:rPr lang="ru" sz="1500" dirty="0">
                <a:solidFill>
                  <a:schemeClr val="dk1"/>
                </a:solidFill>
                <a:latin typeface="Times New Roman"/>
                <a:ea typeface="Times New Roman"/>
                <a:cs typeface="Times New Roman"/>
                <a:sym typeface="Times New Roman"/>
              </a:rPr>
              <a:t> </a:t>
            </a:r>
            <a:r>
              <a:rPr lang="ru" sz="2000" dirty="0">
                <a:solidFill>
                  <a:srgbClr val="C00000"/>
                </a:solidFill>
                <a:latin typeface="Times New Roman" pitchFamily="18" charset="0"/>
                <a:ea typeface="Times New Roman"/>
                <a:cs typeface="Times New Roman" pitchFamily="18" charset="0"/>
                <a:sym typeface="Times New Roman"/>
              </a:rPr>
              <a:t>Ол иһин бу «Суругу» сыныйан үөрэппит, чинчийбит </a:t>
            </a:r>
            <a:r>
              <a:rPr lang="ru" sz="2000" b="1" dirty="0">
                <a:solidFill>
                  <a:srgbClr val="C00000"/>
                </a:solidFill>
                <a:latin typeface="Times New Roman" pitchFamily="18" charset="0"/>
                <a:ea typeface="Times New Roman"/>
                <a:cs typeface="Times New Roman" pitchFamily="18" charset="0"/>
                <a:sym typeface="Times New Roman"/>
              </a:rPr>
              <a:t>учуонайдар Өксөкүлээх Өлөксөйү саха Нострадамуһа, саха бастакы экономиһа </a:t>
            </a:r>
            <a:r>
              <a:rPr lang="ru" sz="2000" dirty="0">
                <a:solidFill>
                  <a:srgbClr val="C00000"/>
                </a:solidFill>
                <a:latin typeface="Times New Roman" pitchFamily="18" charset="0"/>
                <a:ea typeface="Times New Roman"/>
                <a:cs typeface="Times New Roman" pitchFamily="18" charset="0"/>
                <a:sym typeface="Times New Roman"/>
              </a:rPr>
              <a:t>диэн сыаналыыллар. «Сурукка» Өксөкүлээх Өлөксөй дьон олоҕо сайдыытын хамнатар күүһүнэн өй-санаа, үөрэх буолар; үөрэх тиийбэтиттэн аан дойду алдьархайдара тахсаллар диэн тоһоҕолоон эппит.  </a:t>
            </a:r>
            <a:r>
              <a:rPr lang="ru" sz="2000" b="1" dirty="0">
                <a:solidFill>
                  <a:srgbClr val="C00000"/>
                </a:solidFill>
                <a:latin typeface="Times New Roman" pitchFamily="18" charset="0"/>
                <a:ea typeface="Times New Roman"/>
                <a:cs typeface="Times New Roman" pitchFamily="18" charset="0"/>
                <a:sym typeface="Times New Roman"/>
              </a:rPr>
              <a:t>Кини бу «Суругун» 5-с салаатыгар оҕолору бэйэлэрэ өйдүүр төрөөбүт тылларынан үөрэтиигэ</a:t>
            </a:r>
            <a:r>
              <a:rPr lang="ru" sz="2000" b="1">
                <a:solidFill>
                  <a:srgbClr val="C00000"/>
                </a:solidFill>
                <a:latin typeface="Times New Roman" pitchFamily="18" charset="0"/>
                <a:ea typeface="Times New Roman"/>
                <a:cs typeface="Times New Roman" pitchFamily="18" charset="0"/>
                <a:sym typeface="Times New Roman"/>
              </a:rPr>
              <a:t>, </a:t>
            </a:r>
            <a:r>
              <a:rPr lang="ru" sz="2000" b="1" smtClean="0">
                <a:solidFill>
                  <a:srgbClr val="C00000"/>
                </a:solidFill>
                <a:latin typeface="Times New Roman" pitchFamily="18" charset="0"/>
                <a:ea typeface="Times New Roman"/>
                <a:cs typeface="Times New Roman" pitchFamily="18" charset="0"/>
                <a:sym typeface="Times New Roman"/>
              </a:rPr>
              <a:t>култуураны </a:t>
            </a:r>
            <a:r>
              <a:rPr lang="ru" sz="2000" b="1" dirty="0">
                <a:solidFill>
                  <a:srgbClr val="C00000"/>
                </a:solidFill>
                <a:latin typeface="Times New Roman" pitchFamily="18" charset="0"/>
                <a:ea typeface="Times New Roman"/>
                <a:cs typeface="Times New Roman" pitchFamily="18" charset="0"/>
                <a:sym typeface="Times New Roman"/>
              </a:rPr>
              <a:t>норуокка киэҥник тарҕатыыга ыҥырбыт. Саха литературатын хайаан да үөскэтиэххэ наада, бэйэ литературата, суруга-бичигэ суох үөрэҕирии кыаллыа суоҕа диэн сэрэппит.</a:t>
            </a:r>
            <a:endParaRPr sz="2000" b="1">
              <a:solidFill>
                <a:srgbClr val="C00000"/>
              </a:solidFill>
              <a:latin typeface="Times New Roman" pitchFamily="18" charset="0"/>
              <a:ea typeface="Times New Roman"/>
              <a:cs typeface="Times New Roman" pitchFamily="18" charset="0"/>
              <a:sym typeface="Times New Roman"/>
            </a:endParaRPr>
          </a:p>
          <a:p>
            <a:pPr marL="0" lvl="0" indent="0" algn="just" rtl="0">
              <a:spcBef>
                <a:spcPts val="0"/>
              </a:spcBef>
              <a:spcAft>
                <a:spcPts val="0"/>
              </a:spcAft>
              <a:buNone/>
            </a:pPr>
            <a:r>
              <a:rPr lang="ru" sz="2000" dirty="0">
                <a:solidFill>
                  <a:srgbClr val="C00000"/>
                </a:solidFill>
                <a:latin typeface="Times New Roman" pitchFamily="18" charset="0"/>
                <a:ea typeface="Times New Roman"/>
                <a:cs typeface="Times New Roman" pitchFamily="18" charset="0"/>
                <a:sym typeface="Times New Roman"/>
              </a:rPr>
              <a:t>           Суруйааччы сүүс сыллааҕыта аныгы аан дойдуга буола турартан үгүһү өтө көрүүтэ бүгүн өссө күүстээх дорҕооннонор уонна суолтата улаатар.</a:t>
            </a:r>
            <a:endParaRPr sz="2000">
              <a:solidFill>
                <a:srgbClr val="C00000"/>
              </a:solidFill>
              <a:latin typeface="Times New Roman" pitchFamily="18" charset="0"/>
              <a:ea typeface="Times New Roman"/>
              <a:cs typeface="Times New Roman" pitchFamily="18" charset="0"/>
              <a:sym typeface="Times New Roman"/>
            </a:endParaRPr>
          </a:p>
          <a:p>
            <a:pPr marL="0" lvl="0" indent="0" algn="just" rtl="0">
              <a:spcBef>
                <a:spcPts val="0"/>
              </a:spcBef>
              <a:spcAft>
                <a:spcPts val="0"/>
              </a:spcAft>
              <a:buNone/>
            </a:pPr>
            <a:r>
              <a:rPr lang="ru" sz="2000" dirty="0">
                <a:solidFill>
                  <a:srgbClr val="C00000"/>
                </a:solidFill>
                <a:latin typeface="Times New Roman" pitchFamily="18" charset="0"/>
                <a:ea typeface="Times New Roman"/>
                <a:cs typeface="Times New Roman" pitchFamily="18" charset="0"/>
                <a:sym typeface="Times New Roman"/>
              </a:rPr>
              <a:t>           </a:t>
            </a:r>
            <a:endParaRPr sz="2000">
              <a:solidFill>
                <a:srgbClr val="C00000"/>
              </a:solidFill>
              <a:latin typeface="Times New Roman" pitchFamily="18" charset="0"/>
              <a:ea typeface="Times New Roman"/>
              <a:cs typeface="Times New Roman" pitchFamily="18" charset="0"/>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432</Words>
  <PresentationFormat>Экран (16:9)</PresentationFormat>
  <Paragraphs>26</Paragraphs>
  <Slides>10</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Simple Light</vt:lpstr>
      <vt:lpstr>           А.Е. Кулаковскай-Өксөкүлээх Өлөксөй              “Саха интеллигенциятыгар суруга”</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А.Е. Кулаковскай-Өксөкүлээх Өлөксөй              “Саха интеллигенциятыгар суруга”</dc:title>
  <cp:lastModifiedBy>Home</cp:lastModifiedBy>
  <cp:revision>7</cp:revision>
  <dcterms:modified xsi:type="dcterms:W3CDTF">2021-10-15T11:08:51Z</dcterms:modified>
</cp:coreProperties>
</file>