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12" d="100"/>
          <a:sy n="112" d="100"/>
        </p:scale>
        <p:origin x="-610" y="-7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797aca57c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797aca57c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b797aca57c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b797aca57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797aca57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797aca57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797aca57c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797aca57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797aca57c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797aca57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b797aca57c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b797aca57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b797aca57c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b797aca57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b797aca57c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b797aca57c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b797aca57c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b797aca57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797aca57c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b797aca57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b797aca57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b797aca57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1790200" y="120250"/>
            <a:ext cx="5744700" cy="56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ru" sz="2288" b="1">
                <a:solidFill>
                  <a:srgbClr val="0000FF"/>
                </a:solidFill>
                <a:latin typeface="Times New Roman"/>
                <a:ea typeface="Times New Roman"/>
                <a:cs typeface="Times New Roman"/>
                <a:sym typeface="Times New Roman"/>
              </a:rPr>
              <a:t>Гаврил Васильевич Ксенофонтов</a:t>
            </a:r>
            <a:endParaRPr sz="2288" b="1">
              <a:solidFill>
                <a:srgbClr val="0000FF"/>
              </a:solidFill>
              <a:latin typeface="Times New Roman"/>
              <a:ea typeface="Times New Roman"/>
              <a:cs typeface="Times New Roman"/>
              <a:sym typeface="Times New Roman"/>
            </a:endParaRPr>
          </a:p>
        </p:txBody>
      </p:sp>
      <p:pic>
        <p:nvPicPr>
          <p:cNvPr id="55" name="Google Shape;55;p13"/>
          <p:cNvPicPr preferRelativeResize="0"/>
          <p:nvPr/>
        </p:nvPicPr>
        <p:blipFill>
          <a:blip r:embed="rId3">
            <a:alphaModFix/>
          </a:blip>
          <a:stretch>
            <a:fillRect/>
          </a:stretch>
        </p:blipFill>
        <p:spPr>
          <a:xfrm>
            <a:off x="473050" y="742625"/>
            <a:ext cx="2947400" cy="4347425"/>
          </a:xfrm>
          <a:prstGeom prst="rect">
            <a:avLst/>
          </a:prstGeom>
          <a:noFill/>
          <a:ln>
            <a:noFill/>
          </a:ln>
        </p:spPr>
      </p:pic>
      <p:sp>
        <p:nvSpPr>
          <p:cNvPr id="56" name="Google Shape;56;p13"/>
          <p:cNvSpPr txBox="1"/>
          <p:nvPr/>
        </p:nvSpPr>
        <p:spPr>
          <a:xfrm>
            <a:off x="3486900" y="587825"/>
            <a:ext cx="5345400" cy="4494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ru" sz="1800">
                <a:solidFill>
                  <a:srgbClr val="002060"/>
                </a:solidFill>
              </a:rPr>
              <a:t> </a:t>
            </a:r>
            <a:r>
              <a:rPr lang="ru" sz="2000">
                <a:solidFill>
                  <a:srgbClr val="0000FF"/>
                </a:solidFill>
                <a:latin typeface="Times New Roman"/>
                <a:ea typeface="Times New Roman"/>
                <a:cs typeface="Times New Roman"/>
                <a:sym typeface="Times New Roman"/>
              </a:rPr>
              <a:t>Гавриил Васильевич 1888 сыллаахха Арҕаа Хаҥалас улууһун кулубатын дьиэ кэргэнигэр төрөөбүтэ. Аҕата  Василий Никифорович кыахтаах, сүөһү иитиитинэн уонна атыытынан дьарыктанара. Бэйэтин кэмигэр дьоно – сэргэтэ улаханнык убаастыыр киһилэрэ. Онтон   ийэтэ Екатерина Максимовна 9 оҕотун иитиитинэн дьарыктанара ( 6 уол, 3 кыыс ). Сүрдээх ирдэбиллээх. Аҕалара оҕолорун үөрэхтээх оҥорорго бары кыһамньытын  уурара. Гавриил  1907 с. Дьокуускайга реальнай училищены бүтэрэр, онтон 1912с. Сибиир биир улахан куоратыгар Томскайга үөрэнэн юрист идэтин ылбыта.    </a:t>
            </a:r>
            <a:endParaRPr sz="2000">
              <a:solidFill>
                <a:srgbClr val="0000FF"/>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2"/>
          <p:cNvPicPr preferRelativeResize="0"/>
          <p:nvPr/>
        </p:nvPicPr>
        <p:blipFill>
          <a:blip r:embed="rId3">
            <a:alphaModFix/>
          </a:blip>
          <a:stretch>
            <a:fillRect/>
          </a:stretch>
        </p:blipFill>
        <p:spPr>
          <a:xfrm>
            <a:off x="272650" y="462275"/>
            <a:ext cx="3284300" cy="2653150"/>
          </a:xfrm>
          <a:prstGeom prst="rect">
            <a:avLst/>
          </a:prstGeom>
          <a:noFill/>
          <a:ln>
            <a:noFill/>
          </a:ln>
        </p:spPr>
      </p:pic>
      <p:sp>
        <p:nvSpPr>
          <p:cNvPr id="114" name="Google Shape;114;p22"/>
          <p:cNvSpPr txBox="1"/>
          <p:nvPr/>
        </p:nvSpPr>
        <p:spPr>
          <a:xfrm>
            <a:off x="3687300" y="280550"/>
            <a:ext cx="5303700" cy="451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1900">
                <a:solidFill>
                  <a:srgbClr val="0000FF"/>
                </a:solidFill>
                <a:latin typeface="Times New Roman"/>
                <a:ea typeface="Times New Roman"/>
                <a:cs typeface="Times New Roman"/>
                <a:sym typeface="Times New Roman"/>
              </a:rPr>
              <a:t>Онно Калмыкияттан, Алтайтан, Иркутскайтан, Санкт-Петербургтан, Хакассияттан, Улан-Удэттэн  араас таһымнаах дакылааттары аахпыттара. Бочуоттаах ыалдьыттар ортолоругар Германия  энтология Институтун вице- директора, энтология доктора Улла Йохансен, Москваттан  историческай наука доктора  В.И. Харитонова,  Японияттан социальнай антропология доктора, энтология уонна антропология  Институтун үлэһитэ Хироки Такакура  уонна   Улан-Удэттэн историческай наука доктора С.Г.Жамболо кэлэннэр көхтөөхтүк  кыттан  үлэлээбиттэрэ. </a:t>
            </a:r>
            <a:endParaRPr sz="1900">
              <a:solidFill>
                <a:srgbClr val="0000FF"/>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3"/>
          <p:cNvPicPr preferRelativeResize="0"/>
          <p:nvPr/>
        </p:nvPicPr>
        <p:blipFill>
          <a:blip r:embed="rId3">
            <a:alphaModFix/>
          </a:blip>
          <a:stretch>
            <a:fillRect/>
          </a:stretch>
        </p:blipFill>
        <p:spPr>
          <a:xfrm>
            <a:off x="1288000" y="152400"/>
            <a:ext cx="6451601" cy="4838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4"/>
          <p:cNvPicPr preferRelativeResize="0"/>
          <p:nvPr/>
        </p:nvPicPr>
        <p:blipFill>
          <a:blip r:embed="rId3">
            <a:alphaModFix/>
          </a:blip>
          <a:stretch>
            <a:fillRect/>
          </a:stretch>
        </p:blipFill>
        <p:spPr>
          <a:xfrm>
            <a:off x="152400" y="152400"/>
            <a:ext cx="7408460" cy="4269475"/>
          </a:xfrm>
          <a:prstGeom prst="rect">
            <a:avLst/>
          </a:prstGeom>
          <a:noFill/>
          <a:ln>
            <a:noFill/>
          </a:ln>
        </p:spPr>
      </p:pic>
      <p:pic>
        <p:nvPicPr>
          <p:cNvPr id="3" name="Рисунок 2" descr="C:\ФОТКИ, семья\Портреты КВС\ВС3 (2).jpg"/>
          <p:cNvPicPr/>
          <p:nvPr/>
        </p:nvPicPr>
        <p:blipFill>
          <a:blip r:embed="rId4" cstate="print"/>
          <a:srcRect/>
          <a:stretch>
            <a:fillRect/>
          </a:stretch>
        </p:blipFill>
        <p:spPr bwMode="auto">
          <a:xfrm>
            <a:off x="7717667" y="3464882"/>
            <a:ext cx="819150" cy="929640"/>
          </a:xfrm>
          <a:prstGeom prst="rect">
            <a:avLst/>
          </a:prstGeom>
          <a:noFill/>
          <a:ln w="9525">
            <a:noFill/>
            <a:miter lim="800000"/>
            <a:headEnd/>
            <a:tailEnd/>
          </a:ln>
        </p:spPr>
      </p:pic>
      <p:sp>
        <p:nvSpPr>
          <p:cNvPr id="2049" name="Rectangle 1"/>
          <p:cNvSpPr>
            <a:spLocks noChangeArrowheads="1"/>
          </p:cNvSpPr>
          <p:nvPr/>
        </p:nvSpPr>
        <p:spPr bwMode="auto">
          <a:xfrm>
            <a:off x="6660108" y="4435521"/>
            <a:ext cx="2402006"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Кривошапкина Валентина Семеновна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ГБПОУ </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ХОК</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им.Н.Е.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Мординова-Амма</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Аччыгыйа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52400" y="114700"/>
            <a:ext cx="3240974" cy="4933000"/>
          </a:xfrm>
          <a:prstGeom prst="rect">
            <a:avLst/>
          </a:prstGeom>
          <a:noFill/>
          <a:ln>
            <a:noFill/>
          </a:ln>
        </p:spPr>
      </p:pic>
      <p:pic>
        <p:nvPicPr>
          <p:cNvPr id="62" name="Google Shape;62;p14"/>
          <p:cNvPicPr preferRelativeResize="0"/>
          <p:nvPr/>
        </p:nvPicPr>
        <p:blipFill>
          <a:blip r:embed="rId4">
            <a:alphaModFix/>
          </a:blip>
          <a:stretch>
            <a:fillRect/>
          </a:stretch>
        </p:blipFill>
        <p:spPr>
          <a:xfrm>
            <a:off x="3452677" y="889550"/>
            <a:ext cx="5499900" cy="3759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570799" y="188278"/>
            <a:ext cx="4442074" cy="4832980"/>
          </a:xfrm>
          <a:prstGeom prst="rect">
            <a:avLst/>
          </a:prstGeom>
          <a:noFill/>
          <a:ln>
            <a:noFill/>
          </a:ln>
        </p:spPr>
      </p:pic>
      <p:pic>
        <p:nvPicPr>
          <p:cNvPr id="68" name="Google Shape;68;p15"/>
          <p:cNvPicPr preferRelativeResize="0"/>
          <p:nvPr/>
        </p:nvPicPr>
        <p:blipFill>
          <a:blip r:embed="rId4">
            <a:alphaModFix/>
          </a:blip>
          <a:stretch>
            <a:fillRect/>
          </a:stretch>
        </p:blipFill>
        <p:spPr>
          <a:xfrm>
            <a:off x="5450848" y="188275"/>
            <a:ext cx="3179526" cy="4766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a:off x="152400" y="152400"/>
            <a:ext cx="3399230" cy="4838700"/>
          </a:xfrm>
          <a:prstGeom prst="rect">
            <a:avLst/>
          </a:prstGeom>
          <a:noFill/>
          <a:ln>
            <a:noFill/>
          </a:ln>
        </p:spPr>
      </p:pic>
      <p:sp>
        <p:nvSpPr>
          <p:cNvPr id="74" name="Google Shape;74;p16"/>
          <p:cNvSpPr txBox="1"/>
          <p:nvPr/>
        </p:nvSpPr>
        <p:spPr>
          <a:xfrm>
            <a:off x="3714000" y="152400"/>
            <a:ext cx="5303700" cy="4849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ru" sz="1900" b="1">
                <a:solidFill>
                  <a:srgbClr val="0000FF"/>
                </a:solidFill>
              </a:rPr>
              <a:t>1913-17 с</a:t>
            </a:r>
            <a:r>
              <a:rPr lang="ru" sz="1900">
                <a:solidFill>
                  <a:srgbClr val="0000FF"/>
                </a:solidFill>
              </a:rPr>
              <a:t>. Гавриил Васильевич Дьокуускайга адвокатынан үлэлээбитэ. Саха сирин общественнай-политическай олоҕор көхтөөхтүк кыттара.</a:t>
            </a:r>
            <a:endParaRPr sz="1900">
              <a:solidFill>
                <a:srgbClr val="0000FF"/>
              </a:solidFill>
            </a:endParaRPr>
          </a:p>
          <a:p>
            <a:pPr marL="0" lvl="0" indent="0" algn="just" rtl="0">
              <a:lnSpc>
                <a:spcPct val="115000"/>
              </a:lnSpc>
              <a:spcBef>
                <a:spcPts val="0"/>
              </a:spcBef>
              <a:spcAft>
                <a:spcPts val="0"/>
              </a:spcAft>
              <a:buNone/>
            </a:pPr>
            <a:r>
              <a:rPr lang="ru" sz="1900" b="1">
                <a:solidFill>
                  <a:srgbClr val="0000FF"/>
                </a:solidFill>
              </a:rPr>
              <a:t>1920-23с.</a:t>
            </a:r>
            <a:r>
              <a:rPr lang="ru" sz="1900">
                <a:solidFill>
                  <a:srgbClr val="0000FF"/>
                </a:solidFill>
              </a:rPr>
              <a:t> Иркутскайга гуманитарнай институтка  ассистент . Кини научнай салайааччытын  Б. Э. Петри сорудаҕынан элбэхтик этнографическай экспедицияларга сылдьыбыта  (Саха сиригэр - 1921, 1923-26, </a:t>
            </a:r>
            <a:r>
              <a:rPr lang="ru" sz="1900" b="1">
                <a:solidFill>
                  <a:srgbClr val="0000FF"/>
                </a:solidFill>
              </a:rPr>
              <a:t>1933;</a:t>
            </a:r>
            <a:r>
              <a:rPr lang="ru" sz="1900">
                <a:solidFill>
                  <a:srgbClr val="0000FF"/>
                </a:solidFill>
              </a:rPr>
              <a:t> Бурятияҕа - 1922, 1926). Азия норуоттарын религияларын, культураларын тэҥнээн үөрэппитэ, улахан оруолу ойууннааһыҥҥа уурбута; сахалар төрүттэрин уонна этнографияны чиҥчийбитэ.</a:t>
            </a:r>
            <a:endParaRPr sz="1900">
              <a:solidFill>
                <a:srgbClr val="0000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125700" y="837700"/>
            <a:ext cx="2767026" cy="3468101"/>
          </a:xfrm>
          <a:prstGeom prst="rect">
            <a:avLst/>
          </a:prstGeom>
          <a:noFill/>
          <a:ln>
            <a:noFill/>
          </a:ln>
        </p:spPr>
      </p:pic>
      <p:sp>
        <p:nvSpPr>
          <p:cNvPr id="80" name="Google Shape;80;p17"/>
          <p:cNvSpPr txBox="1"/>
          <p:nvPr/>
        </p:nvSpPr>
        <p:spPr>
          <a:xfrm>
            <a:off x="2992575" y="93525"/>
            <a:ext cx="6151500" cy="5448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ru" sz="2000" b="1">
                <a:solidFill>
                  <a:srgbClr val="0000FF"/>
                </a:solidFill>
                <a:latin typeface="Times New Roman"/>
                <a:ea typeface="Times New Roman"/>
                <a:cs typeface="Times New Roman"/>
                <a:sym typeface="Times New Roman"/>
              </a:rPr>
              <a:t>1928 с</a:t>
            </a:r>
            <a:r>
              <a:rPr lang="ru" sz="2000">
                <a:solidFill>
                  <a:srgbClr val="0000FF"/>
                </a:solidFill>
                <a:latin typeface="Times New Roman"/>
                <a:ea typeface="Times New Roman"/>
                <a:cs typeface="Times New Roman"/>
                <a:sym typeface="Times New Roman"/>
              </a:rPr>
              <a:t>. Иркутскайга, 1930с. ЯАССР  Тылы уонна культураны Чиҥчийэр институт үлэһитэ. </a:t>
            </a:r>
            <a:endParaRPr sz="2000">
              <a:solidFill>
                <a:srgbClr val="0000FF"/>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ru" sz="2000" b="1">
                <a:solidFill>
                  <a:srgbClr val="0000FF"/>
                </a:solidFill>
                <a:latin typeface="Times New Roman"/>
                <a:ea typeface="Times New Roman"/>
                <a:cs typeface="Times New Roman"/>
                <a:sym typeface="Times New Roman"/>
              </a:rPr>
              <a:t>1937 </a:t>
            </a:r>
            <a:r>
              <a:rPr lang="ru" sz="2000">
                <a:solidFill>
                  <a:srgbClr val="0000FF"/>
                </a:solidFill>
                <a:latin typeface="Times New Roman"/>
                <a:ea typeface="Times New Roman"/>
                <a:cs typeface="Times New Roman"/>
                <a:sym typeface="Times New Roman"/>
              </a:rPr>
              <a:t>с. Московскай уобалас Дмитров куоратыгар олорон «Урааҥхай сахалар» 2- с томун суруйбута</a:t>
            </a:r>
            <a:endParaRPr sz="2000">
              <a:solidFill>
                <a:srgbClr val="0000FF"/>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ru" sz="2000">
                <a:solidFill>
                  <a:srgbClr val="0000FF"/>
                </a:solidFill>
                <a:latin typeface="Times New Roman"/>
                <a:ea typeface="Times New Roman"/>
                <a:cs typeface="Times New Roman"/>
                <a:sym typeface="Times New Roman"/>
              </a:rPr>
              <a:t>  ( тюркологияны үөрэтэргэ оруолу оонньообута).</a:t>
            </a:r>
            <a:endParaRPr sz="2000">
              <a:solidFill>
                <a:srgbClr val="0000FF"/>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ru" sz="2000">
                <a:solidFill>
                  <a:srgbClr val="0000FF"/>
                </a:solidFill>
                <a:latin typeface="Times New Roman"/>
                <a:ea typeface="Times New Roman"/>
                <a:cs typeface="Times New Roman"/>
                <a:sym typeface="Times New Roman"/>
              </a:rPr>
              <a:t>  </a:t>
            </a:r>
            <a:r>
              <a:rPr lang="ru" sz="2000" b="1">
                <a:solidFill>
                  <a:srgbClr val="0000FF"/>
                </a:solidFill>
                <a:latin typeface="Times New Roman"/>
                <a:ea typeface="Times New Roman"/>
                <a:cs typeface="Times New Roman"/>
                <a:sym typeface="Times New Roman"/>
              </a:rPr>
              <a:t>1938с</a:t>
            </a:r>
            <a:r>
              <a:rPr lang="ru" sz="2000">
                <a:solidFill>
                  <a:srgbClr val="0000FF"/>
                </a:solidFill>
                <a:latin typeface="Times New Roman"/>
                <a:ea typeface="Times New Roman"/>
                <a:cs typeface="Times New Roman"/>
                <a:sym typeface="Times New Roman"/>
              </a:rPr>
              <a:t>. Муус устар 22 күнүгэр «Сахалар дьыалалара» диэҥҥэ  П.А.Ойуунскайдыын Москваҕа бииргэ тутуллубута.  «Саха омук» обществоҕа, советскай былааһы утары бастаанньаҕа , Японияҕа үспүйүөннээһиҥҥэ буруйдаммыта уонна ол күн атырдьах ыйын 28 күнүгэр 1938 сыллаахха ытыллыбыта. Көмүллүбүт сирэ – НКВД полигона «Коммунарка».</a:t>
            </a:r>
            <a:endParaRPr sz="2000">
              <a:solidFill>
                <a:srgbClr val="0000FF"/>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ru" sz="2000">
                <a:solidFill>
                  <a:srgbClr val="0000FF"/>
                </a:solidFill>
                <a:latin typeface="Times New Roman"/>
                <a:ea typeface="Times New Roman"/>
                <a:cs typeface="Times New Roman"/>
                <a:sym typeface="Times New Roman"/>
              </a:rPr>
              <a:t> </a:t>
            </a:r>
            <a:r>
              <a:rPr lang="ru" sz="2000" b="1">
                <a:solidFill>
                  <a:srgbClr val="0000FF"/>
                </a:solidFill>
                <a:latin typeface="Times New Roman"/>
                <a:ea typeface="Times New Roman"/>
                <a:cs typeface="Times New Roman"/>
                <a:sym typeface="Times New Roman"/>
              </a:rPr>
              <a:t>1957с.22.08.</a:t>
            </a:r>
            <a:r>
              <a:rPr lang="ru" sz="2000">
                <a:solidFill>
                  <a:srgbClr val="0000FF"/>
                </a:solidFill>
                <a:latin typeface="Times New Roman"/>
                <a:ea typeface="Times New Roman"/>
                <a:cs typeface="Times New Roman"/>
                <a:sym typeface="Times New Roman"/>
              </a:rPr>
              <a:t> реабилитацияламмыт.  </a:t>
            </a:r>
            <a:endParaRPr sz="2000">
              <a:solidFill>
                <a:srgbClr val="0000FF"/>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ru" sz="2000">
                <a:solidFill>
                  <a:srgbClr val="0000FF"/>
                </a:solidFill>
                <a:latin typeface="Times New Roman"/>
                <a:ea typeface="Times New Roman"/>
                <a:cs typeface="Times New Roman"/>
                <a:sym typeface="Times New Roman"/>
              </a:rPr>
              <a:t> </a:t>
            </a:r>
            <a:endParaRPr sz="2000">
              <a:solidFill>
                <a:srgbClr val="0000FF"/>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8"/>
          <p:cNvPicPr preferRelativeResize="0"/>
          <p:nvPr/>
        </p:nvPicPr>
        <p:blipFill>
          <a:blip r:embed="rId3">
            <a:alphaModFix/>
          </a:blip>
          <a:stretch>
            <a:fillRect/>
          </a:stretch>
        </p:blipFill>
        <p:spPr>
          <a:xfrm>
            <a:off x="6832275" y="0"/>
            <a:ext cx="2118750" cy="3390011"/>
          </a:xfrm>
          <a:prstGeom prst="rect">
            <a:avLst/>
          </a:prstGeom>
          <a:noFill/>
          <a:ln>
            <a:noFill/>
          </a:ln>
        </p:spPr>
      </p:pic>
      <p:pic>
        <p:nvPicPr>
          <p:cNvPr id="86" name="Google Shape;86;p18"/>
          <p:cNvPicPr preferRelativeResize="0"/>
          <p:nvPr/>
        </p:nvPicPr>
        <p:blipFill rotWithShape="1">
          <a:blip r:embed="rId4">
            <a:alphaModFix/>
          </a:blip>
          <a:srcRect l="10317" r="6000"/>
          <a:stretch/>
        </p:blipFill>
        <p:spPr>
          <a:xfrm>
            <a:off x="6832275" y="2571750"/>
            <a:ext cx="2118749" cy="2531898"/>
          </a:xfrm>
          <a:prstGeom prst="rect">
            <a:avLst/>
          </a:prstGeom>
          <a:noFill/>
          <a:ln>
            <a:noFill/>
          </a:ln>
        </p:spPr>
      </p:pic>
      <p:sp>
        <p:nvSpPr>
          <p:cNvPr id="87" name="Google Shape;87;p18"/>
          <p:cNvSpPr txBox="1"/>
          <p:nvPr/>
        </p:nvSpPr>
        <p:spPr>
          <a:xfrm>
            <a:off x="200400" y="133600"/>
            <a:ext cx="6412800" cy="5048700"/>
          </a:xfrm>
          <a:prstGeom prst="rect">
            <a:avLst/>
          </a:prstGeom>
          <a:noFill/>
          <a:ln>
            <a:noFill/>
          </a:ln>
        </p:spPr>
        <p:txBody>
          <a:bodyPr spcFirstLastPara="1" wrap="square" lIns="91425" tIns="91425" rIns="91425" bIns="91425" anchor="t" anchorCtr="0">
            <a:spAutoFit/>
          </a:bodyPr>
          <a:lstStyle/>
          <a:p>
            <a:pPr marL="914400" lvl="0" indent="457200" algn="l" rtl="0">
              <a:lnSpc>
                <a:spcPct val="115000"/>
              </a:lnSpc>
              <a:spcBef>
                <a:spcPts val="0"/>
              </a:spcBef>
              <a:spcAft>
                <a:spcPts val="0"/>
              </a:spcAft>
              <a:buNone/>
            </a:pPr>
            <a:r>
              <a:rPr lang="ru" sz="1500" b="1">
                <a:solidFill>
                  <a:srgbClr val="0000FF"/>
                </a:solidFill>
                <a:highlight>
                  <a:srgbClr val="FFFFFF"/>
                </a:highlight>
                <a:latin typeface="Times New Roman"/>
                <a:ea typeface="Times New Roman"/>
                <a:cs typeface="Times New Roman"/>
                <a:sym typeface="Times New Roman"/>
              </a:rPr>
              <a:t>«УРАА</a:t>
            </a:r>
            <a:r>
              <a:rPr lang="ru" sz="2200" b="1">
                <a:solidFill>
                  <a:srgbClr val="0000FF"/>
                </a:solidFill>
                <a:highlight>
                  <a:srgbClr val="FFFFFF"/>
                </a:highlight>
                <a:latin typeface="Times New Roman"/>
                <a:ea typeface="Times New Roman"/>
                <a:cs typeface="Times New Roman"/>
                <a:sym typeface="Times New Roman"/>
              </a:rPr>
              <a:t>ҥ</a:t>
            </a:r>
            <a:r>
              <a:rPr lang="ru" sz="1500" b="1">
                <a:solidFill>
                  <a:srgbClr val="0000FF"/>
                </a:solidFill>
                <a:highlight>
                  <a:srgbClr val="FFFFFF"/>
                </a:highlight>
                <a:latin typeface="Times New Roman"/>
                <a:ea typeface="Times New Roman"/>
                <a:cs typeface="Times New Roman"/>
                <a:sym typeface="Times New Roman"/>
              </a:rPr>
              <a:t>ХАЙ САХАЛАР» Г. В. КСЕНОФОНТОВА</a:t>
            </a:r>
            <a:endParaRPr sz="1500" b="1">
              <a:solidFill>
                <a:srgbClr val="0000FF"/>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ru" sz="1700">
                <a:solidFill>
                  <a:srgbClr val="0000FF"/>
                </a:solidFill>
                <a:highlight>
                  <a:srgbClr val="FFFFFF"/>
                </a:highlight>
                <a:latin typeface="Times New Roman"/>
                <a:ea typeface="Times New Roman"/>
                <a:cs typeface="Times New Roman"/>
                <a:sym typeface="Times New Roman"/>
              </a:rPr>
              <a:t>Идея  переиздания  этого  интересного  и  оригинального  исследования назрела давно. Монография стала библиографической редкостью, ее мало знают даже специалисты. Широкая читательская аудитория знает ее по слухам. Вобщем и у автора, и у книги трудная судьба.  Было время, когда ее нельзя было цитировать...Однако, как это нередко бывает в жизни, наперекор трудной судьбе людии книги выживают. Это справедливость истории, правда жизни. Автора книги и самую книгу народ не забыл, помнил их всегда. Почему? Мне думается, что автор в свое время смело взялся за решение вечного вопроса, над которым думал его родной народ: где наши истоки, кто мы? И дал свой ответ в форме огромного фолианта, что остался в понятии народа, и сегодня наконецто читатель спокойно, хотя и с опозданием, может ознакомиться с содержанием этого ответа.</a:t>
            </a:r>
            <a:endParaRPr sz="1700">
              <a:solidFill>
                <a:srgbClr val="0000FF"/>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ru" sz="1700">
                <a:solidFill>
                  <a:srgbClr val="0000FF"/>
                </a:solidFill>
                <a:highlight>
                  <a:srgbClr val="FFFFFF"/>
                </a:highlight>
                <a:latin typeface="Times New Roman"/>
                <a:ea typeface="Times New Roman"/>
                <a:cs typeface="Times New Roman"/>
                <a:sym typeface="Times New Roman"/>
              </a:rPr>
              <a:t>В.Н.Иванов, доктор исторических наук, профессор.</a:t>
            </a:r>
            <a:endParaRPr sz="1700">
              <a:solidFill>
                <a:srgbClr val="0000FF"/>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p:nvPr/>
        </p:nvSpPr>
        <p:spPr>
          <a:xfrm>
            <a:off x="2778800" y="139025"/>
            <a:ext cx="6225600" cy="4892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1550" b="1">
                <a:solidFill>
                  <a:srgbClr val="A20226"/>
                </a:solidFill>
                <a:latin typeface="Times New Roman"/>
                <a:ea typeface="Times New Roman"/>
                <a:cs typeface="Times New Roman"/>
                <a:sym typeface="Times New Roman"/>
              </a:rPr>
              <a:t>              «Эллэйада» - уникальный труд Г. В. Ксенофонтова</a:t>
            </a:r>
            <a:endParaRPr sz="1550" b="1">
              <a:solidFill>
                <a:srgbClr val="A20226"/>
              </a:solidFill>
              <a:latin typeface="Times New Roman"/>
              <a:ea typeface="Times New Roman"/>
              <a:cs typeface="Times New Roman"/>
              <a:sym typeface="Times New Roman"/>
            </a:endParaRPr>
          </a:p>
          <a:p>
            <a:pPr marL="0" lvl="0" indent="0" algn="l" rtl="0">
              <a:lnSpc>
                <a:spcPct val="100000"/>
              </a:lnSpc>
              <a:spcBef>
                <a:spcPts val="0"/>
              </a:spcBef>
              <a:spcAft>
                <a:spcPts val="1500"/>
              </a:spcAft>
              <a:buNone/>
            </a:pPr>
            <a:r>
              <a:rPr lang="ru" sz="1600">
                <a:solidFill>
                  <a:srgbClr val="0000FF"/>
                </a:solidFill>
                <a:latin typeface="Times New Roman"/>
                <a:ea typeface="Times New Roman"/>
                <a:cs typeface="Times New Roman"/>
                <a:sym typeface="Times New Roman"/>
              </a:rPr>
              <a:t>Более 300 лет занимаются ученые темой этногенеза народа Саха. За это время было высказано немало различных гипотез. Многие исследователи сходились на том, что на Среднюю Лену якуты переселились с юга. Комплексные исследования с привлечением различных материалов были предприняты А. П. Окладниковым, И. В. Константиновым и А. И. Гоголевым. В 40-е годы XX века возникла теория С. А. Токарева о местном происхождении саха.Для восстановления конкретной истории якутского народа можно применить исторические предания. Предания являются своего рода устными летописями. Г. В. Ксенофонтов впервые собрал множество разнообразных вариантов легенд из цикла преданий об Эллэе и Омогое. Так выросла замечательная сводка фольклорного материала, которая получила название «Эллэйада». «Эллэйада» - уникальный труд Г. В. Ксенофонтова. Согласно «»Эллэйаде, встреча двух пришельцев, говорящих на разных языках, положила начало народу ураанхай- саха. Фольклорный сюжет о прародителях народа ураанхай саха Омогое и Эллэе был привнесен тюркоязычными пришельцами на среднюю Лену.</a:t>
            </a:r>
            <a:endParaRPr sz="1600">
              <a:solidFill>
                <a:srgbClr val="0000FF"/>
              </a:solidFill>
              <a:latin typeface="Times New Roman"/>
              <a:ea typeface="Times New Roman"/>
              <a:cs typeface="Times New Roman"/>
              <a:sym typeface="Times New Roman"/>
            </a:endParaRPr>
          </a:p>
        </p:txBody>
      </p:sp>
      <p:pic>
        <p:nvPicPr>
          <p:cNvPr id="93" name="Google Shape;93;p19"/>
          <p:cNvPicPr preferRelativeResize="0"/>
          <p:nvPr/>
        </p:nvPicPr>
        <p:blipFill>
          <a:blip r:embed="rId3">
            <a:alphaModFix/>
          </a:blip>
          <a:stretch>
            <a:fillRect/>
          </a:stretch>
        </p:blipFill>
        <p:spPr>
          <a:xfrm>
            <a:off x="339325" y="139025"/>
            <a:ext cx="2180200" cy="3092482"/>
          </a:xfrm>
          <a:prstGeom prst="rect">
            <a:avLst/>
          </a:prstGeom>
          <a:noFill/>
          <a:ln>
            <a:noFill/>
          </a:ln>
        </p:spPr>
      </p:pic>
      <p:sp>
        <p:nvSpPr>
          <p:cNvPr id="94" name="Google Shape;94;p19"/>
          <p:cNvSpPr txBox="1"/>
          <p:nvPr/>
        </p:nvSpPr>
        <p:spPr>
          <a:xfrm>
            <a:off x="0" y="3231500"/>
            <a:ext cx="28590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050">
                <a:solidFill>
                  <a:srgbClr val="0000FF"/>
                </a:solidFill>
                <a:highlight>
                  <a:srgbClr val="FFFFFF"/>
                </a:highlight>
              </a:rPr>
              <a:t>Москва: Наука, 1977. — 246 с. Материалы по мифологии и легендарной истории якутов.Книга представляет собой сборник исторических преданий якутов, собранных в 1921—1926 гг. якутским учёным, ныне покойным Г. В. Ксенофонтовым и переведённых им на русский язык. Включены предания и рассказы о легендарных прародителях якутов, о происхождении отдельных родов и улусов.</a:t>
            </a:r>
            <a:endParaRPr>
              <a:solidFill>
                <a:srgbClr val="0000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5643850" y="152400"/>
            <a:ext cx="3337862" cy="4838699"/>
          </a:xfrm>
          <a:prstGeom prst="rect">
            <a:avLst/>
          </a:prstGeom>
          <a:noFill/>
          <a:ln>
            <a:noFill/>
          </a:ln>
        </p:spPr>
      </p:pic>
      <p:pic>
        <p:nvPicPr>
          <p:cNvPr id="100" name="Google Shape;100;p20"/>
          <p:cNvPicPr preferRelativeResize="0"/>
          <p:nvPr/>
        </p:nvPicPr>
        <p:blipFill>
          <a:blip r:embed="rId4">
            <a:alphaModFix/>
          </a:blip>
          <a:stretch>
            <a:fillRect/>
          </a:stretch>
        </p:blipFill>
        <p:spPr>
          <a:xfrm>
            <a:off x="263237" y="927250"/>
            <a:ext cx="5147940" cy="25945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1"/>
          <p:cNvPicPr preferRelativeResize="0"/>
          <p:nvPr/>
        </p:nvPicPr>
        <p:blipFill>
          <a:blip r:embed="rId3">
            <a:alphaModFix/>
          </a:blip>
          <a:stretch>
            <a:fillRect/>
          </a:stretch>
        </p:blipFill>
        <p:spPr>
          <a:xfrm>
            <a:off x="152400" y="152400"/>
            <a:ext cx="3156495" cy="4838700"/>
          </a:xfrm>
          <a:prstGeom prst="rect">
            <a:avLst/>
          </a:prstGeom>
          <a:noFill/>
          <a:ln>
            <a:noFill/>
          </a:ln>
        </p:spPr>
      </p:pic>
      <p:sp>
        <p:nvSpPr>
          <p:cNvPr id="106" name="Google Shape;106;p21"/>
          <p:cNvSpPr txBox="1"/>
          <p:nvPr/>
        </p:nvSpPr>
        <p:spPr>
          <a:xfrm>
            <a:off x="3513600" y="2939150"/>
            <a:ext cx="5450700" cy="2055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ru" sz="1800">
                <a:solidFill>
                  <a:srgbClr val="0000FF"/>
                </a:solidFill>
              </a:rPr>
              <a:t>Наука эйгэтигэр Ксенофонтов Гавриил Васильевич аатын үйэтитэр инниттэн </a:t>
            </a:r>
            <a:r>
              <a:rPr lang="ru" sz="1800" b="1">
                <a:solidFill>
                  <a:srgbClr val="0000FF"/>
                </a:solidFill>
              </a:rPr>
              <a:t>«Г. В. Ксенофонтов в историческом осмыслении культурного пространства Евразии: диалог цивилизаций»</a:t>
            </a:r>
            <a:r>
              <a:rPr lang="ru" sz="1800">
                <a:solidFill>
                  <a:srgbClr val="0000FF"/>
                </a:solidFill>
              </a:rPr>
              <a:t>  российскай научнай конференцияны тэрийбиттэрэ. </a:t>
            </a:r>
            <a:endParaRPr sz="1900">
              <a:solidFill>
                <a:srgbClr val="0000FF"/>
              </a:solidFill>
            </a:endParaRPr>
          </a:p>
        </p:txBody>
      </p:sp>
      <p:pic>
        <p:nvPicPr>
          <p:cNvPr id="107" name="Google Shape;107;p21"/>
          <p:cNvPicPr preferRelativeResize="0"/>
          <p:nvPr/>
        </p:nvPicPr>
        <p:blipFill>
          <a:blip r:embed="rId4">
            <a:alphaModFix/>
          </a:blip>
          <a:stretch>
            <a:fillRect/>
          </a:stretch>
        </p:blipFill>
        <p:spPr>
          <a:xfrm>
            <a:off x="4075850" y="267150"/>
            <a:ext cx="1915025" cy="2706575"/>
          </a:xfrm>
          <a:prstGeom prst="rect">
            <a:avLst/>
          </a:prstGeom>
          <a:noFill/>
          <a:ln>
            <a:noFill/>
          </a:ln>
        </p:spPr>
      </p:pic>
      <p:pic>
        <p:nvPicPr>
          <p:cNvPr id="108" name="Google Shape;108;p21"/>
          <p:cNvPicPr preferRelativeResize="0"/>
          <p:nvPr/>
        </p:nvPicPr>
        <p:blipFill>
          <a:blip r:embed="rId5">
            <a:alphaModFix/>
          </a:blip>
          <a:stretch>
            <a:fillRect/>
          </a:stretch>
        </p:blipFill>
        <p:spPr>
          <a:xfrm>
            <a:off x="6538375" y="180650"/>
            <a:ext cx="2016200" cy="279307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767</Words>
  <PresentationFormat>Экран (16:9)</PresentationFormat>
  <Paragraphs>21</Paragraphs>
  <Slides>12</Slides>
  <Notes>12</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Simple Light</vt:lpstr>
      <vt:lpstr>Гаврил Васильевич Ксенофонтов</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Гаврил Васильевич Ксенофонтов</dc:title>
  <cp:lastModifiedBy>Home</cp:lastModifiedBy>
  <cp:revision>1</cp:revision>
  <dcterms:modified xsi:type="dcterms:W3CDTF">2021-12-11T14:21:52Z</dcterms:modified>
</cp:coreProperties>
</file>