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02fe6a9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02fe6a9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02fe6a9b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02fe6a9b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ah.wikipedia.org/wiki/%D0%94%D1%8C%D0%BE%D0%BA%D1%83%D1%83%D1%81%D0%BA%D0%B0%D0%B9%D0%B4%D0%B0%D0%B0%D2%95%D1%8B_%D0%BA%D0%B8%D0%BD%D0%B8%D0%B3%D1%8D_%D0%BA%D1%8B%D2%BB%D0%B0%D1%82%D0%B0" TargetMode="External"/><Relationship Id="rId3" Type="http://schemas.openxmlformats.org/officeDocument/2006/relationships/image" Target="../media/image1.png"/><Relationship Id="rId7" Type="http://schemas.openxmlformats.org/officeDocument/2006/relationships/hyperlink" Target="https://sah.wikipedia.org/wiki/1929" TargetMode="External"/><Relationship Id="rId12" Type="http://schemas.openxmlformats.org/officeDocument/2006/relationships/hyperlink" Target="https://sah.wikipedia.org/w/index.php?title=%D0%92%D0%B8%D0%BD%D0%BE%D0%BA%D1%83%D1%80%D0%BE%D0%B2_%D0%9B%D0%B5%D0%BE%D0%BD%D0%B8%D0%B4_%D0%98%D0%BB%D1%8C%D0%B8%D1%87&amp;action=edit&amp;redlink=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ah.wikipedia.org/wiki/%D0%9E%D1%82_%D1%8B%D0%B9%D1%8B%D0%BD_31" TargetMode="External"/><Relationship Id="rId11" Type="http://schemas.openxmlformats.org/officeDocument/2006/relationships/hyperlink" Target="https://sah.wikipedia.org/wiki/%D0%92%D0%B8%D0%BD%D0%BE%D0%BA%D1%83%D1%80%D0%BE%D0%B2_%D0%90%D1%80%D1%82%D1%83%D1%80_%D0%98%D0%BB%D1%8C%D0%B8%D1%87" TargetMode="External"/><Relationship Id="rId5" Type="http://schemas.openxmlformats.org/officeDocument/2006/relationships/hyperlink" Target="https://sah.wikipedia.org/wiki/1914" TargetMode="External"/><Relationship Id="rId10" Type="http://schemas.openxmlformats.org/officeDocument/2006/relationships/hyperlink" Target="https://sah.wikipedia.org/wiki/%D0%91%D0%B0%D0%BB%D0%B0%D2%95%D0%B0%D0%BD_%D1%8B%D0%B9%D1%8B%D0%BD_9" TargetMode="External"/><Relationship Id="rId4" Type="http://schemas.openxmlformats.org/officeDocument/2006/relationships/hyperlink" Target="https://sah.wikipedia.org/wiki/%D0%9D%D0%B0%D0%BC_%D1%83%D0%BB%D1%83%D1%83%D2%BB%D0%B0" TargetMode="External"/><Relationship Id="rId9" Type="http://schemas.openxmlformats.org/officeDocument/2006/relationships/hyperlink" Target="https://sah.wikipedia.org/wiki/195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sah.wikipedia.org/w/index.php?title=%D0%9D._%D0%9D%D0%B5%D0%BA%D1%80%D0%B0%D1%81%D0%BE%D0%B2&amp;action=edit&amp;redlink=1" TargetMode="External"/><Relationship Id="rId3" Type="http://schemas.openxmlformats.org/officeDocument/2006/relationships/image" Target="../media/image3.jpeg"/><Relationship Id="rId7" Type="http://schemas.openxmlformats.org/officeDocument/2006/relationships/hyperlink" Target="https://sah.wikipedia.org/w/index.php?title=%D0%9C._%D0%9B%D0%B5%D1%80%D0%BC%D0%BE%D0%BD%D1%82%D0%BE%D0%B2&amp;action=edit&amp;redlink=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sah.wikipedia.org/wiki/%D0%A2%D0%B0%D1%80%D0%B0%D1%81_%D0%A8%D0%B5%D0%B2%D1%87%D0%B5%D0%BD%D0%BA%D0%BE" TargetMode="External"/><Relationship Id="rId5" Type="http://schemas.openxmlformats.org/officeDocument/2006/relationships/hyperlink" Target="https://sah.wikipedia.org/wiki/%D0%9F%D1%83%D1%88%D0%BA%D0%B8%D0%BD" TargetMode="External"/><Relationship Id="rId10" Type="http://schemas.openxmlformats.org/officeDocument/2006/relationships/hyperlink" Target="https://sah.wikipedia.org/w/index.php?title=%D0%93%D0%B5%D1%82%D0%B5&amp;action=edit&amp;redlink=1" TargetMode="External"/><Relationship Id="rId4" Type="http://schemas.openxmlformats.org/officeDocument/2006/relationships/hyperlink" Target="https://sah.wikipedia.org/wiki/%D0%9A%D2%AF%D0%BD%D0%BD%D2%AF%D0%BA_%D0%A3%D1%83%D1%80%D0%B0%D1%81%D1%82%D1%8B%D1%8B%D1%80%D0%B0%D0%BF" TargetMode="External"/><Relationship Id="rId9" Type="http://schemas.openxmlformats.org/officeDocument/2006/relationships/hyperlink" Target="https://sah.wikipedia.org/w/index.php?title=%D0%93%D0%B5%D0%B9%D0%BD%D0%B5&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ah.wikipedia.org/wiki/%D0%A1%D1%8D%D0%B1%D0%B8%D1%8D%D1%81%D0%BA%D1%8D%D0%B9_%D0%A1%D0%BE%D0%B9%D1%83%D1%83%D1%81_%D0%94%D1%8C%D0%BE%D1%80%D1%83%D0%BE%D0%B9%D0%B0" TargetMode="External"/><Relationship Id="rId7" Type="http://schemas.openxmlformats.org/officeDocument/2006/relationships/hyperlink" Target="https://yandex.ru/images/search?text=%D0%B3%D0%B5%D1%80%D0%BE%D0%B9%20%D1%82%D1%83%D2%BB%D1%83%D0%BD%D0%B0%D0%BD%20%D1%8B%D1%80%D1%8B%D0%B0%20%D0%BF%D1%80%D0%B5%D0%B7%D0%B5%D0%BD%D1%82%D0%B0%D1%86%D0%B8%D1%8F&amp;stype=image&amp;lr=74&amp;parent-reqid=1618981342324994-1019459713492609878100271-production-app-host-vla-web-yp-202&amp;source=wi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sah.wikipedia.org/w/index.php?title=%D0%A1%D0%B2%D0%B5%D1%80%D0%B4%D0%BB%D0%BE%D0%B2%D1%81%D0%BA%D0%B0%D1%8F_%D0%BE%D0%B1%D0%BB%D0%B0%D1%81%D1%82%D1%8C&amp;action=edit&amp;redlink=1" TargetMode="External"/><Relationship Id="rId4" Type="http://schemas.openxmlformats.org/officeDocument/2006/relationships/hyperlink" Target="https://sah.wikipedia.org/wiki/%D0%A4%D0%B5%D0%B4%D0%BE%D1%80_%D0%9A%D1%83%D0%B7%D1%8C%D0%BC%D0%B8%D1%87_%D0%9F%D0%BE%D0%BF%D0%BE%D0%B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ah.wikipedia.org/wiki/%D0%91%D0%B5%D0%BB%D0%BE%D1%80%D1%83%D1%81%D1%81%D0%B8%D1%8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ah.wikipedia.org/w/index.php?title=%D0%A1%D1%8D%D0%B1%D0%B8%D1%8D%D1%81%D0%BA%D1%8D%D0%B9_%D0%A1%D0%BE%D0%B9%D1%83%D1%83%D1%81_%D0%94%D1%8C%D0%BE%D1%80%D1%83%D0%BE%D0%B9%D0%B4%D0%B0%D1%80%D0%B0&amp;action=edit&amp;redlink=1" TargetMode="External"/><Relationship Id="rId5" Type="http://schemas.openxmlformats.org/officeDocument/2006/relationships/hyperlink" Target="https://sah.wikipedia.org/w/index.php?title=%D0%93%D0%BB%D1%83%D1%88%D0%B5%D1%86&amp;action=edit&amp;redlink=1" TargetMode="External"/><Relationship Id="rId4" Type="http://schemas.openxmlformats.org/officeDocument/2006/relationships/hyperlink" Target="https://sah.wikipedia.org/wiki/%D0%93%D0%BE%D0%BC%D0%B5%D0%BB%D1%8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52400" y="152400"/>
            <a:ext cx="2857500" cy="4324350"/>
          </a:xfrm>
          <a:prstGeom prst="rect">
            <a:avLst/>
          </a:prstGeom>
          <a:noFill/>
          <a:ln>
            <a:noFill/>
          </a:ln>
        </p:spPr>
      </p:pic>
      <p:sp>
        <p:nvSpPr>
          <p:cNvPr id="55" name="Google Shape;55;p13"/>
          <p:cNvSpPr txBox="1"/>
          <p:nvPr/>
        </p:nvSpPr>
        <p:spPr>
          <a:xfrm rot="10800000" flipH="1">
            <a:off x="304800" y="-3273000"/>
            <a:ext cx="3000000" cy="3577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500"/>
              </a:spcBef>
              <a:spcAft>
                <a:spcPts val="500"/>
              </a:spcAft>
              <a:buClr>
                <a:srgbClr val="000000"/>
              </a:buClr>
              <a:buSzPts val="1050"/>
              <a:buFont typeface="Arial"/>
              <a:buNone/>
            </a:pPr>
            <a:endParaRPr sz="1050" b="0" i="0" u="none" strike="noStrike" cap="none">
              <a:solidFill>
                <a:srgbClr val="222222"/>
              </a:solidFill>
              <a:highlight>
                <a:srgbClr val="FFFFFF"/>
              </a:highlight>
              <a:latin typeface="Times New Roman"/>
              <a:ea typeface="Times New Roman"/>
              <a:cs typeface="Times New Roman"/>
              <a:sym typeface="Times New Roman"/>
            </a:endParaRPr>
          </a:p>
        </p:txBody>
      </p:sp>
      <p:sp>
        <p:nvSpPr>
          <p:cNvPr id="56" name="Google Shape;56;p13"/>
          <p:cNvSpPr txBox="1"/>
          <p:nvPr/>
        </p:nvSpPr>
        <p:spPr>
          <a:xfrm>
            <a:off x="3304800" y="-220717"/>
            <a:ext cx="5839200" cy="53642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700"/>
              </a:spcBef>
              <a:spcAft>
                <a:spcPts val="0"/>
              </a:spcAft>
              <a:buClr>
                <a:srgbClr val="000000"/>
              </a:buClr>
              <a:buSzPts val="1900"/>
              <a:buFont typeface="Arial"/>
              <a:buNone/>
            </a:pP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Нам улууһугар</a:t>
            </a:r>
            <a:r>
              <a:rPr lang="ru" sz="1550" b="1" i="0" u="sng" strike="noStrike" cap="none" dirty="0">
                <a:solidFill>
                  <a:srgbClr val="660000"/>
                </a:solidFill>
                <a:highlight>
                  <a:srgbClr val="FFFFFF"/>
                </a:highlight>
                <a:latin typeface="Times New Roman"/>
                <a:ea typeface="Times New Roman"/>
                <a:cs typeface="Times New Roman"/>
                <a:sym typeface="Times New Roman"/>
              </a:rPr>
              <a:t>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1914</a:t>
            </a:r>
            <a:r>
              <a:rPr lang="ru" sz="1550" b="1" i="0" u="sng" strike="noStrike" cap="none" dirty="0">
                <a:solidFill>
                  <a:srgbClr val="660000"/>
                </a:solidFill>
                <a:highlight>
                  <a:srgbClr val="FFFFFF"/>
                </a:highlight>
                <a:latin typeface="Times New Roman"/>
                <a:ea typeface="Times New Roman"/>
                <a:cs typeface="Times New Roman"/>
                <a:sym typeface="Times New Roman"/>
              </a:rPr>
              <a:t> сыл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от ыйын 31</a:t>
            </a:r>
            <a:r>
              <a:rPr lang="ru" sz="1550" b="1" i="0" u="sng" strike="noStrike" cap="none" dirty="0">
                <a:solidFill>
                  <a:srgbClr val="660000"/>
                </a:solidFill>
                <a:highlight>
                  <a:srgbClr val="FFFFFF"/>
                </a:highlight>
                <a:latin typeface="Times New Roman"/>
                <a:ea typeface="Times New Roman"/>
                <a:cs typeface="Times New Roman"/>
                <a:sym typeface="Times New Roman"/>
              </a:rPr>
              <a:t> күнүгэр төрөөбүт. Уон биэс саастааҕар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1929</a:t>
            </a:r>
            <a:r>
              <a:rPr lang="ru" sz="1550" b="1" i="0" u="sng" strike="noStrike" cap="none" dirty="0">
                <a:solidFill>
                  <a:srgbClr val="660000"/>
                </a:solidFill>
                <a:highlight>
                  <a:srgbClr val="FFFFFF"/>
                </a:highlight>
                <a:latin typeface="Times New Roman"/>
                <a:ea typeface="Times New Roman"/>
                <a:cs typeface="Times New Roman"/>
                <a:sym typeface="Times New Roman"/>
              </a:rPr>
              <a:t> с. сир түҥэтигин ыытар хамыыһыйаҕа суруксуттаабыт. Маассабай холбоһуктааһын саҕана Байаҕантай улууһугар батараактар кэмитиэттэрин бэрэстээтэлэ.1932 с. Дьокуускайдааҕы педагогика техникумун бүтэрбит уонна техникумҥа саха тылын уонна литературатын преподателинэн хаалбыт. Кэлин дойдутугар тахсан Нам райисполкомун норуоту үөрэхтээһинин салаатын инспекторынан үлэлээбит. Онтон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Саха Сиринээҕи кинигэ кыһатын</a:t>
            </a:r>
            <a:r>
              <a:rPr lang="ru" sz="1550" b="1" i="0" u="sng" strike="noStrike" cap="none" dirty="0">
                <a:solidFill>
                  <a:srgbClr val="660000"/>
                </a:solidFill>
                <a:highlight>
                  <a:srgbClr val="FFFFFF"/>
                </a:highlight>
                <a:latin typeface="Times New Roman"/>
                <a:ea typeface="Times New Roman"/>
                <a:cs typeface="Times New Roman"/>
                <a:sym typeface="Times New Roman"/>
              </a:rPr>
              <a:t> эрэдээктэринэн, араадьыйа кэмитиэтин уус-уран литературнай салаатын эрэдээктэринэн үлэлээбит.Биир кэмҥэ сымыйаннан буруйданан хаайылла сылдьыбыта. Онтон доруобуйата улаханнык мөлтөөн тахсыбыта. Кэлин бэрт уһуннук ыалдьан баран баара суоҕа 38 саастааҕар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1952</a:t>
            </a:r>
            <a:r>
              <a:rPr lang="ru" sz="1550" b="1" i="0" u="sng" strike="noStrike" cap="none" dirty="0">
                <a:solidFill>
                  <a:srgbClr val="660000"/>
                </a:solidFill>
                <a:highlight>
                  <a:srgbClr val="FFFFFF"/>
                </a:highlight>
                <a:latin typeface="Times New Roman"/>
                <a:ea typeface="Times New Roman"/>
                <a:cs typeface="Times New Roman"/>
                <a:sym typeface="Times New Roman"/>
              </a:rPr>
              <a:t> сыллаахха </a:t>
            </a:r>
            <a:r>
              <a:rPr lang="ru" sz="1550" b="1" i="0" u="sng" strike="noStrike" cap="none" dirty="0">
                <a:solidFill>
                  <a:srgbClr val="660000"/>
                </a:solidFill>
                <a:highlight>
                  <a:srgbClr val="FFFFFF"/>
                </a:highlight>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балаҕан ыйын 9</a:t>
            </a:r>
            <a:r>
              <a:rPr lang="ru" sz="1550" b="1" i="0" u="sng" strike="noStrike" cap="none" dirty="0">
                <a:solidFill>
                  <a:srgbClr val="660000"/>
                </a:solidFill>
                <a:highlight>
                  <a:srgbClr val="FFFFFF"/>
                </a:highlight>
                <a:latin typeface="Times New Roman"/>
                <a:ea typeface="Times New Roman"/>
                <a:cs typeface="Times New Roman"/>
                <a:sym typeface="Times New Roman"/>
              </a:rPr>
              <a:t> күнүгэр Дьокуускайга өлбүт.</a:t>
            </a:r>
            <a:endParaRPr sz="1550" b="1" u="sng">
              <a:solidFill>
                <a:srgbClr val="66000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500"/>
              </a:spcBef>
              <a:spcAft>
                <a:spcPts val="0"/>
              </a:spcAft>
              <a:buClr>
                <a:srgbClr val="000000"/>
              </a:buClr>
              <a:buSzPts val="1250"/>
              <a:buFont typeface="Arial"/>
              <a:buNone/>
            </a:pPr>
            <a:r>
              <a:rPr lang="ru" sz="1600" b="1" i="0" u="sng" strike="noStrike" cap="none" dirty="0">
                <a:solidFill>
                  <a:srgbClr val="660000"/>
                </a:solidFill>
                <a:highlight>
                  <a:srgbClr val="FFFFFF"/>
                </a:highlight>
                <a:latin typeface="Times New Roman"/>
                <a:ea typeface="Times New Roman"/>
                <a:cs typeface="Times New Roman"/>
                <a:sym typeface="Times New Roman"/>
              </a:rPr>
              <a:t>Дьиэ кэргэнэ, аймахтара</a:t>
            </a:r>
            <a:endParaRPr sz="1000" b="1" i="0" u="sng" strike="noStrike" cap="none">
              <a:solidFill>
                <a:srgbClr val="660000"/>
              </a:solidFill>
              <a:highlight>
                <a:srgbClr val="FFFFFF"/>
              </a:highlight>
              <a:latin typeface="Times New Roman"/>
              <a:ea typeface="Times New Roman"/>
              <a:cs typeface="Times New Roman"/>
              <a:sym typeface="Times New Roman"/>
            </a:endParaRPr>
          </a:p>
          <a:p>
            <a:pPr marL="215900" marR="0" lvl="0" indent="0" algn="l" rtl="0">
              <a:lnSpc>
                <a:spcPct val="100000"/>
              </a:lnSpc>
              <a:spcBef>
                <a:spcPts val="500"/>
              </a:spcBef>
              <a:spcAft>
                <a:spcPts val="0"/>
              </a:spcAft>
              <a:buClr>
                <a:srgbClr val="000000"/>
              </a:buClr>
              <a:buSzPts val="1250"/>
              <a:buFont typeface="Arial"/>
              <a:buNone/>
            </a:pPr>
            <a:r>
              <a:rPr lang="ru" sz="1350" b="1" i="0" u="sng" strike="noStrike" cap="none" dirty="0">
                <a:solidFill>
                  <a:srgbClr val="660000"/>
                </a:solidFill>
                <a:highlight>
                  <a:srgbClr val="FFFFFF"/>
                </a:highlight>
                <a:latin typeface="Times New Roman"/>
                <a:ea typeface="Times New Roman"/>
                <a:cs typeface="Times New Roman"/>
                <a:sym typeface="Times New Roman"/>
              </a:rPr>
              <a:t>Бастакы ойоҕо — Петровская Ольга Францевна</a:t>
            </a:r>
            <a:endParaRPr sz="1350" b="1" i="0" u="sng" strike="noStrike" cap="none">
              <a:solidFill>
                <a:srgbClr val="660000"/>
              </a:solidFill>
              <a:highlight>
                <a:srgbClr val="FFFFFF"/>
              </a:highlight>
              <a:latin typeface="Times New Roman"/>
              <a:ea typeface="Times New Roman"/>
              <a:cs typeface="Times New Roman"/>
              <a:sym typeface="Times New Roman"/>
            </a:endParaRPr>
          </a:p>
          <a:p>
            <a:pPr marL="215900" marR="0" lvl="0" indent="0" algn="l" rtl="0">
              <a:lnSpc>
                <a:spcPct val="100000"/>
              </a:lnSpc>
              <a:spcBef>
                <a:spcPts val="700"/>
              </a:spcBef>
              <a:spcAft>
                <a:spcPts val="0"/>
              </a:spcAft>
              <a:buClr>
                <a:srgbClr val="000000"/>
              </a:buClr>
              <a:buSzPts val="1250"/>
              <a:buFont typeface="Arial"/>
              <a:buNone/>
            </a:pPr>
            <a:r>
              <a:rPr lang="ru" sz="1350" b="1" i="0" u="sng" strike="noStrike" cap="none" dirty="0">
                <a:solidFill>
                  <a:srgbClr val="660000"/>
                </a:solidFill>
                <a:highlight>
                  <a:srgbClr val="FFFFFF"/>
                </a:highlight>
                <a:latin typeface="Times New Roman"/>
                <a:ea typeface="Times New Roman"/>
                <a:cs typeface="Times New Roman"/>
                <a:sym typeface="Times New Roman"/>
              </a:rPr>
              <a:t>Уола — </a:t>
            </a:r>
            <a:r>
              <a:rPr lang="ru" sz="1350" b="1" i="0" u="sng" strike="noStrike" cap="none" dirty="0">
                <a:solidFill>
                  <a:srgbClr val="660000"/>
                </a:solidFill>
                <a:highlight>
                  <a:srgbClr val="FFFFFF"/>
                </a:highlight>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Винокуров Артур Ильич</a:t>
            </a:r>
            <a:r>
              <a:rPr lang="ru" sz="1350" b="1" i="0" u="sng" strike="noStrike" cap="none" dirty="0">
                <a:solidFill>
                  <a:srgbClr val="660000"/>
                </a:solidFill>
                <a:highlight>
                  <a:srgbClr val="FFFFFF"/>
                </a:highlight>
                <a:latin typeface="Times New Roman"/>
                <a:ea typeface="Times New Roman"/>
                <a:cs typeface="Times New Roman"/>
                <a:sym typeface="Times New Roman"/>
              </a:rPr>
              <a:t>, биллиилээх фотограф</a:t>
            </a:r>
            <a:endParaRPr sz="1350" b="1" i="0" u="sng" strike="noStrike" cap="none">
              <a:solidFill>
                <a:srgbClr val="660000"/>
              </a:solidFill>
              <a:highlight>
                <a:srgbClr val="FFFFFF"/>
              </a:highlight>
              <a:latin typeface="Times New Roman"/>
              <a:ea typeface="Times New Roman"/>
              <a:cs typeface="Times New Roman"/>
              <a:sym typeface="Times New Roman"/>
            </a:endParaRPr>
          </a:p>
          <a:p>
            <a:pPr marL="215900" marR="0" lvl="0" indent="0" algn="l" rtl="0">
              <a:lnSpc>
                <a:spcPct val="100000"/>
              </a:lnSpc>
              <a:spcBef>
                <a:spcPts val="700"/>
              </a:spcBef>
              <a:spcAft>
                <a:spcPts val="0"/>
              </a:spcAft>
              <a:buClr>
                <a:srgbClr val="000000"/>
              </a:buClr>
              <a:buSzPts val="1250"/>
              <a:buFont typeface="Arial"/>
              <a:buNone/>
            </a:pPr>
            <a:r>
              <a:rPr lang="ru" sz="1350" b="1" i="0" u="sng" strike="noStrike" cap="none" dirty="0">
                <a:solidFill>
                  <a:srgbClr val="660000"/>
                </a:solidFill>
                <a:highlight>
                  <a:srgbClr val="FFFFFF"/>
                </a:highlight>
                <a:latin typeface="Times New Roman"/>
                <a:ea typeface="Times New Roman"/>
                <a:cs typeface="Times New Roman"/>
                <a:sym typeface="Times New Roman"/>
              </a:rPr>
              <a:t>Иккис ойоҕо - Полякова Ольга Пантелеймовна</a:t>
            </a:r>
            <a:endParaRPr sz="1350" b="1" i="0" u="sng" strike="noStrike" cap="none">
              <a:solidFill>
                <a:srgbClr val="660000"/>
              </a:solidFill>
              <a:highlight>
                <a:srgbClr val="FFFFFF"/>
              </a:highlight>
              <a:latin typeface="Times New Roman"/>
              <a:ea typeface="Times New Roman"/>
              <a:cs typeface="Times New Roman"/>
              <a:sym typeface="Times New Roman"/>
            </a:endParaRPr>
          </a:p>
          <a:p>
            <a:pPr marL="215900" marR="0" lvl="0" indent="0" algn="l" rtl="0">
              <a:lnSpc>
                <a:spcPct val="100000"/>
              </a:lnSpc>
              <a:spcBef>
                <a:spcPts val="700"/>
              </a:spcBef>
              <a:spcAft>
                <a:spcPts val="700"/>
              </a:spcAft>
              <a:buClr>
                <a:srgbClr val="000000"/>
              </a:buClr>
              <a:buSzPts val="1250"/>
              <a:buFont typeface="Arial"/>
              <a:buNone/>
            </a:pPr>
            <a:r>
              <a:rPr lang="ru" sz="1350" b="1" i="0" u="sng" strike="noStrike" cap="none" dirty="0">
                <a:solidFill>
                  <a:srgbClr val="660000"/>
                </a:solidFill>
                <a:highlight>
                  <a:srgbClr val="FFFFFF"/>
                </a:highlight>
                <a:latin typeface="Times New Roman"/>
                <a:ea typeface="Times New Roman"/>
                <a:cs typeface="Times New Roman"/>
                <a:sym typeface="Times New Roman"/>
              </a:rPr>
              <a:t>Уола - </a:t>
            </a:r>
            <a:r>
              <a:rPr lang="ru" sz="1350" b="1" i="0" u="sng" strike="noStrike" cap="none" dirty="0">
                <a:solidFill>
                  <a:srgbClr val="660000"/>
                </a:solidFill>
                <a:highlight>
                  <a:srgbClr val="FFFFFF"/>
                </a:highlight>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Винокуров Леонид Ильич</a:t>
            </a:r>
            <a:r>
              <a:rPr lang="ru" sz="1350" b="1" i="0" u="sng" strike="noStrike" cap="none" dirty="0">
                <a:solidFill>
                  <a:srgbClr val="660000"/>
                </a:solidFill>
                <a:highlight>
                  <a:srgbClr val="FFFFFF"/>
                </a:highlight>
                <a:latin typeface="Times New Roman"/>
                <a:ea typeface="Times New Roman"/>
                <a:cs typeface="Times New Roman"/>
                <a:sym typeface="Times New Roman"/>
              </a:rPr>
              <a:t>, режиссер</a:t>
            </a:r>
            <a:endParaRPr sz="1350" b="1" i="0" u="sng" strike="noStrike" cap="none">
              <a:solidFill>
                <a:srgbClr val="660000"/>
              </a:solidFill>
              <a:highlight>
                <a:srgbClr val="FFFFFF"/>
              </a:highlight>
              <a:latin typeface="Times New Roman"/>
              <a:ea typeface="Times New Roman"/>
              <a:cs typeface="Times New Roman"/>
              <a:sym typeface="Times New Roman"/>
            </a:endParaRPr>
          </a:p>
        </p:txBody>
      </p:sp>
      <p:sp>
        <p:nvSpPr>
          <p:cNvPr id="57" name="Google Shape;57;p13"/>
          <p:cNvSpPr txBox="1"/>
          <p:nvPr/>
        </p:nvSpPr>
        <p:spPr>
          <a:xfrm>
            <a:off x="227125" y="4476750"/>
            <a:ext cx="3000000" cy="55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660000"/>
                </a:solidFill>
              </a:rPr>
              <a:t>Илья Дорофеевич Винокуров-</a:t>
            </a:r>
            <a:endParaRPr sz="1400" b="1" i="0" u="none" strike="noStrike" cap="none">
              <a:solidFill>
                <a:srgbClr val="660000"/>
              </a:solidFill>
            </a:endParaRPr>
          </a:p>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660000"/>
                </a:solidFill>
              </a:rPr>
              <a:t>                 Чаҕылҕан</a:t>
            </a:r>
            <a:endParaRPr sz="1400" b="1" i="0" u="none" strike="noStrike" cap="none">
              <a:solidFill>
                <a:srgbClr val="66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1346200" y="152400"/>
            <a:ext cx="6451601"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a:stretch/>
        </p:blipFill>
        <p:spPr>
          <a:xfrm>
            <a:off x="78213" y="85625"/>
            <a:ext cx="4143175" cy="3107375"/>
          </a:xfrm>
          <a:prstGeom prst="rect">
            <a:avLst/>
          </a:prstGeom>
          <a:noFill/>
          <a:ln w="9525" cap="flat" cmpd="sng">
            <a:solidFill>
              <a:srgbClr val="C8CCD1"/>
            </a:solidFill>
            <a:prstDash val="solid"/>
            <a:miter lim="8000"/>
            <a:headEnd type="none" w="sm" len="sm"/>
            <a:tailEnd type="none" w="sm" len="sm"/>
          </a:ln>
        </p:spPr>
      </p:pic>
      <p:sp>
        <p:nvSpPr>
          <p:cNvPr id="68" name="Google Shape;68;p15"/>
          <p:cNvSpPr txBox="1"/>
          <p:nvPr/>
        </p:nvSpPr>
        <p:spPr>
          <a:xfrm>
            <a:off x="4422075" y="0"/>
            <a:ext cx="4722000" cy="514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500"/>
              </a:spcBef>
              <a:spcAft>
                <a:spcPts val="0"/>
              </a:spcAft>
              <a:buClr>
                <a:srgbClr val="000000"/>
              </a:buClr>
              <a:buSzPts val="1350"/>
              <a:buFont typeface="Arial"/>
              <a:buNone/>
            </a:pPr>
            <a:r>
              <a:rPr lang="ru" sz="1550" b="1" i="0" u="none" strike="noStrike" cap="none">
                <a:solidFill>
                  <a:srgbClr val="660000"/>
                </a:solidFill>
                <a:highlight>
                  <a:srgbClr val="FFFFFF"/>
                </a:highlight>
                <a:latin typeface="Times New Roman"/>
                <a:ea typeface="Times New Roman"/>
                <a:cs typeface="Times New Roman"/>
                <a:sym typeface="Times New Roman"/>
              </a:rPr>
              <a:t>Үчүгэйдик уруһуйдуура, музыканы таптыыра. 1931 сылтан саҕалаан хоһооннору, ырыалары суруйбута. «Чаҕылҕан уоттара» диэн кинигэтэ 18 саастааҕар 1933 с. </a:t>
            </a:r>
            <a:r>
              <a:rPr lang="ru" sz="1550" b="1" i="0" u="none" strike="noStrike" cap="none">
                <a:solidFill>
                  <a:srgbClr val="6600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Күннүк Уурастыырап</a:t>
            </a:r>
            <a:r>
              <a:rPr lang="ru" sz="1550" b="1" i="0" u="none" strike="noStrike" cap="none">
                <a:solidFill>
                  <a:srgbClr val="660000"/>
                </a:solidFill>
                <a:highlight>
                  <a:srgbClr val="FFFFFF"/>
                </a:highlight>
                <a:latin typeface="Times New Roman"/>
                <a:ea typeface="Times New Roman"/>
                <a:cs typeface="Times New Roman"/>
                <a:sym typeface="Times New Roman"/>
              </a:rPr>
              <a:t> эрэдээксийэтинэн бэчээттэммитэ. 1935 с. иккис улахан кинигэтэ «Дабаан» тахсыбыта. 1937 с. «Хоһооннор, поэмалар» диэн үһүс кинигэтэ күн сирин көрбүтэ.</a:t>
            </a:r>
            <a:endParaRPr sz="1550" b="1" i="0" u="none" strike="noStrike" cap="none">
              <a:solidFill>
                <a:srgbClr val="660000"/>
              </a:solidFill>
              <a:highlight>
                <a:srgbClr val="FFFFFF"/>
              </a:highlight>
              <a:latin typeface="Times New Roman"/>
              <a:ea typeface="Times New Roman"/>
              <a:cs typeface="Times New Roman"/>
              <a:sym typeface="Times New Roman"/>
            </a:endParaRPr>
          </a:p>
          <a:p>
            <a:pPr marL="0" marR="0" lvl="0" indent="0" algn="l" rtl="0">
              <a:lnSpc>
                <a:spcPct val="115000"/>
              </a:lnSpc>
              <a:spcBef>
                <a:spcPts val="500"/>
              </a:spcBef>
              <a:spcAft>
                <a:spcPts val="0"/>
              </a:spcAft>
              <a:buClr>
                <a:srgbClr val="000000"/>
              </a:buClr>
              <a:buSzPts val="1350"/>
              <a:buFont typeface="Arial"/>
              <a:buNone/>
            </a:pPr>
            <a:r>
              <a:rPr lang="ru" sz="1550" b="1" i="0" u="none" strike="noStrike" cap="none">
                <a:solidFill>
                  <a:srgbClr val="660000"/>
                </a:solidFill>
                <a:highlight>
                  <a:srgbClr val="FFFFFF"/>
                </a:highlight>
                <a:latin typeface="Times New Roman"/>
                <a:ea typeface="Times New Roman"/>
                <a:cs typeface="Times New Roman"/>
                <a:sym typeface="Times New Roman"/>
              </a:rPr>
              <a:t>«Хайыһар» диэн 1942 сыллаахха Аҕа дойду Улуу сэриитин кэмигэр суруллубут ырыата киэҥник биллибитэ, билигин да уостан түспэт ырыаларга киирсэр. </a:t>
            </a:r>
            <a:r>
              <a:rPr lang="ru" sz="1550" b="1" i="0" u="none" strike="noStrike" cap="none">
                <a:solidFill>
                  <a:srgbClr val="FF0000"/>
                </a:solidFill>
                <a:highlight>
                  <a:srgbClr val="FFFFFF"/>
                </a:highlight>
                <a:latin typeface="Times New Roman"/>
                <a:ea typeface="Times New Roman"/>
                <a:cs typeface="Times New Roman"/>
                <a:sym typeface="Times New Roman"/>
              </a:rPr>
              <a:t>«Герой туһунан ырыа» хоһооно эмиэ норуокка биһирэммитэ.</a:t>
            </a:r>
            <a:r>
              <a:rPr lang="ru" sz="1550" b="1" i="0" u="none" strike="noStrike" cap="none">
                <a:solidFill>
                  <a:srgbClr val="660000"/>
                </a:solidFill>
                <a:highlight>
                  <a:srgbClr val="FFFFFF"/>
                </a:highlight>
                <a:latin typeface="Times New Roman"/>
                <a:ea typeface="Times New Roman"/>
                <a:cs typeface="Times New Roman"/>
                <a:sym typeface="Times New Roman"/>
              </a:rPr>
              <a:t> 1944 с. «Саргылаах дойдута» диэн норуот хорсун быһыытын айхаллыыр хоһоонун хомуурунньуга тахсыбыта.</a:t>
            </a:r>
            <a:endParaRPr sz="1550" b="1" i="0" u="none" strike="noStrike" cap="none">
              <a:solidFill>
                <a:srgbClr val="660000"/>
              </a:solidFill>
              <a:highlight>
                <a:srgbClr val="FFFFFF"/>
              </a:highlight>
              <a:latin typeface="Times New Roman"/>
              <a:ea typeface="Times New Roman"/>
              <a:cs typeface="Times New Roman"/>
              <a:sym typeface="Times New Roman"/>
            </a:endParaRPr>
          </a:p>
          <a:p>
            <a:pPr marL="0" marR="0" lvl="0" indent="0" algn="l" rtl="0">
              <a:lnSpc>
                <a:spcPct val="115000"/>
              </a:lnSpc>
              <a:spcBef>
                <a:spcPts val="500"/>
              </a:spcBef>
              <a:spcAft>
                <a:spcPts val="0"/>
              </a:spcAft>
              <a:buClr>
                <a:srgbClr val="000000"/>
              </a:buClr>
              <a:buSzPts val="1350"/>
              <a:buFont typeface="Arial"/>
              <a:buNone/>
            </a:pPr>
            <a:r>
              <a:rPr lang="ru" sz="1550" b="1" i="0" u="none" strike="noStrike" cap="none">
                <a:solidFill>
                  <a:srgbClr val="660000"/>
                </a:solidFill>
                <a:highlight>
                  <a:srgbClr val="FFFFFF"/>
                </a:highlight>
                <a:latin typeface="Times New Roman"/>
                <a:ea typeface="Times New Roman"/>
                <a:cs typeface="Times New Roman"/>
                <a:sym typeface="Times New Roman"/>
              </a:rPr>
              <a:t>Сэрии кэннинэ Чаҕылҕан поэзията «Ыраах айан» (1948) уонна «Биһиги күннэрбит ырыалара» (1952) диэн кинигэлэринэн бэчээттэммитэ.</a:t>
            </a:r>
            <a:endParaRPr sz="1550" b="1" i="0" u="none" strike="noStrike" cap="none">
              <a:solidFill>
                <a:srgbClr val="660000"/>
              </a:solidFill>
              <a:highlight>
                <a:srgbClr val="FFFFFF"/>
              </a:highlight>
              <a:latin typeface="Times New Roman"/>
              <a:ea typeface="Times New Roman"/>
              <a:cs typeface="Times New Roman"/>
              <a:sym typeface="Times New Roman"/>
            </a:endParaRPr>
          </a:p>
          <a:p>
            <a:pPr marL="0" marR="0" lvl="0" indent="0" algn="l" rtl="0">
              <a:lnSpc>
                <a:spcPct val="115000"/>
              </a:lnSpc>
              <a:spcBef>
                <a:spcPts val="500"/>
              </a:spcBef>
              <a:spcAft>
                <a:spcPts val="500"/>
              </a:spcAft>
              <a:buClr>
                <a:srgbClr val="000000"/>
              </a:buClr>
              <a:buSzPts val="1250"/>
              <a:buFont typeface="Arial"/>
              <a:buNone/>
            </a:pPr>
            <a:endParaRPr sz="1450" b="1" i="0" u="none" strike="noStrike" cap="none">
              <a:solidFill>
                <a:srgbClr val="660000"/>
              </a:solidFill>
              <a:highlight>
                <a:srgbClr val="FFFFFF"/>
              </a:highlight>
              <a:latin typeface="Times New Roman"/>
              <a:ea typeface="Times New Roman"/>
              <a:cs typeface="Times New Roman"/>
              <a:sym typeface="Times New Roman"/>
            </a:endParaRPr>
          </a:p>
        </p:txBody>
      </p:sp>
      <p:sp>
        <p:nvSpPr>
          <p:cNvPr id="69" name="Google Shape;69;p15"/>
          <p:cNvSpPr txBox="1"/>
          <p:nvPr/>
        </p:nvSpPr>
        <p:spPr>
          <a:xfrm>
            <a:off x="0" y="2654490"/>
            <a:ext cx="4299600" cy="292493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ru" sz="1550" b="1" dirty="0">
                <a:solidFill>
                  <a:srgbClr val="660000"/>
                </a:solidFill>
                <a:highlight>
                  <a:schemeClr val="lt1"/>
                </a:highlight>
                <a:latin typeface="Times New Roman"/>
                <a:ea typeface="Times New Roman"/>
                <a:cs typeface="Times New Roman"/>
                <a:sym typeface="Times New Roman"/>
              </a:rPr>
              <a:t>Тылбаасчыт быһыытынан эмиэ биллэр. Нуучча уонна тас дойду поэттарын сахалыы саҥардыбыта. Олор истэригэр: </a:t>
            </a:r>
            <a:r>
              <a:rPr lang="ru" sz="1550" b="1" dirty="0">
                <a:solidFill>
                  <a:srgbClr val="660000"/>
                </a:solidFill>
                <a:highlight>
                  <a:schemeClr val="lt1"/>
                </a:highlight>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А. Пушкин</a:t>
            </a:r>
            <a:r>
              <a:rPr lang="ru" sz="1550" b="1" dirty="0">
                <a:solidFill>
                  <a:srgbClr val="660000"/>
                </a:solidFill>
                <a:highlight>
                  <a:schemeClr val="lt1"/>
                </a:highlight>
                <a:latin typeface="Times New Roman"/>
                <a:ea typeface="Times New Roman"/>
                <a:cs typeface="Times New Roman"/>
                <a:sym typeface="Times New Roman"/>
              </a:rPr>
              <a:t> «Бахчисарайский фонтан», «Русалка», «Моцарт уонна Сальери» айымньылара, </a:t>
            </a:r>
            <a:r>
              <a:rPr lang="ru" sz="1550" b="1" dirty="0">
                <a:solidFill>
                  <a:srgbClr val="660000"/>
                </a:solidFill>
                <a:highlight>
                  <a:schemeClr val="lt1"/>
                </a:highlight>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Т. Шевченко</a:t>
            </a:r>
            <a:r>
              <a:rPr lang="ru" sz="1550" b="1" dirty="0">
                <a:solidFill>
                  <a:srgbClr val="660000"/>
                </a:solidFill>
                <a:highlight>
                  <a:schemeClr val="lt1"/>
                </a:highlight>
                <a:latin typeface="Times New Roman"/>
                <a:ea typeface="Times New Roman"/>
                <a:cs typeface="Times New Roman"/>
                <a:sym typeface="Times New Roman"/>
              </a:rPr>
              <a:t> «Сон», «Петрусь» поэмалара, </a:t>
            </a:r>
            <a:r>
              <a:rPr lang="ru" sz="1550" b="1" dirty="0">
                <a:solidFill>
                  <a:srgbClr val="660000"/>
                </a:solidFill>
                <a:highlight>
                  <a:schemeClr val="lt1"/>
                </a:highlight>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М. Лермонтов</a:t>
            </a:r>
            <a:r>
              <a:rPr lang="ru" sz="1550" b="1" dirty="0">
                <a:solidFill>
                  <a:srgbClr val="660000"/>
                </a:solidFill>
                <a:highlight>
                  <a:schemeClr val="lt1"/>
                </a:highlight>
                <a:latin typeface="Times New Roman"/>
                <a:ea typeface="Times New Roman"/>
                <a:cs typeface="Times New Roman"/>
                <a:sym typeface="Times New Roman"/>
              </a:rPr>
              <a:t>, </a:t>
            </a:r>
            <a:r>
              <a:rPr lang="ru" sz="1550" b="1" dirty="0">
                <a:solidFill>
                  <a:srgbClr val="660000"/>
                </a:solidFill>
                <a:highlight>
                  <a:schemeClr val="lt1"/>
                </a:highlight>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Н. Некрасов</a:t>
            </a:r>
            <a:r>
              <a:rPr lang="ru" sz="1550" b="1" dirty="0">
                <a:solidFill>
                  <a:srgbClr val="660000"/>
                </a:solidFill>
                <a:highlight>
                  <a:schemeClr val="lt1"/>
                </a:highlight>
                <a:latin typeface="Times New Roman"/>
                <a:ea typeface="Times New Roman"/>
                <a:cs typeface="Times New Roman"/>
                <a:sym typeface="Times New Roman"/>
              </a:rPr>
              <a:t>, </a:t>
            </a:r>
            <a:r>
              <a:rPr lang="ru" sz="1550" b="1" dirty="0">
                <a:solidFill>
                  <a:srgbClr val="660000"/>
                </a:solidFill>
                <a:highlight>
                  <a:schemeClr val="lt1"/>
                </a:highlight>
                <a:uFill>
                  <a:noFill/>
                </a:u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Гейне</a:t>
            </a:r>
            <a:r>
              <a:rPr lang="ru" sz="1550" b="1" dirty="0">
                <a:solidFill>
                  <a:srgbClr val="660000"/>
                </a:solidFill>
                <a:highlight>
                  <a:schemeClr val="lt1"/>
                </a:highlight>
                <a:latin typeface="Times New Roman"/>
                <a:ea typeface="Times New Roman"/>
                <a:cs typeface="Times New Roman"/>
                <a:sym typeface="Times New Roman"/>
              </a:rPr>
              <a:t>, </a:t>
            </a:r>
            <a:r>
              <a:rPr lang="ru" sz="1550" b="1" dirty="0">
                <a:solidFill>
                  <a:srgbClr val="660000"/>
                </a:solidFill>
                <a:highlight>
                  <a:schemeClr val="lt1"/>
                </a:highlight>
                <a:uFill>
                  <a:noFill/>
                </a:u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Гете</a:t>
            </a:r>
            <a:r>
              <a:rPr lang="ru" sz="1550" b="1" dirty="0">
                <a:solidFill>
                  <a:srgbClr val="660000"/>
                </a:solidFill>
                <a:highlight>
                  <a:schemeClr val="lt1"/>
                </a:highlight>
                <a:latin typeface="Times New Roman"/>
                <a:ea typeface="Times New Roman"/>
                <a:cs typeface="Times New Roman"/>
                <a:sym typeface="Times New Roman"/>
              </a:rPr>
              <a:t> уонна да атын поэттар хоһоонноро.</a:t>
            </a:r>
            <a:endParaRPr sz="1550" b="1">
              <a:solidFill>
                <a:srgbClr val="660000"/>
              </a:solidFill>
              <a:highlight>
                <a:schemeClr val="lt1"/>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endParaRPr sz="1450">
              <a:solidFill>
                <a:srgbClr val="222222"/>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2591800" y="320625"/>
            <a:ext cx="6399300" cy="461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ru" sz="2850">
                <a:solidFill>
                  <a:schemeClr val="dk1"/>
                </a:solidFill>
                <a:latin typeface="Georgia"/>
                <a:ea typeface="Georgia"/>
                <a:cs typeface="Georgia"/>
                <a:sym typeface="Georgia"/>
              </a:rPr>
              <a:t> </a:t>
            </a:r>
            <a:r>
              <a:rPr lang="ru" sz="2850" b="1">
                <a:solidFill>
                  <a:srgbClr val="FF0000"/>
                </a:solidFill>
                <a:latin typeface="Georgia"/>
                <a:ea typeface="Georgia"/>
                <a:cs typeface="Georgia"/>
                <a:sym typeface="Georgia"/>
              </a:rPr>
              <a:t>Попов Федор Кузьмич туһунан</a:t>
            </a:r>
            <a:r>
              <a:rPr lang="ru" sz="1700">
                <a:solidFill>
                  <a:schemeClr val="dk1"/>
                </a:solidFill>
                <a:latin typeface="Georgia"/>
                <a:ea typeface="Georgia"/>
                <a:cs typeface="Georgia"/>
                <a:sym typeface="Georgia"/>
              </a:rPr>
              <a:t>                     </a:t>
            </a:r>
            <a:endParaRPr sz="1100">
              <a:solidFill>
                <a:srgbClr val="54595D"/>
              </a:solidFill>
            </a:endParaRPr>
          </a:p>
          <a:p>
            <a:pPr marL="0" lvl="0" indent="0" algn="l" rtl="0">
              <a:lnSpc>
                <a:spcPct val="115000"/>
              </a:lnSpc>
              <a:spcBef>
                <a:spcPts val="500"/>
              </a:spcBef>
              <a:spcAft>
                <a:spcPts val="500"/>
              </a:spcAft>
              <a:buNone/>
            </a:pPr>
            <a:r>
              <a:rPr lang="ru" sz="1600" b="1">
                <a:solidFill>
                  <a:srgbClr val="660000"/>
                </a:solidFill>
                <a:latin typeface="Times New Roman"/>
                <a:ea typeface="Times New Roman"/>
                <a:cs typeface="Times New Roman"/>
                <a:sym typeface="Times New Roman"/>
              </a:rPr>
              <a:t>Сахалартан бастакынан </a:t>
            </a:r>
            <a:r>
              <a:rPr lang="ru" sz="1600" b="1">
                <a:solidFill>
                  <a:srgbClr val="660000"/>
                </a:solidFill>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Сэбиэскэй Сойуус Дьоруойун</a:t>
            </a:r>
            <a:r>
              <a:rPr lang="ru" sz="1600" b="1">
                <a:solidFill>
                  <a:srgbClr val="660000"/>
                </a:solidFill>
                <a:latin typeface="Times New Roman"/>
                <a:ea typeface="Times New Roman"/>
                <a:cs typeface="Times New Roman"/>
                <a:sym typeface="Times New Roman"/>
              </a:rPr>
              <a:t> аатын сүкпүт </a:t>
            </a:r>
            <a:r>
              <a:rPr lang="ru" sz="1600" b="1">
                <a:solidFill>
                  <a:srgbClr val="660000"/>
                </a:solidFill>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Федор Кузьмич Попов</a:t>
            </a:r>
            <a:r>
              <a:rPr lang="ru" sz="1600" b="1">
                <a:solidFill>
                  <a:srgbClr val="660000"/>
                </a:solidFill>
                <a:latin typeface="Times New Roman"/>
                <a:ea typeface="Times New Roman"/>
                <a:cs typeface="Times New Roman"/>
                <a:sym typeface="Times New Roman"/>
              </a:rPr>
              <a:t> 2021 сылга 100 үбүлүөйдээх сааһын туолар. Ийэ дойду уонна норуот көҥүлүн иһин уонна дьолун туһугар олохторун толук уурбут хорсун уолаттарын ытык өйдөбүнньүк мэлдьитин тыыннаах уонна үтүмэн үйэлэргэ холобур буолар. 1942 сыл бэс ыйын 24 күнүгэр Сүөдэр аармыйаҕа ыҥырыллар бэбиэскэни туппута. Бастаан Молотов, кэлин </a:t>
            </a:r>
            <a:r>
              <a:rPr lang="ru" sz="1600" b="1">
                <a:solidFill>
                  <a:srgbClr val="660000"/>
                </a:solidFill>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Свердловскай уобалаһын</a:t>
            </a:r>
            <a:r>
              <a:rPr lang="ru" sz="1600" b="1">
                <a:solidFill>
                  <a:srgbClr val="660000"/>
                </a:solidFill>
                <a:latin typeface="Times New Roman"/>
                <a:ea typeface="Times New Roman"/>
                <a:cs typeface="Times New Roman"/>
                <a:sym typeface="Times New Roman"/>
              </a:rPr>
              <a:t> Камышлов куорат таһыгар Алтайскай байыаннай лааҕырга автоматчик буоларга үөрэммитэ. 1943 сыл иккис аҥарыгар фроҥҥа тиийэр. Онно 81-с стрелковай дивизия 3-с стрелковай ротатыгар автоматчигынан сылдьар. Хас да самнарыылаах кимэн киириилэр кэннилэриттэн өстөөх Днепр уҥуор быраҕыллыбыта. 81-с дивизия Любеч сэлиэнньэтин арҕаа өттүгэр өстөөхтүүн сэриилэһиигэ хорсун быһыыны көрдөрөр. </a:t>
            </a:r>
            <a:endParaRPr sz="1600" b="1">
              <a:solidFill>
                <a:srgbClr val="660000"/>
              </a:solidFill>
              <a:latin typeface="Times New Roman"/>
              <a:ea typeface="Times New Roman"/>
              <a:cs typeface="Times New Roman"/>
              <a:sym typeface="Times New Roman"/>
            </a:endParaRPr>
          </a:p>
        </p:txBody>
      </p:sp>
      <p:pic>
        <p:nvPicPr>
          <p:cNvPr id="75" name="Google Shape;75;p16"/>
          <p:cNvPicPr preferRelativeResize="0"/>
          <p:nvPr/>
        </p:nvPicPr>
        <p:blipFill>
          <a:blip r:embed="rId6">
            <a:alphaModFix/>
          </a:blip>
          <a:stretch>
            <a:fillRect/>
          </a:stretch>
        </p:blipFill>
        <p:spPr>
          <a:xfrm>
            <a:off x="112325" y="406250"/>
            <a:ext cx="2287000" cy="2287000"/>
          </a:xfrm>
          <a:prstGeom prst="rect">
            <a:avLst/>
          </a:prstGeom>
          <a:noFill/>
          <a:ln>
            <a:noFill/>
          </a:ln>
          <a:effectLst>
            <a:outerShdw blurRad="57150" dist="19050" dir="20820000" algn="bl" rotWithShape="0">
              <a:srgbClr val="660000">
                <a:alpha val="50000"/>
              </a:srgbClr>
            </a:outerShdw>
          </a:effectLst>
        </p:spPr>
      </p:pic>
      <p:sp>
        <p:nvSpPr>
          <p:cNvPr id="76" name="Google Shape;76;p16"/>
          <p:cNvSpPr txBox="1"/>
          <p:nvPr/>
        </p:nvSpPr>
        <p:spPr>
          <a:xfrm>
            <a:off x="694700" y="2792175"/>
            <a:ext cx="1616700" cy="1336500"/>
          </a:xfrm>
          <a:prstGeom prst="rect">
            <a:avLst/>
          </a:prstGeom>
          <a:noFill/>
          <a:ln>
            <a:noFill/>
          </a:ln>
        </p:spPr>
        <p:txBody>
          <a:bodyPr spcFirstLastPara="1" wrap="square" lIns="91425" tIns="91425" rIns="91425" bIns="91425" anchor="t" anchorCtr="0">
            <a:spAutoFit/>
          </a:bodyPr>
          <a:lstStyle/>
          <a:p>
            <a:pPr marL="25400" marR="25400" lvl="0" indent="0" algn="l" rtl="0">
              <a:lnSpc>
                <a:spcPct val="115000"/>
              </a:lnSpc>
              <a:spcBef>
                <a:spcPts val="0"/>
              </a:spcBef>
              <a:spcAft>
                <a:spcPts val="0"/>
              </a:spcAft>
              <a:buNone/>
            </a:pPr>
            <a:r>
              <a:rPr lang="ru" sz="2300" b="1" u="sng">
                <a:solidFill>
                  <a:srgbClr val="660000"/>
                </a:solidFill>
                <a:latin typeface="Times New Roman"/>
                <a:ea typeface="Times New Roman"/>
                <a:cs typeface="Times New Roman"/>
                <a:sym typeface="Times New Roman"/>
              </a:rPr>
              <a:t>“</a:t>
            </a:r>
            <a:r>
              <a:rPr lang="ru" sz="2250" b="1" u="sng">
                <a:solidFill>
                  <a:srgbClr val="660000"/>
                </a:solidFill>
                <a:highlight>
                  <a:srgbClr val="FFFFFF"/>
                </a:highlight>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Герой туһунан ырыа”</a:t>
            </a:r>
            <a:endParaRPr sz="2250" b="1" u="sng">
              <a:solidFill>
                <a:srgbClr val="660000"/>
              </a:solidFill>
              <a:highlight>
                <a:srgbClr val="FFFFFF"/>
              </a:highlight>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0" y="-106875"/>
            <a:ext cx="8804100" cy="5217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500"/>
              </a:spcAft>
              <a:buNone/>
            </a:pPr>
            <a:r>
              <a:rPr lang="ru" sz="1300">
                <a:solidFill>
                  <a:srgbClr val="202122"/>
                </a:solidFill>
                <a:latin typeface="Times New Roman"/>
                <a:ea typeface="Times New Roman"/>
                <a:cs typeface="Times New Roman"/>
                <a:sym typeface="Times New Roman"/>
              </a:rPr>
              <a:t>           </a:t>
            </a:r>
            <a:r>
              <a:rPr lang="ru" sz="1700" b="1">
                <a:solidFill>
                  <a:srgbClr val="660000"/>
                </a:solidFill>
                <a:latin typeface="Times New Roman"/>
                <a:ea typeface="Times New Roman"/>
                <a:cs typeface="Times New Roman"/>
                <a:sym typeface="Times New Roman"/>
              </a:rPr>
              <a:t>Ф.К.Попов 1943 с. алтынньы 10 күнүгэр охсуһуу толоонугар дьоруойдуу охтон </a:t>
            </a:r>
            <a:r>
              <a:rPr lang="ru" sz="1700" b="1">
                <a:solidFill>
                  <a:srgbClr val="660000"/>
                </a:solidFill>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Белоруссия</a:t>
            </a:r>
            <a:r>
              <a:rPr lang="ru" sz="1700" b="1">
                <a:solidFill>
                  <a:srgbClr val="660000"/>
                </a:solidFill>
                <a:latin typeface="Times New Roman"/>
                <a:ea typeface="Times New Roman"/>
                <a:cs typeface="Times New Roman"/>
                <a:sym typeface="Times New Roman"/>
              </a:rPr>
              <a:t> </a:t>
            </a:r>
            <a:r>
              <a:rPr lang="ru" sz="1700" b="1">
                <a:solidFill>
                  <a:srgbClr val="660000"/>
                </a:solidFill>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Гомель</a:t>
            </a:r>
            <a:r>
              <a:rPr lang="ru" sz="1700" b="1">
                <a:solidFill>
                  <a:srgbClr val="660000"/>
                </a:solidFill>
                <a:latin typeface="Times New Roman"/>
                <a:ea typeface="Times New Roman"/>
                <a:cs typeface="Times New Roman"/>
                <a:sym typeface="Times New Roman"/>
              </a:rPr>
              <a:t> уобалаһын </a:t>
            </a:r>
            <a:r>
              <a:rPr lang="ru" sz="1700" b="1">
                <a:solidFill>
                  <a:srgbClr val="660000"/>
                </a:solidFill>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Глушец</a:t>
            </a:r>
            <a:r>
              <a:rPr lang="ru" sz="1700" b="1">
                <a:solidFill>
                  <a:srgbClr val="660000"/>
                </a:solidFill>
                <a:latin typeface="Times New Roman"/>
                <a:ea typeface="Times New Roman"/>
                <a:cs typeface="Times New Roman"/>
                <a:sym typeface="Times New Roman"/>
              </a:rPr>
              <a:t> дэриэбинэҕэ бырааттыы ииҥҥэ көмүллүбүт</a:t>
            </a:r>
            <a:r>
              <a:rPr lang="ru" sz="2100" b="1">
                <a:solidFill>
                  <a:srgbClr val="660000"/>
                </a:solidFill>
                <a:latin typeface="Times New Roman"/>
                <a:ea typeface="Times New Roman"/>
                <a:cs typeface="Times New Roman"/>
                <a:sym typeface="Times New Roman"/>
              </a:rPr>
              <a:t>.</a:t>
            </a:r>
            <a:r>
              <a:rPr lang="ru" sz="1700" b="1">
                <a:solidFill>
                  <a:srgbClr val="660000"/>
                </a:solidFill>
                <a:latin typeface="Times New Roman"/>
                <a:ea typeface="Times New Roman"/>
                <a:cs typeface="Times New Roman"/>
                <a:sym typeface="Times New Roman"/>
              </a:rPr>
              <a:t>Кэлин буойуттар кырамталарын ити уобалас Деражичи сэлиэнньэтигэр көһөрөн илдьэн көмпүттэр. Деражичига 1200-тэн тахса буойуттары кытта биир сиргэ 7 </a:t>
            </a:r>
            <a:r>
              <a:rPr lang="ru" sz="1700" b="1">
                <a:solidFill>
                  <a:srgbClr val="660000"/>
                </a:solidFill>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Сэбиэскэй Сойуус Дьоруойдара</a:t>
            </a:r>
            <a:r>
              <a:rPr lang="ru" sz="1700" b="1">
                <a:solidFill>
                  <a:srgbClr val="660000"/>
                </a:solidFill>
                <a:latin typeface="Times New Roman"/>
                <a:ea typeface="Times New Roman"/>
                <a:cs typeface="Times New Roman"/>
                <a:sym typeface="Times New Roman"/>
              </a:rPr>
              <a:t>, олорто биирдэстэрэ – Саха сирин чулуу уола Ф.К.Попов өйдөбүнньүктэригэр дьон-норуот сүгүрүйэр. 1944 с. тохсунньу 15 күнүгэр ССРС Үрдүкү Сэбиэтин Президиумун Ыйааҕынан Ф.К.Поповка Сэбиэскэй Сойуус Дьоруойун аата иҥэриллибитэ. Саха норуота, Баатара нэһилиэгин олохтоохторо оччолорго бэйэлэрин албан ааттаах уоллара өлбүт сураҕын ыар кутурҕанынан көрсүбүттэрэ. Федор уһулуччулаах хорсун быһыытыгар, дьоруойдуу өлүүтүгэр эппиэттээн, кини биир дойдулаахтара, II Баатара нэһилиэгин холкуостаахтара “Дьоруой саха Попов Федор Кузьмич” диэн танк оҥоһуллуутугар анаан үбү хомуйууну саҕалаабыттарын Мэҥэ Хаҥалас оройуонун бары үлэһиттэрэ иилэ хабан ылбыттара. Сотору буолаат: “Якутская АССР село Майя. Председателю Совета 2-го Батаринского наслега, собравшим 56000 рублей на строительство танка “Герой-якут Федор Кузьмич Попов”, благодарность Красной Армии и мой братский привет. Верховный главнокомандующий Сталин” – диэн ис хоһоонноох телеграмма кэлбитэ. Дьоруой биир дойдулаахтара, бүттүүн Саха сирин дьоно Федор хорсун быһыытынан киэн туттубуттара.</a:t>
            </a:r>
            <a:endParaRPr sz="1700" b="1">
              <a:solidFill>
                <a:srgbClr val="66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a:stretch/>
        </p:blipFill>
        <p:spPr>
          <a:xfrm>
            <a:off x="58875" y="528638"/>
            <a:ext cx="2857500" cy="4086225"/>
          </a:xfrm>
          <a:prstGeom prst="rect">
            <a:avLst/>
          </a:prstGeom>
          <a:noFill/>
          <a:ln>
            <a:noFill/>
          </a:ln>
        </p:spPr>
      </p:pic>
      <p:pic>
        <p:nvPicPr>
          <p:cNvPr id="87" name="Google Shape;87;p18"/>
          <p:cNvPicPr preferRelativeResize="0"/>
          <p:nvPr/>
        </p:nvPicPr>
        <p:blipFill rotWithShape="1">
          <a:blip r:embed="rId4">
            <a:alphaModFix/>
          </a:blip>
          <a:srcRect/>
          <a:stretch/>
        </p:blipFill>
        <p:spPr>
          <a:xfrm>
            <a:off x="3143250" y="457188"/>
            <a:ext cx="2857500" cy="4229100"/>
          </a:xfrm>
          <a:prstGeom prst="rect">
            <a:avLst/>
          </a:prstGeom>
          <a:noFill/>
          <a:ln>
            <a:noFill/>
          </a:ln>
        </p:spPr>
      </p:pic>
      <p:pic>
        <p:nvPicPr>
          <p:cNvPr id="88" name="Google Shape;88;p18"/>
          <p:cNvPicPr preferRelativeResize="0"/>
          <p:nvPr/>
        </p:nvPicPr>
        <p:blipFill rotWithShape="1">
          <a:blip r:embed="rId5">
            <a:alphaModFix/>
          </a:blip>
          <a:srcRect/>
          <a:stretch/>
        </p:blipFill>
        <p:spPr>
          <a:xfrm>
            <a:off x="6412675" y="484763"/>
            <a:ext cx="2550300" cy="417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a:stretch/>
        </p:blipFill>
        <p:spPr>
          <a:xfrm>
            <a:off x="247667" y="113491"/>
            <a:ext cx="2791558" cy="4838700"/>
          </a:xfrm>
          <a:prstGeom prst="rect">
            <a:avLst/>
          </a:prstGeom>
          <a:noFill/>
          <a:ln>
            <a:noFill/>
          </a:ln>
        </p:spPr>
      </p:pic>
      <p:pic>
        <p:nvPicPr>
          <p:cNvPr id="94" name="Google Shape;94;p19"/>
          <p:cNvPicPr preferRelativeResize="0"/>
          <p:nvPr/>
        </p:nvPicPr>
        <p:blipFill rotWithShape="1">
          <a:blip r:embed="rId4">
            <a:alphaModFix/>
          </a:blip>
          <a:srcRect/>
          <a:stretch/>
        </p:blipFill>
        <p:spPr>
          <a:xfrm>
            <a:off x="3446911" y="222673"/>
            <a:ext cx="3101731" cy="4838700"/>
          </a:xfrm>
          <a:prstGeom prst="rect">
            <a:avLst/>
          </a:prstGeom>
          <a:noFill/>
          <a:ln>
            <a:noFill/>
          </a:ln>
        </p:spPr>
      </p:pic>
      <p:pic>
        <p:nvPicPr>
          <p:cNvPr id="4" name="Рисунок 3" descr="C:\ФОТКИ, семья\Портреты КВС\ВС3 (2).jpg"/>
          <p:cNvPicPr/>
          <p:nvPr/>
        </p:nvPicPr>
        <p:blipFill>
          <a:blip r:embed="rId5" cstate="print"/>
          <a:srcRect/>
          <a:stretch>
            <a:fillRect/>
          </a:stretch>
        </p:blipFill>
        <p:spPr bwMode="auto">
          <a:xfrm>
            <a:off x="6905625" y="2816614"/>
            <a:ext cx="819150" cy="929640"/>
          </a:xfrm>
          <a:prstGeom prst="rect">
            <a:avLst/>
          </a:prstGeom>
          <a:noFill/>
          <a:ln w="9525">
            <a:noFill/>
            <a:miter lim="800000"/>
            <a:headEnd/>
            <a:tailEnd/>
          </a:ln>
        </p:spPr>
      </p:pic>
      <p:sp>
        <p:nvSpPr>
          <p:cNvPr id="2049" name="Rectangle 1"/>
          <p:cNvSpPr>
            <a:spLocks noChangeArrowheads="1"/>
          </p:cNvSpPr>
          <p:nvPr/>
        </p:nvSpPr>
        <p:spPr bwMode="auto">
          <a:xfrm>
            <a:off x="6755642" y="3814548"/>
            <a:ext cx="227917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645</Words>
  <PresentationFormat>Экран (16:9)</PresentationFormat>
  <Paragraphs>19</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Simple Light</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3</cp:revision>
  <dcterms:modified xsi:type="dcterms:W3CDTF">2021-12-12T09:55:04Z</dcterms:modified>
</cp:coreProperties>
</file>