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1" r:id="rId4"/>
    <p:sldId id="262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74" r:id="rId13"/>
    <p:sldId id="269" r:id="rId14"/>
    <p:sldId id="270" r:id="rId15"/>
    <p:sldId id="271" r:id="rId16"/>
    <p:sldId id="272" r:id="rId17"/>
    <p:sldId id="273" r:id="rId18"/>
    <p:sldId id="275" r:id="rId19"/>
    <p:sldId id="279" r:id="rId20"/>
    <p:sldId id="276" r:id="rId21"/>
    <p:sldId id="282" r:id="rId22"/>
    <p:sldId id="284" r:id="rId23"/>
    <p:sldId id="285" r:id="rId24"/>
    <p:sldId id="277" r:id="rId25"/>
    <p:sldId id="280" r:id="rId26"/>
    <p:sldId id="278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B240-B992-48C9-B3E3-8530C196F1B1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3967-4431-4C78-B9F7-C02708B0E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B240-B992-48C9-B3E3-8530C196F1B1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3967-4431-4C78-B9F7-C02708B0E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B240-B992-48C9-B3E3-8530C196F1B1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3967-4431-4C78-B9F7-C02708B0E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B240-B992-48C9-B3E3-8530C196F1B1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3967-4431-4C78-B9F7-C02708B0E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B240-B992-48C9-B3E3-8530C196F1B1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3967-4431-4C78-B9F7-C02708B0E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B240-B992-48C9-B3E3-8530C196F1B1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3967-4431-4C78-B9F7-C02708B0E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B240-B992-48C9-B3E3-8530C196F1B1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3967-4431-4C78-B9F7-C02708B0E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B240-B992-48C9-B3E3-8530C196F1B1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3967-4431-4C78-B9F7-C02708B0E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B240-B992-48C9-B3E3-8530C196F1B1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3967-4431-4C78-B9F7-C02708B0E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B240-B992-48C9-B3E3-8530C196F1B1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3967-4431-4C78-B9F7-C02708B0E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B240-B992-48C9-B3E3-8530C196F1B1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E3967-4431-4C78-B9F7-C02708B0E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9B240-B992-48C9-B3E3-8530C196F1B1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E3967-4431-4C78-B9F7-C02708B0E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0%D0%B0%D0%B1%D0%B8%D0%BD%D0%BE%D0%B2%D0%B8%D1%87,_%D0%98%D1%81%D0%B0%D0%B0%D0%BA_%D0%9C%D0%BE%D0%B8%D1%81%D0%B5%D0%B5%D0%B2%D0%B8%D1%87_(%D1%85%D1%83%D0%B4%D0%BE%D0%B6%D0%BD%D0%B8%D0%BA)" TargetMode="External"/><Relationship Id="rId3" Type="http://schemas.openxmlformats.org/officeDocument/2006/relationships/hyperlink" Target="https://ru.wikipedia.org/wiki/1903_%D0%B3%D0%BE%D0%B4" TargetMode="External"/><Relationship Id="rId7" Type="http://schemas.openxmlformats.org/officeDocument/2006/relationships/hyperlink" Target="https://ru.wikipedia.org/wiki/%D0%9E%D1%81%D0%BC%D1%91%D1%80%D0%BA%D0%B8%D0%BD,_%D0%90%D0%BB%D0%B5%D0%BA%D1%81%D0%B0%D0%BD%D0%B4%D1%80_%D0%90%D0%BB%D0%B5%D0%BA%D1%81%D0%B0%D0%BD%D0%B4%D1%80%D0%BE%D0%B2%D0%B8%D1%87" TargetMode="External"/><Relationship Id="rId12" Type="http://schemas.openxmlformats.org/officeDocument/2006/relationships/image" Target="../media/image5.jpeg"/><Relationship Id="rId2" Type="http://schemas.openxmlformats.org/officeDocument/2006/relationships/hyperlink" Target="https://ru.wikipedia.org/wiki/22_%D0%BC%D0%B0%D1%80%D1%82%D0%B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1%D1%80%D1%83%D0%BD%D0%B8,_%D0%9B%D0%B5%D0%B2_%D0%90%D0%BB%D0%B5%D0%BA%D1%81%D0%B0%D0%BD%D0%B4%D1%80%D0%BE%D0%B2%D0%B8%D1%87" TargetMode="External"/><Relationship Id="rId11" Type="http://schemas.openxmlformats.org/officeDocument/2006/relationships/hyperlink" Target="https://ru.wikipedia.org/wiki/%D0%97%D0%B0%D1%81%D0%BB%D1%83%D0%B6%D0%B5%D0%BD%D0%BD%D1%8B%D0%B9_%D0%B4%D0%B5%D1%8F%D1%82%D0%B5%D0%BB%D1%8C_%D0%B8%D1%81%D0%BA%D1%83%D1%81%D1%81%D1%82%D0%B2_%D0%A0%D0%A1%D0%A4%D0%A1%D0%A0" TargetMode="External"/><Relationship Id="rId5" Type="http://schemas.openxmlformats.org/officeDocument/2006/relationships/hyperlink" Target="https://ru.wikipedia.org/wiki/%D0%92%D0%A5%D0%A3%D0%A2%D0%95%D0%9C%D0%90%D0%A1" TargetMode="External"/><Relationship Id="rId10" Type="http://schemas.openxmlformats.org/officeDocument/2006/relationships/hyperlink" Target="https://ru.wikipedia.org/wiki/%D0%9E%D1%80%D0%B4%D0%B5%D0%BD_%D0%A2%D1%80%D1%83%D0%B4%D0%BE%D0%B2%D0%BE%D0%B3%D0%BE_%D0%9A%D1%80%D0%B0%D1%81%D0%BD%D0%BE%D0%B3%D0%BE_%D0%97%D0%BD%D0%B0%D0%BC%D0%B5%D0%BD%D0%B8" TargetMode="External"/><Relationship Id="rId4" Type="http://schemas.openxmlformats.org/officeDocument/2006/relationships/hyperlink" Target="https://ru.wikipedia.org/wiki/%D0%92%D0%B8%D0%BB%D1%8E%D0%B9%D1%81%D0%BA" TargetMode="External"/><Relationship Id="rId9" Type="http://schemas.openxmlformats.org/officeDocument/2006/relationships/hyperlink" Target="https://ru.wikipedia.org/wiki/%D0%A4%D0%B5%D0%B4%D0%BE%D1%80%D0%BE%D0%B2%D1%81%D0%BA%D0%B8%D0%B9,_%D0%A4%D1%91%D0%B4%D0%BE%D1%80_%D0%A4%D1%91%D0%B4%D0%BE%D1%80%D0%BE%D0%B2%D0%B8%D1%8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ru.wikipedia.org/wiki/%D0%A2%D1%83%D1%80%D0%B0%D0%BB%D1%8B%D1%81%D0%BE%D0%B2,_%D0%93%D0%B5%D0%BE%D1%80%D0%B3%D0%B8%D0%B9_%D0%9C%D0%B8%D1%85%D0%B0%D0%B9%D0%BB%D0%BE%D0%B2%D0%B8%D1%87#cite_note-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“Лоокуут уонна Ньургуһун” уһун үйэлэниитин кистэлэҥэ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142984"/>
            <a:ext cx="3500462" cy="525069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6248" y="428604"/>
            <a:ext cx="4643470" cy="60016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1945 с. Саха АССР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Совнаркомун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иһинээҕи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искусство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управлениета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бастыҥ драматическай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айымньы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иһин ыыппыт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куонкуруһугар түөрт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пьеса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бириэмийэлэммитэ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иһигэр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Тимофей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Сметанин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Лоокуут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Ньургуһун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драмата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баара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Тимофей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Сметанин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Лоокуут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Ньургуһун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пьесаны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суруйуон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баҕарарын суруйааччы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Софрон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Данилов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оччотооҕу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Саха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тыйаатырын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дириэктэригэр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драматург Степан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Ефремовка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этэр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”Тимофей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Сметанин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пьеса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суруйуон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баҕарар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кинини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ыҥыран кэпсэтэриҥ буоллар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”, -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Көрсөн кэпсэтэллэр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онно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Тимофей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былыргы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саха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кэпсээнигэр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олоҕуран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пьеса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суруйуон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баҕарарын сүрдээхтик өрө көтөҕүллэн кэпсээбит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Ити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кэпсэтии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кэнниттэн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ситэ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икки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туола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илигинэ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пьесатын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артыыстарга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ааҕан иһитиннэрбит.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Айымньы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төһө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чочулла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илигин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иһин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пьеса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артыыстар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ортолоругар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улахан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болҕомтону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сэргэхсийиини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үөскэппит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кэриҥэ буолан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баран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ааптар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Лоокуут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Ньургуһун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драматын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туттарбыт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285728"/>
            <a:ext cx="378621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Лоокуут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Ньургуһун” дыраама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archive.ysia.ru/wp-content/uploads/2017/02/original-4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71546"/>
            <a:ext cx="3571900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47461" t="20833" r="27929" b="13541"/>
          <a:stretch>
            <a:fillRect/>
          </a:stretch>
        </p:blipFill>
        <p:spPr bwMode="auto">
          <a:xfrm>
            <a:off x="428596" y="428604"/>
            <a:ext cx="385765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45117" t="22916" r="27930" b="12500"/>
          <a:stretch>
            <a:fillRect/>
          </a:stretch>
        </p:blipFill>
        <p:spPr bwMode="auto">
          <a:xfrm>
            <a:off x="4786313" y="428604"/>
            <a:ext cx="4028181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45117" t="15625" r="23828" b="6250"/>
          <a:stretch>
            <a:fillRect/>
          </a:stretch>
        </p:blipFill>
        <p:spPr bwMode="auto">
          <a:xfrm rot="5400000">
            <a:off x="1531167" y="-959720"/>
            <a:ext cx="6000792" cy="849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46875" t="21902" r="27929" b="8933"/>
          <a:stretch>
            <a:fillRect/>
          </a:stretch>
        </p:blipFill>
        <p:spPr bwMode="auto">
          <a:xfrm>
            <a:off x="357158" y="285728"/>
            <a:ext cx="3503811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000496" y="142852"/>
            <a:ext cx="5000660" cy="64940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ССРС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Саха АССР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народнай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артыыһа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Дмитрий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Федороич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Ходулов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ахтарынан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Тимофей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Егоровичтыын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1945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сыллаахха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көрсөн билсибиттэр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Оччолорго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иккиэн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эдэр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этибит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миигиттэн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сэттэ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балыс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курдук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Лоокуут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Ньургуһун” диэн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драманы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суруйан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бүтэрэн эрэрин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кэпсээбитэ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уобараһы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толорорбор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баҕарарын эппитэ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Онтон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ыла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биһиги, хайа-хайабытын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сирэй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көрсөн, урукку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өттүгэр билсибэккэ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сылдьан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эрдэттэн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билсэр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дьон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курдук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сүрэхпититтэн иэйэн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ытыктаһан барбыппыт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Испэктээк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премьератын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кэнниттэн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мин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гримнэнэр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хоспор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көтөн түспүтэ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сүрдээҕин үөрбүт 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долгуйбут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Мин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Лоокууту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толорорбор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былыргы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баттыгастаах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үйэҕэ саха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эдэр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үүнэн иһэр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ыраас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суобастаах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көнө сүрэхтээх ыччатын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уобараһын көрдөрөргө кыһаммытым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оччотооҕу олох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кыһалҕатын, эрэйин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хайдах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курдук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кыайарын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мунчаарар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үөрэр түгэннэрин  көрөөччүгэ тиийимтиэ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гына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арыйыы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саамай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эппиэттээх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сорук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быһыытынан турбута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соругу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сүнньүнэн толорбут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курдук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саныыбын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Биллэн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толору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уобараһын биэрэргэ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өссө элбэхтик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үлэлиир наадалаах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Итинник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кэрэ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уобараһы толоруу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биирдии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артыыска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улахан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чиэс-бочуот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-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суруйбут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48633" t="19791" r="25586" b="15625"/>
          <a:stretch>
            <a:fillRect/>
          </a:stretch>
        </p:blipFill>
        <p:spPr bwMode="auto">
          <a:xfrm rot="5400000">
            <a:off x="1698244" y="-769606"/>
            <a:ext cx="5857916" cy="825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45117" t="15625" r="25000" b="5208"/>
          <a:stretch>
            <a:fillRect/>
          </a:stretch>
        </p:blipFill>
        <p:spPr bwMode="auto">
          <a:xfrm rot="5400000">
            <a:off x="1851270" y="-922633"/>
            <a:ext cx="5512897" cy="821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45703" t="20833" r="26172" b="12500"/>
          <a:stretch>
            <a:fillRect/>
          </a:stretch>
        </p:blipFill>
        <p:spPr bwMode="auto">
          <a:xfrm rot="5400000">
            <a:off x="1535885" y="-607247"/>
            <a:ext cx="6215106" cy="828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45117" t="16666" r="25000" b="5208"/>
          <a:stretch>
            <a:fillRect/>
          </a:stretch>
        </p:blipFill>
        <p:spPr bwMode="auto">
          <a:xfrm>
            <a:off x="357158" y="357166"/>
            <a:ext cx="3594729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071934" y="142851"/>
            <a:ext cx="4929222" cy="64940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Ньургуһуну оонньообут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Ирина Максимова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суруйарынан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Ньургуһун уобараһыттан ордук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балачча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толорутук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чочуллан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айыллыбыт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уобараһы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өтөрдөөҕүттэн көрсө иликпин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суруллуута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айылҕатынан, тулалаан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олоххо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сыһыаннаһыытынан, сабыдыалынан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артыыс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элбэхтик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үлэлиирин, эрэйдэнэрин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модьуйар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курдук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дириҥник, киэҥник ойууламмыт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уобарас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 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Маннык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эппиэттээх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уобараһы толоруу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миэхэ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улахан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кытаанах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кытаанахтары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кыайарга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тыйаатыр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кэлэктиибэ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улаханнык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көмөлөспүтэ”.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Ирина Максимова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эдэр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талааннаах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артыыска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буоларын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оруолга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чаҕылхайдык дакаастаабыта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испэктээк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кэнниттэн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утуу-субуу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сүрүн оруоллары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ситиһиилээхтик оонньообута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Далбардааҕы оонньообут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РСФСР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Саха АССР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народнай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артыыската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М.В.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Слепцова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ахтар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”Мин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Ньургуһун ийэтин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Далбардаах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эмээхсин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оруолун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толорбутум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пьеса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кэрэ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көҥүл олох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сырдык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санаа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ыраас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таптал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өлбөт-сүппэт кэскиллээҕин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күүстээх характердарын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көрдөрөр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маннык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лирическэй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драмата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Саха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сыанатыгар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маҥнай туруоруллубута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иһин биһиги итиннэ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олус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умсугуйан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үлэлээбиппит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45117" t="21875" r="27344" b="11458"/>
          <a:stretch>
            <a:fillRect/>
          </a:stretch>
        </p:blipFill>
        <p:spPr bwMode="auto">
          <a:xfrm rot="5400000">
            <a:off x="1481166" y="-909719"/>
            <a:ext cx="6215106" cy="846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3306" y="142852"/>
            <a:ext cx="5357850" cy="64940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оччолорго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эдэр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этим,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онон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маннык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лирическэй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драмаҕа маҥнайгы холонуум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ыарырҕаппытым, онуоха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туруорааччы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режиссер Н.И. Слепцов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көмөтүнэн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сыралаах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үлэтинэн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постановка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ситиһиилээхтик туруоруллубута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Тимофей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Сметанин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пьесатыгар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кинини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кытта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тыыннааҕар илии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тутуһан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бииргэ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сүбэлэһэн-амалаһан үлэлээбиппинэн бэйэбин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дьоллооҕунан ааҕынабын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сырдык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чаҕылхай олоҕо, кини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дьоҕура, үтүө суобаһа-майгыта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сүрэхпэр кэрэ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бэлиэнэн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хаалбыта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Лоокуут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Ньургуһун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уһун үйэлэниитэ</a:t>
            </a:r>
            <a:endParaRPr lang="ru-RU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Лоокуут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Ньургуһун” испэктээк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күн бүгүҥҥэ диэри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Саха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тыйаатырыгар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ситиһиилээхтик көрдөрүллэр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Бастакы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оонньуу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1946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сыллаахха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турбут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буоллаҕына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иккис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туруоруу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1956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сыллаахха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режиссер Г. Алексеев,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худуоһунньук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И. Винокуров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туруорууларын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көрөөччү сыаналаабыта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1959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сыллаахха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айымньыны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композитор Г. Григорян,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режиссердар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С. Григорьев, Н.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Савицкай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худуоһунньук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Туралысов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опера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быһыытынан ураты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хайысхалаахтык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туруорбуттара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2001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сыллаахха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режиссер Г. Васильев,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худуоһунньуктар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 Федотова, Д. Дмитриева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туруорууларынан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билиҥҥи саха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тыйаатырын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артыыстара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оонньообуттара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курдук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көлүөнэ артыыс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сүрүн оруоллары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итэҕэтиилээхтик оонньоон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оччотооҕу батталлаах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олох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чахчыларын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аныгы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көлүөнэ дьоҥҥо тиэрпиттэрэ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s://sakhatheatre.ru/wp-content/uploads/2023/02/%D0%9B%D0%BE%D0%BE%D0%BA%D1%83%D1%83%D1%82-%D1%83%D0%BE%D0%BD%D0%BD%D0%B0-%D0%9D%D1%8C%D1%83%D1%80%D0%B3%D1%83%D1%8C%D1%83%D0%BD-2016-%D0%B7%D0%B8%D0%BC%D0%B0-scale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3286148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s://ysia.ru/wp-content/uploads/2017/12/IMG_1826-e15125433178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8354069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628" y="214290"/>
            <a:ext cx="3857652" cy="64940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Биллэрин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курдук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онно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табаарыһа Дьүөгэ Ааныстыырап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Лоокуут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Ньургуһун” сэһэнин сюжетын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тутуспута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гынан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баран,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бэлиэ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уобарастарыгар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биир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дойдулаахтарын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дьиҥнээх дьон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олохторун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туһаммыта.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курдук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Күһэҥэйи айарыгар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Кэбээйигэ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кэлэ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сылдьыбыт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быралгы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олохтоох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Мастаах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Уола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киһини өйдөөбүт буолуохтаах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киһи Сметанин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дьонугар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ардыгар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ыйы-ыйынан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олороро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үһү.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Нэһилиэктэри кэрийэн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остуоруйа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кэпсээн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айаҕын ииттэр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эбит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Эдэр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эрдэҕинэ Бүлүүгэ дойдутугар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Уорук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кулуба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кыыһын Сыччыгынаны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таптаабыт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аҕата кыыһын Сунтаар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баай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доҕолоҥ, хараҕар эргэлээх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эбиитигэр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хаҥсыа саҥалаах уолугар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күүһүнэн кэргэн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биэрбит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Мастаах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Уолун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үлтү таһыйтаран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баран,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манна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көстүмэ диэн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үүрэн кэбиспит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Оттон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Мөлчөһү, кини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көрдөөх-нардаах тылын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майгытын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Кэбээйигэ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олоро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сылдьыбыт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Мөлчөс Баһылай эргиэмсиктэн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сылтаан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оҥорбут.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sah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s://avatars.mds.yandex.net/i?id=865d5cab070649f56f8ecbae502178ede3e57346-5304992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143248"/>
            <a:ext cx="4575602" cy="3429024"/>
          </a:xfrm>
          <a:prstGeom prst="rect">
            <a:avLst/>
          </a:prstGeom>
          <a:noFill/>
        </p:spPr>
      </p:pic>
      <p:sp>
        <p:nvSpPr>
          <p:cNvPr id="16390" name="AutoShape 6" descr="https://shareslide.ru/img/thumbs/c82d0abb001f65b287f527aecb88dfd0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2" name="AutoShape 8" descr="https://shareslide.ru/img/thumbs/c82d0abb001f65b287f527aecb88dfd0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6" name="Picture 12" descr="https://avatars.mds.yandex.net/i?id=2a0000017a15795bd6b6843d2d40bef335db-4033626-images-thumbs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85728"/>
            <a:ext cx="3622352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57686" y="285728"/>
            <a:ext cx="4429156" cy="60016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Лоокуут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Ньургуһун оруолларын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Петр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Баснаев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Елизавета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Потаповалыын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Айаал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Аммосов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Ирина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Никифоровалыын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билигин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эдэр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артыыстар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Вячеслав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Айталина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Лаверновтар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тыйаатыр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көмүс пуондатыгар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киирбит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бастыҥ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драматург,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буойун-суруйааччы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Тимофей Егорович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Сметанин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айымньытын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оонньообуттара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оонньууллар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Суруйааччы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аата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сүппэт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айымньылара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ааҕыллар буоллаҕына, оруоллара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оонньонор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буоллаҕына.Бүтэһик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2001 с.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туруу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режиссера Герасим Васильев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этэринэн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ааптар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санаатын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көрөөччүлэргэ тиэрдиигэ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үлэлэспит 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урукку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турууну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уларыппакка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хайдах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баарынан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туруора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сатаабыт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Түмүк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Тимофей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Сметанин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өлбөт-сүппэт айымньытын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күн бүгүҥҥэ диэри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Саха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тыйаатыра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ситиһиилээхтик туруорар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драманы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араас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көлүөнэ артыыстар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бэйэлэрин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көрөөччүлэрин дьүүлүгэр таһаарбыттара.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Онуоха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көрөөччүлэр олус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сэргээбиттэрин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үрдүктүк сыаналаабыттарын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араас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хаһыаттарга суруйуулара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туоһулууллар.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kiinkuorat.ru/wp-content/uploads/2019/12/shhz-686x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7"/>
            <a:ext cx="3929090" cy="586499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6286520"/>
            <a:ext cx="385765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Ааптар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Киин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куорат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www.sakhaparliament.ru/images/econa-article-images/13547/full/06ed1875-4219-4732-ac5b-de4906d943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8001000" cy="533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afisha.yakutia.ru/storage/lookut-nurguhun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286280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643438" y="142852"/>
            <a:ext cx="4286280" cy="60939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“ЛООКУУТ УОННА НЬУРГУҺУН” –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сахалыы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аат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саҥа үрдэлэ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1937 с. Н.К.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Седалищев-Дьүөгэ Ааныстыырап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“Ньургуһун 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Лоокуут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былыргы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олохтон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сэһэни, оттон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1946 с. Т.Е.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Сметанин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Лоокуут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Ньургуһун” драманы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суруйбуттара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Быйыл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чаас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45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мүнүүтэлээх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Лоокуут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Ньургуһун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киинэни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(жанра – мелодрама) режиссер, сценарист Константин Тимофеев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Арассыыйа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таһымыгар көрдөрүүгэ таһаарда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Киинэ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үгүс көрөөччү, ордук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эдэр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ыччат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оскуола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оҕолорун болҕомтотун тарта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Тыла-өһө судургута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дьиктитэ-дьиибэтэ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мистиката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айылҕатын көстүүтэ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барыта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аныгы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киһи хараҕар умсугутуулаах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өйдөнүмтүө.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Дьоруойдар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ааттара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уратылаах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киинэ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тылын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үөрэтэргэ, чинчийэргэ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кэрэхсии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киэн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тутта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үөрэнэргэ ыччаты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иитэр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суолтата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сүҥкэн.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Сахалыы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ааты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үйэтитэргэ, элбэтэргэ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өссө биир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саҥа үрдэл баар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буолла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Егор Николаев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--7sbbfobq9b0afb8oe.xn--p1ai/wp-content/uploads/2023/09/ty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85728"/>
            <a:ext cx="406527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xn----7sbbfobq9b0afb8oe.xn--p1ai/wp-content/uploads/2023/09/img_655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85728"/>
            <a:ext cx="428628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jour-ykt.ru/wp-content/uploads/2023/08/osennyaya-premera-o-yakutskih-romeo-i-dzhulet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14290"/>
            <a:ext cx="6892120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vatars.dzeninfra.ru/get-zen_doc/271828/pub_6523a06c4e3fa36469a460f2_6523a230ba0cd677bb0d6704/scale_120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28680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sakha-sire.ru/wp-content/uploads/2023/09/6wkca2qjkos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8072494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i.ytimg.com/vi/214CyekmmwU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480"/>
            <a:ext cx="8763060" cy="4929222"/>
          </a:xfrm>
          <a:prstGeom prst="rect">
            <a:avLst/>
          </a:prstGeom>
          <a:noFill/>
        </p:spPr>
      </p:pic>
      <p:pic>
        <p:nvPicPr>
          <p:cNvPr id="41987" name="Picture 3" descr="D:\ФОТКИ, семья\2023 год\фото мамы\IMG-20230524-WA0164.jpg"/>
          <p:cNvPicPr>
            <a:picLocks noChangeAspect="1" noChangeArrowheads="1"/>
          </p:cNvPicPr>
          <p:nvPr/>
        </p:nvPicPr>
        <p:blipFill>
          <a:blip r:embed="rId3" cstate="print"/>
          <a:srcRect t="14429"/>
          <a:stretch>
            <a:fillRect/>
          </a:stretch>
        </p:blipFill>
        <p:spPr bwMode="auto">
          <a:xfrm>
            <a:off x="1571604" y="5572140"/>
            <a:ext cx="940276" cy="1071570"/>
          </a:xfrm>
          <a:prstGeom prst="rect">
            <a:avLst/>
          </a:prstGeom>
          <a:noFill/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643174" y="5929330"/>
            <a:ext cx="6286544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Н.Е.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Мординов-Амма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Аччыгыйа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аатынан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Харбалаахтааҕы үөрэхтээһин холбоһугун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саха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тылыгар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уонна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литэрэтиирэтигэр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учуутала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Кривошапкина Валентина Семеновна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таҥан оҥордо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76888" y="142852"/>
            <a:ext cx="590995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Туралысов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Георгий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Михайлович-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художник театра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488" y="1000108"/>
            <a:ext cx="6072214" cy="5509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Родился 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 tooltip="22 марта"/>
              </a:rPr>
              <a:t>22 марта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 tooltip="1903 год"/>
              </a:rPr>
              <a:t>1903 года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в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Кыллахском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наслеге,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Олёкминского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улуса Якутии. Первое своё образование получил у политических ссыльных Введенского,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Куренева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Ладнева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 1916 году вся семья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Туралысовых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переехала в 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 tooltip="Вилюйск"/>
              </a:rPr>
              <a:t>Вилюйск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где Георгий стал принимать активное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усастие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занятиях в драматическом кружке, выступал в любительских спектаклях. В дни осады Вилюйска солдатами белой армии, Георгий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Туралысов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вступил в ряды защитников Советской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власти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1924 году по совету педагогов переехал в Москву, где поступил во 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5" tooltip="ВХУТЕМАС"/>
              </a:rPr>
              <a:t>ВХУТЕМАС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обучение проходил у известных мастеров искусства 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6" tooltip="Бруни, Лев Александрович"/>
              </a:rPr>
              <a:t>Л.А.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6" tooltip="Бруни, Лев Александрович"/>
              </a:rPr>
              <a:t>Бруни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С.В. Герасимова, П.П.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Кончаловского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7" tooltip="Осмёркин, Александр Александрович"/>
              </a:rPr>
              <a:t>А.А.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7" tooltip="Осмёркин, Александр Александрович"/>
              </a:rPr>
              <a:t>Осьмеркина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специальность осваивал у 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8" tooltip="Рабинович, Исаак Моисеевич (художник)"/>
              </a:rPr>
              <a:t>И.М. Рабиновича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руководил его практикой В.Г.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Сахновский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 1929 году успешно завершил обучение в Высшем художественно-техническом институте в Москве, овладел специальностью художник-декоратор и вернулся в Якутию в Якутск.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1936 году и в 1945 году проходил стажировку у главного художника Академического Большого театра СССР 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9" tooltip="Федоровский, Фёдор Фёдорович"/>
              </a:rPr>
              <a:t>Ф.Ф. Федоровского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 период обучение в Москве состоял в объединении «ОМАХР». С 1941 года являлся членом Союза художников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СССР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3357561"/>
            <a:ext cx="2500330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Награды и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звания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  <a:hlinkClick r:id="rId10" tooltip="Орден Трудового Красного Знамени"/>
              </a:rPr>
              <a:t>Орден Трудового Красного Знамени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(1958),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другими медалями,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  <a:hlinkClick r:id="rId11" tooltip="Заслуженный деятель искусств РСФСР"/>
              </a:rPr>
              <a:t>Заслуженный деятель искусств РСФСР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(1957),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Народный художник ЯАССР (1946)</a:t>
            </a:r>
          </a:p>
        </p:txBody>
      </p:sp>
      <p:pic>
        <p:nvPicPr>
          <p:cNvPr id="12290" name="Picture 2" descr="Якутское художественное училище (колледж) им. П. П. Романова Новости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8596" y="142852"/>
            <a:ext cx="2286000" cy="304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4678" y="214290"/>
            <a:ext cx="5786478" cy="64940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Георгий Михайлович являлся первым профессиональным художником национального театра. Трудовую деятельность начал в 1922 году в качестве художника, гримера и артиста при Вилюйском народном доме под руководством Д.Д.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Большева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М.Н.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Жиркова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После окончания института стал работать режиссёром и художником Якутского национального театра. С 1927 по 1932 годы осуществил четырнадцать постановок, в том числе спектакли «Красный шаман» П.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Ойунского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«Большевик Василий», «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Танха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Г.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Бястинова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«Голова бойка» Н. Неустроева, «Кто кого» А.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Кюндэ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С 1930 до 1960-х годов работал в должности главного художника Якутского национального театра более тридцати лет. С 1931 по 1935 годы возглавлял изобразительную студию при театре. Им оформлено свыше 150 спектаклей в театре. В последние годы своей жизни работал преподавателем в Якутском художественном училище</a:t>
            </a:r>
            <a:r>
              <a:rPr lang="ru-RU" sz="16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[3]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Постоянный участник республиканских выставок, экспонент на всесоюзных (Москва, 1955), региональных (Москва, 1971), выставках изобразительного искусства Якутской АССР в Москве (1957, 1963, 1982). Персональные выставки были организованы и проведены в 1953, 1983, 1993 годах в городе Якутске. Произведения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Туралысова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хранятся в Национальном художественном музее Якутии, Якутском государственном объединенном музее истории и культуры народов Севера им. Е. Ярославского, музее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Сахатеатра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 наследников.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Проживал в городе Якутске. Умер 24 ноября 1970 года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avatars.mds.yandex.net/i?id=c01f6b98c84c6276cec6a3355445d6ca71b36751-10160311-images-thumbs&amp;n=13"/>
          <p:cNvPicPr>
            <a:picLocks noChangeAspect="1" noChangeArrowheads="1"/>
          </p:cNvPicPr>
          <p:nvPr/>
        </p:nvPicPr>
        <p:blipFill>
          <a:blip r:embed="rId3"/>
          <a:srcRect l="24193"/>
          <a:stretch>
            <a:fillRect/>
          </a:stretch>
        </p:blipFill>
        <p:spPr bwMode="auto">
          <a:xfrm>
            <a:off x="142844" y="285728"/>
            <a:ext cx="2909913" cy="3048001"/>
          </a:xfrm>
          <a:prstGeom prst="rect">
            <a:avLst/>
          </a:prstGeom>
          <a:noFill/>
        </p:spPr>
      </p:pic>
      <p:pic>
        <p:nvPicPr>
          <p:cNvPr id="1028" name="Picture 4" descr="https://avatars.mds.yandex.net/i?id=cce36e7f559cff9d4ea3195d9463e0e00fd1a9ad-7672646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357562"/>
            <a:ext cx="2286016" cy="33866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8633" t="21875" r="26172" b="11458"/>
          <a:stretch>
            <a:fillRect/>
          </a:stretch>
        </p:blipFill>
        <p:spPr bwMode="auto">
          <a:xfrm rot="10800000">
            <a:off x="4786314" y="357165"/>
            <a:ext cx="4071966" cy="606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47461" t="21875" r="27344" b="11458"/>
          <a:stretch>
            <a:fillRect/>
          </a:stretch>
        </p:blipFill>
        <p:spPr bwMode="auto">
          <a:xfrm>
            <a:off x="285720" y="357166"/>
            <a:ext cx="4000528" cy="595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47461" t="22916" r="26172" b="12500"/>
          <a:stretch>
            <a:fillRect/>
          </a:stretch>
        </p:blipFill>
        <p:spPr bwMode="auto">
          <a:xfrm rot="5400000">
            <a:off x="1446190" y="-946181"/>
            <a:ext cx="6143668" cy="846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47461" t="21875" r="27929" b="12500"/>
          <a:stretch>
            <a:fillRect/>
          </a:stretch>
        </p:blipFill>
        <p:spPr bwMode="auto">
          <a:xfrm>
            <a:off x="357158" y="357166"/>
            <a:ext cx="400052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47656" t="21875" r="27734" b="11458"/>
          <a:stretch>
            <a:fillRect/>
          </a:stretch>
        </p:blipFill>
        <p:spPr bwMode="auto">
          <a:xfrm>
            <a:off x="4643438" y="357166"/>
            <a:ext cx="403178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45703" t="16667" r="25000" b="13541"/>
          <a:stretch>
            <a:fillRect/>
          </a:stretch>
        </p:blipFill>
        <p:spPr bwMode="auto">
          <a:xfrm rot="5400000">
            <a:off x="1542310" y="-685110"/>
            <a:ext cx="6130818" cy="821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47461" t="20833" r="27344" b="12500"/>
          <a:stretch>
            <a:fillRect/>
          </a:stretch>
        </p:blipFill>
        <p:spPr bwMode="auto">
          <a:xfrm>
            <a:off x="357157" y="428604"/>
            <a:ext cx="4127777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45898" t="15625" r="24219" b="6250"/>
          <a:stretch>
            <a:fillRect/>
          </a:stretch>
        </p:blipFill>
        <p:spPr bwMode="auto">
          <a:xfrm>
            <a:off x="4643438" y="428603"/>
            <a:ext cx="4143404" cy="609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752</Words>
  <Application>Microsoft Office PowerPoint</Application>
  <PresentationFormat>Экран (4:3)</PresentationFormat>
  <Paragraphs>32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Home</cp:lastModifiedBy>
  <cp:revision>33</cp:revision>
  <dcterms:created xsi:type="dcterms:W3CDTF">2024-01-12T08:10:51Z</dcterms:created>
  <dcterms:modified xsi:type="dcterms:W3CDTF">2024-01-12T11:49:43Z</dcterms:modified>
</cp:coreProperties>
</file>