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28BD9910-101F-49AF-B600-813F545CE25C}">
  <a:tblStyle styleId="{28BD9910-101F-49AF-B600-813F545CE25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b71ab0e8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b71ab0e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b71ab0e81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b71ab0e8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b71ab0e8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b71ab0e8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658600" y="160325"/>
            <a:ext cx="5397300" cy="54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b="1">
                <a:solidFill>
                  <a:srgbClr val="FF0000"/>
                </a:solidFill>
                <a:latin typeface="Times New Roman"/>
                <a:ea typeface="Times New Roman"/>
                <a:cs typeface="Times New Roman"/>
                <a:sym typeface="Times New Roman"/>
              </a:rPr>
              <a:t>Даҕааһын аат арааһа</a:t>
            </a:r>
            <a:endParaRPr b="1">
              <a:solidFill>
                <a:srgbClr val="FF0000"/>
              </a:solidFill>
              <a:latin typeface="Times New Roman"/>
              <a:ea typeface="Times New Roman"/>
              <a:cs typeface="Times New Roman"/>
              <a:sym typeface="Times New Roman"/>
            </a:endParaRPr>
          </a:p>
        </p:txBody>
      </p:sp>
      <p:sp>
        <p:nvSpPr>
          <p:cNvPr id="55" name="Google Shape;55;p13"/>
          <p:cNvSpPr txBox="1"/>
          <p:nvPr/>
        </p:nvSpPr>
        <p:spPr>
          <a:xfrm>
            <a:off x="0" y="641275"/>
            <a:ext cx="8951100" cy="4610100"/>
          </a:xfrm>
          <a:prstGeom prst="rect">
            <a:avLst/>
          </a:prstGeom>
          <a:noFill/>
          <a:ln>
            <a:noFill/>
          </a:ln>
        </p:spPr>
        <p:txBody>
          <a:bodyPr spcFirstLastPara="1" wrap="square" lIns="91425" tIns="91425" rIns="91425" bIns="91425" anchor="t" anchorCtr="0">
            <a:spAutoFit/>
          </a:bodyPr>
          <a:lstStyle/>
          <a:p>
            <a:pPr marL="0" lvl="0" indent="444500" algn="ctr" rtl="0">
              <a:lnSpc>
                <a:spcPct val="150000"/>
              </a:lnSpc>
              <a:spcBef>
                <a:spcPts val="0"/>
              </a:spcBef>
              <a:spcAft>
                <a:spcPts val="0"/>
              </a:spcAft>
              <a:buNone/>
            </a:pPr>
            <a:r>
              <a:rPr lang="ru" sz="2500" b="1">
                <a:solidFill>
                  <a:srgbClr val="660000"/>
                </a:solidFill>
                <a:latin typeface="Times New Roman"/>
                <a:ea typeface="Times New Roman"/>
                <a:cs typeface="Times New Roman"/>
                <a:sym typeface="Times New Roman"/>
              </a:rPr>
              <a:t>Даҕааһын аат – саҥа чааһа</a:t>
            </a:r>
            <a:endParaRPr sz="2500" b="1">
              <a:solidFill>
                <a:srgbClr val="660000"/>
              </a:solidFill>
              <a:latin typeface="Times New Roman"/>
              <a:ea typeface="Times New Roman"/>
              <a:cs typeface="Times New Roman"/>
              <a:sym typeface="Times New Roman"/>
            </a:endParaRPr>
          </a:p>
          <a:p>
            <a:pPr marL="0" lvl="0" indent="444500" algn="just" rtl="0">
              <a:lnSpc>
                <a:spcPct val="100000"/>
              </a:lnSpc>
              <a:spcBef>
                <a:spcPts val="0"/>
              </a:spcBef>
              <a:spcAft>
                <a:spcPts val="0"/>
              </a:spcAft>
              <a:buNone/>
            </a:pPr>
            <a:r>
              <a:rPr lang="ru" sz="2500">
                <a:solidFill>
                  <a:srgbClr val="660000"/>
                </a:solidFill>
                <a:latin typeface="Times New Roman"/>
                <a:ea typeface="Times New Roman"/>
                <a:cs typeface="Times New Roman"/>
                <a:sym typeface="Times New Roman"/>
              </a:rPr>
              <a:t>  	Предмет бэлиэтин көрдөрөр уонна</a:t>
            </a:r>
            <a:r>
              <a:rPr lang="ru" sz="2500">
                <a:solidFill>
                  <a:schemeClr val="dk1"/>
                </a:solidFill>
                <a:latin typeface="Times New Roman"/>
                <a:ea typeface="Times New Roman"/>
                <a:cs typeface="Times New Roman"/>
                <a:sym typeface="Times New Roman"/>
              </a:rPr>
              <a:t> </a:t>
            </a:r>
            <a:r>
              <a:rPr lang="ru" sz="2500">
                <a:solidFill>
                  <a:srgbClr val="FF0000"/>
                </a:solidFill>
                <a:latin typeface="Times New Roman"/>
                <a:ea typeface="Times New Roman"/>
                <a:cs typeface="Times New Roman"/>
                <a:sym typeface="Times New Roman"/>
              </a:rPr>
              <a:t>ханнык? хайа? хайдах? ханнааҕы? хаһааҥҥы? туохтаах?</a:t>
            </a:r>
            <a:r>
              <a:rPr lang="ru" sz="2500">
                <a:solidFill>
                  <a:schemeClr val="dk1"/>
                </a:solidFill>
                <a:latin typeface="Times New Roman"/>
                <a:ea typeface="Times New Roman"/>
                <a:cs typeface="Times New Roman"/>
                <a:sym typeface="Times New Roman"/>
              </a:rPr>
              <a:t> </a:t>
            </a:r>
            <a:r>
              <a:rPr lang="ru" sz="2500">
                <a:solidFill>
                  <a:srgbClr val="660000"/>
                </a:solidFill>
                <a:latin typeface="Times New Roman"/>
                <a:ea typeface="Times New Roman"/>
                <a:cs typeface="Times New Roman"/>
                <a:sym typeface="Times New Roman"/>
              </a:rPr>
              <a:t>диэн ыйытыыга эппиэттиир саҥа чааһа даҕааһын аат дэнэр. 	Предмет бэлиэтэ диэн: 	- хаачыстыбата (үчүгэй, итии, сырдык);</a:t>
            </a:r>
            <a:endParaRPr sz="2500">
              <a:solidFill>
                <a:srgbClr val="660000"/>
              </a:solidFill>
              <a:latin typeface="Times New Roman"/>
              <a:ea typeface="Times New Roman"/>
              <a:cs typeface="Times New Roman"/>
              <a:sym typeface="Times New Roman"/>
            </a:endParaRPr>
          </a:p>
          <a:p>
            <a:pPr marL="0" lvl="0" indent="444500" algn="just" rtl="0">
              <a:lnSpc>
                <a:spcPct val="100000"/>
              </a:lnSpc>
              <a:spcBef>
                <a:spcPts val="0"/>
              </a:spcBef>
              <a:spcAft>
                <a:spcPts val="0"/>
              </a:spcAft>
              <a:buNone/>
            </a:pPr>
            <a:r>
              <a:rPr lang="ru" sz="2500">
                <a:solidFill>
                  <a:srgbClr val="660000"/>
                </a:solidFill>
                <a:latin typeface="Times New Roman"/>
                <a:ea typeface="Times New Roman"/>
                <a:cs typeface="Times New Roman"/>
                <a:sym typeface="Times New Roman"/>
              </a:rPr>
              <a:t> 	- быһыыта (төгүрүк, ньолбоҕор, суон);</a:t>
            </a:r>
            <a:endParaRPr sz="2500">
              <a:solidFill>
                <a:srgbClr val="660000"/>
              </a:solidFill>
              <a:latin typeface="Times New Roman"/>
              <a:ea typeface="Times New Roman"/>
              <a:cs typeface="Times New Roman"/>
              <a:sym typeface="Times New Roman"/>
            </a:endParaRPr>
          </a:p>
          <a:p>
            <a:pPr marL="0" lvl="0" indent="444500" algn="just" rtl="0">
              <a:lnSpc>
                <a:spcPct val="100000"/>
              </a:lnSpc>
              <a:spcBef>
                <a:spcPts val="0"/>
              </a:spcBef>
              <a:spcAft>
                <a:spcPts val="0"/>
              </a:spcAft>
              <a:buNone/>
            </a:pPr>
            <a:r>
              <a:rPr lang="ru" sz="2500">
                <a:solidFill>
                  <a:srgbClr val="660000"/>
                </a:solidFill>
                <a:latin typeface="Times New Roman"/>
                <a:ea typeface="Times New Roman"/>
                <a:cs typeface="Times New Roman"/>
                <a:sym typeface="Times New Roman"/>
              </a:rPr>
              <a:t> 	- кээмэйэ (улахан, кэтит, бөдөҥ);</a:t>
            </a:r>
            <a:endParaRPr sz="2500">
              <a:solidFill>
                <a:srgbClr val="660000"/>
              </a:solidFill>
              <a:latin typeface="Times New Roman"/>
              <a:ea typeface="Times New Roman"/>
              <a:cs typeface="Times New Roman"/>
              <a:sym typeface="Times New Roman"/>
            </a:endParaRPr>
          </a:p>
          <a:p>
            <a:pPr marL="0" lvl="0" indent="444500" algn="just" rtl="0">
              <a:lnSpc>
                <a:spcPct val="100000"/>
              </a:lnSpc>
              <a:spcBef>
                <a:spcPts val="0"/>
              </a:spcBef>
              <a:spcAft>
                <a:spcPts val="0"/>
              </a:spcAft>
              <a:buNone/>
            </a:pPr>
            <a:r>
              <a:rPr lang="ru" sz="2500">
                <a:solidFill>
                  <a:srgbClr val="660000"/>
                </a:solidFill>
                <a:latin typeface="Times New Roman"/>
                <a:ea typeface="Times New Roman"/>
                <a:cs typeface="Times New Roman"/>
                <a:sym typeface="Times New Roman"/>
              </a:rPr>
              <a:t> 	- өҥө (күөх, саһархай, ала), </a:t>
            </a:r>
            <a:endParaRPr sz="2500">
              <a:solidFill>
                <a:srgbClr val="660000"/>
              </a:solidFill>
              <a:latin typeface="Times New Roman"/>
              <a:ea typeface="Times New Roman"/>
              <a:cs typeface="Times New Roman"/>
              <a:sym typeface="Times New Roman"/>
            </a:endParaRPr>
          </a:p>
          <a:p>
            <a:pPr marL="0" lvl="0" indent="444500" algn="just" rtl="0">
              <a:lnSpc>
                <a:spcPct val="100000"/>
              </a:lnSpc>
              <a:spcBef>
                <a:spcPts val="0"/>
              </a:spcBef>
              <a:spcAft>
                <a:spcPts val="0"/>
              </a:spcAft>
              <a:buNone/>
            </a:pPr>
            <a:r>
              <a:rPr lang="ru" sz="2500">
                <a:solidFill>
                  <a:srgbClr val="660000"/>
                </a:solidFill>
                <a:latin typeface="Times New Roman"/>
                <a:ea typeface="Times New Roman"/>
                <a:cs typeface="Times New Roman"/>
                <a:sym typeface="Times New Roman"/>
              </a:rPr>
              <a:t>     -харамай дьүһүнэ(эриэн, ала, саадьаҕай)</a:t>
            </a:r>
            <a:endParaRPr sz="2500">
              <a:solidFill>
                <a:srgbClr val="660000"/>
              </a:solidFill>
              <a:latin typeface="Times New Roman"/>
              <a:ea typeface="Times New Roman"/>
              <a:cs typeface="Times New Roman"/>
              <a:sym typeface="Times New Roman"/>
            </a:endParaRPr>
          </a:p>
          <a:p>
            <a:pPr marL="0" lvl="0" indent="444500" algn="just" rtl="0">
              <a:lnSpc>
                <a:spcPct val="100000"/>
              </a:lnSpc>
              <a:spcBef>
                <a:spcPts val="0"/>
              </a:spcBef>
              <a:spcAft>
                <a:spcPts val="0"/>
              </a:spcAft>
              <a:buNone/>
            </a:pPr>
            <a:r>
              <a:rPr lang="ru" sz="2500">
                <a:solidFill>
                  <a:srgbClr val="660000"/>
                </a:solidFill>
                <a:latin typeface="Times New Roman"/>
                <a:ea typeface="Times New Roman"/>
                <a:cs typeface="Times New Roman"/>
                <a:sym typeface="Times New Roman"/>
              </a:rPr>
              <a:t>     -киһи майгытын уратыта(эйэҕэс, атаах, кыыһырымтаҕай)</a:t>
            </a:r>
            <a:endParaRPr sz="2500">
              <a:solidFill>
                <a:srgbClr val="660000"/>
              </a:solidFill>
              <a:latin typeface="Times New Roman"/>
              <a:ea typeface="Times New Roman"/>
              <a:cs typeface="Times New Roman"/>
              <a:sym typeface="Times New Roman"/>
            </a:endParaRPr>
          </a:p>
          <a:p>
            <a:pPr marL="0" lvl="0" indent="444500" algn="just" rtl="0">
              <a:lnSpc>
                <a:spcPct val="100000"/>
              </a:lnSpc>
              <a:spcBef>
                <a:spcPts val="0"/>
              </a:spcBef>
              <a:spcAft>
                <a:spcPts val="0"/>
              </a:spcAft>
              <a:buNone/>
            </a:pPr>
            <a:r>
              <a:rPr lang="ru" sz="2500">
                <a:solidFill>
                  <a:srgbClr val="660000"/>
                </a:solidFill>
                <a:latin typeface="Times New Roman"/>
                <a:ea typeface="Times New Roman"/>
                <a:cs typeface="Times New Roman"/>
                <a:sym typeface="Times New Roman"/>
              </a:rPr>
              <a:t>    -киһи ураты хаачыстыбата(оҕомсох, этиһиик, өһүргэс)о.д.а</a:t>
            </a:r>
            <a:endParaRPr sz="2500">
              <a:solidFill>
                <a:srgbClr val="660000"/>
              </a:solidFill>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148450" y="98950"/>
            <a:ext cx="1748625" cy="1721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aphicFrame>
        <p:nvGraphicFramePr>
          <p:cNvPr id="61" name="Google Shape;61;p14"/>
          <p:cNvGraphicFramePr/>
          <p:nvPr/>
        </p:nvGraphicFramePr>
        <p:xfrm>
          <a:off x="579900" y="721450"/>
          <a:ext cx="7534875" cy="4274760"/>
        </p:xfrm>
        <a:graphic>
          <a:graphicData uri="http://schemas.openxmlformats.org/drawingml/2006/table">
            <a:tbl>
              <a:tblPr>
                <a:noFill/>
                <a:tableStyleId>{28BD9910-101F-49AF-B600-813F545CE25C}</a:tableStyleId>
              </a:tblPr>
              <a:tblGrid>
                <a:gridCol w="1388800"/>
                <a:gridCol w="2270175"/>
                <a:gridCol w="1605525"/>
                <a:gridCol w="2270375"/>
              </a:tblGrid>
              <a:tr h="559800">
                <a:tc>
                  <a:txBody>
                    <a:bodyPr/>
                    <a:lstStyle/>
                    <a:p>
                      <a:pPr marL="0" lvl="0" indent="0" algn="ctr" rtl="0">
                        <a:lnSpc>
                          <a:spcPct val="150000"/>
                        </a:lnSpc>
                        <a:spcBef>
                          <a:spcPts val="0"/>
                        </a:spcBef>
                        <a:spcAft>
                          <a:spcPts val="0"/>
                        </a:spcAft>
                        <a:buNone/>
                      </a:pPr>
                      <a:r>
                        <a:rPr lang="ru" sz="1900" b="1">
                          <a:solidFill>
                            <a:srgbClr val="660000"/>
                          </a:solidFill>
                          <a:latin typeface="Times New Roman"/>
                          <a:ea typeface="Times New Roman"/>
                          <a:cs typeface="Times New Roman"/>
                          <a:sym typeface="Times New Roman"/>
                        </a:rPr>
                        <a:t>Төрүт</a:t>
                      </a:r>
                      <a:endParaRPr sz="1900" b="1">
                        <a:solidFill>
                          <a:srgbClr val="660000"/>
                        </a:solidFill>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ru" sz="1900" b="1">
                          <a:solidFill>
                            <a:srgbClr val="660000"/>
                          </a:solidFill>
                          <a:latin typeface="Times New Roman"/>
                          <a:ea typeface="Times New Roman"/>
                          <a:cs typeface="Times New Roman"/>
                          <a:sym typeface="Times New Roman"/>
                        </a:rPr>
                        <a:t>Үөскээбит</a:t>
                      </a:r>
                      <a:endParaRPr sz="1900" b="1">
                        <a:solidFill>
                          <a:srgbClr val="660000"/>
                        </a:solidFill>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ru" sz="1900" b="1">
                          <a:solidFill>
                            <a:srgbClr val="660000"/>
                          </a:solidFill>
                          <a:latin typeface="Times New Roman"/>
                          <a:ea typeface="Times New Roman"/>
                          <a:cs typeface="Times New Roman"/>
                          <a:sym typeface="Times New Roman"/>
                        </a:rPr>
                        <a:t>Киирии</a:t>
                      </a:r>
                      <a:endParaRPr sz="1900" b="1">
                        <a:solidFill>
                          <a:srgbClr val="660000"/>
                        </a:solidFill>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ru" sz="1900" b="1">
                          <a:solidFill>
                            <a:srgbClr val="660000"/>
                          </a:solidFill>
                          <a:latin typeface="Times New Roman"/>
                          <a:ea typeface="Times New Roman"/>
                          <a:cs typeface="Times New Roman"/>
                          <a:sym typeface="Times New Roman"/>
                        </a:rPr>
                        <a:t>Ааттыйбыт</a:t>
                      </a:r>
                      <a:endParaRPr sz="1900" b="1">
                        <a:solidFill>
                          <a:srgbClr val="660000"/>
                        </a:solidFill>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3359050">
                <a:tc>
                  <a:txBody>
                    <a:bodyPr/>
                    <a:lstStyle/>
                    <a:p>
                      <a:pPr marL="0" lvl="0" indent="0" algn="l" rtl="0">
                        <a:lnSpc>
                          <a:spcPct val="150000"/>
                        </a:lnSpc>
                        <a:spcBef>
                          <a:spcPts val="0"/>
                        </a:spcBef>
                        <a:spcAft>
                          <a:spcPts val="0"/>
                        </a:spcAft>
                        <a:buNone/>
                      </a:pPr>
                      <a:r>
                        <a:rPr lang="ru" sz="1900" b="1">
                          <a:solidFill>
                            <a:srgbClr val="660000"/>
                          </a:solidFill>
                          <a:latin typeface="Times New Roman"/>
                          <a:ea typeface="Times New Roman"/>
                          <a:cs typeface="Times New Roman"/>
                          <a:sym typeface="Times New Roman"/>
                        </a:rPr>
                        <a:t>Маҥан, ыраас, саҥа, кирдээх, төгүрүк, токур</a:t>
                      </a:r>
                      <a:endParaRPr sz="1900" b="1">
                        <a:solidFill>
                          <a:srgbClr val="660000"/>
                        </a:solidFill>
                        <a:latin typeface="Times New Roman"/>
                        <a:ea typeface="Times New Roman"/>
                        <a:cs typeface="Times New Roman"/>
                        <a:sym typeface="Times New Roman"/>
                      </a:endParaRPr>
                    </a:p>
                    <a:p>
                      <a:pPr marL="63500" lvl="0" indent="444500" algn="ctr" rtl="0">
                        <a:lnSpc>
                          <a:spcPct val="150000"/>
                        </a:lnSpc>
                        <a:spcBef>
                          <a:spcPts val="0"/>
                        </a:spcBef>
                        <a:spcAft>
                          <a:spcPts val="0"/>
                        </a:spcAft>
                        <a:buNone/>
                      </a:pPr>
                      <a:r>
                        <a:rPr lang="ru" sz="1900">
                          <a:solidFill>
                            <a:srgbClr val="660000"/>
                          </a:solidFill>
                          <a:latin typeface="Times New Roman"/>
                          <a:ea typeface="Times New Roman"/>
                          <a:cs typeface="Times New Roman"/>
                          <a:sym typeface="Times New Roman"/>
                        </a:rPr>
                        <a:t> </a:t>
                      </a:r>
                      <a:endParaRPr sz="1900">
                        <a:solidFill>
                          <a:srgbClr val="660000"/>
                        </a:solidFill>
                        <a:latin typeface="Times New Roman"/>
                        <a:ea typeface="Times New Roman"/>
                        <a:cs typeface="Times New Roman"/>
                        <a:sym typeface="Times New Roman"/>
                      </a:endParaRPr>
                    </a:p>
                    <a:p>
                      <a:pPr marL="63500" lvl="0" indent="444500" algn="ctr" rtl="0">
                        <a:lnSpc>
                          <a:spcPct val="150000"/>
                        </a:lnSpc>
                        <a:spcBef>
                          <a:spcPts val="0"/>
                        </a:spcBef>
                        <a:spcAft>
                          <a:spcPts val="0"/>
                        </a:spcAft>
                        <a:buNone/>
                      </a:pPr>
                      <a:r>
                        <a:rPr lang="ru" sz="1900" b="1">
                          <a:solidFill>
                            <a:srgbClr val="660000"/>
                          </a:solidFill>
                          <a:latin typeface="Times New Roman"/>
                          <a:ea typeface="Times New Roman"/>
                          <a:cs typeface="Times New Roman"/>
                          <a:sym typeface="Times New Roman"/>
                        </a:rPr>
                        <a:t> </a:t>
                      </a:r>
                      <a:endParaRPr sz="1900" b="1">
                        <a:solidFill>
                          <a:srgbClr val="660000"/>
                        </a:solidFill>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Оҕомсох</a:t>
                      </a:r>
                      <a:endParaRPr sz="1900" b="1">
                        <a:solidFill>
                          <a:srgbClr val="660000"/>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Кэйиик</a:t>
                      </a:r>
                      <a:endParaRPr sz="1900" b="1">
                        <a:solidFill>
                          <a:srgbClr val="660000"/>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Сааскы</a:t>
                      </a:r>
                      <a:endParaRPr sz="1900" b="1">
                        <a:solidFill>
                          <a:srgbClr val="660000"/>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Сайыҥҥы</a:t>
                      </a:r>
                      <a:endParaRPr sz="1900" b="1">
                        <a:solidFill>
                          <a:srgbClr val="660000"/>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Дьиэлээх</a:t>
                      </a:r>
                      <a:endParaRPr sz="1900" b="1">
                        <a:solidFill>
                          <a:srgbClr val="660000"/>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Тыатааҕы</a:t>
                      </a:r>
                      <a:endParaRPr sz="1900" b="1">
                        <a:solidFill>
                          <a:srgbClr val="660000"/>
                        </a:solidFill>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Чиэһинэй</a:t>
                      </a:r>
                      <a:endParaRPr sz="1900" b="1">
                        <a:solidFill>
                          <a:srgbClr val="660000"/>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Сиэрэй</a:t>
                      </a:r>
                      <a:endParaRPr sz="1900" b="1">
                        <a:solidFill>
                          <a:srgbClr val="660000"/>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Муударай</a:t>
                      </a:r>
                      <a:endParaRPr sz="1900" b="1">
                        <a:solidFill>
                          <a:srgbClr val="660000"/>
                        </a:solidFill>
                        <a:latin typeface="Times New Roman"/>
                        <a:ea typeface="Times New Roman"/>
                        <a:cs typeface="Times New Roman"/>
                        <a:sym typeface="Times New Roman"/>
                      </a:endParaRPr>
                    </a:p>
                    <a:p>
                      <a:pPr marL="0" lvl="0" indent="44450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 </a:t>
                      </a:r>
                      <a:endParaRPr sz="1900" b="1">
                        <a:solidFill>
                          <a:srgbClr val="660000"/>
                        </a:solidFill>
                        <a:latin typeface="Times New Roman"/>
                        <a:ea typeface="Times New Roman"/>
                        <a:cs typeface="Times New Roman"/>
                        <a:sym typeface="Times New Roman"/>
                      </a:endParaRPr>
                    </a:p>
                    <a:p>
                      <a:pPr marL="0" lvl="0" indent="444500" algn="ctr" rtl="0">
                        <a:lnSpc>
                          <a:spcPct val="150000"/>
                        </a:lnSpc>
                        <a:spcBef>
                          <a:spcPts val="0"/>
                        </a:spcBef>
                        <a:spcAft>
                          <a:spcPts val="0"/>
                        </a:spcAft>
                        <a:buNone/>
                      </a:pPr>
                      <a:r>
                        <a:rPr lang="ru" sz="1900" b="1">
                          <a:solidFill>
                            <a:srgbClr val="660000"/>
                          </a:solidFill>
                          <a:latin typeface="Times New Roman"/>
                          <a:ea typeface="Times New Roman"/>
                          <a:cs typeface="Times New Roman"/>
                          <a:sym typeface="Times New Roman"/>
                        </a:rPr>
                        <a:t> </a:t>
                      </a:r>
                      <a:endParaRPr sz="1900" b="1">
                        <a:solidFill>
                          <a:srgbClr val="660000"/>
                        </a:solidFill>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Күүстээх (кыайар)</a:t>
                      </a:r>
                      <a:endParaRPr sz="1900" b="1">
                        <a:solidFill>
                          <a:srgbClr val="660000"/>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Эдэрдэр (бааллар)</a:t>
                      </a:r>
                      <a:endParaRPr sz="1900" b="1">
                        <a:solidFill>
                          <a:srgbClr val="660000"/>
                        </a:solidFill>
                        <a:latin typeface="Times New Roman"/>
                        <a:ea typeface="Times New Roman"/>
                        <a:cs typeface="Times New Roman"/>
                        <a:sym typeface="Times New Roman"/>
                      </a:endParaRPr>
                    </a:p>
                    <a:p>
                      <a:pPr marL="0" lvl="0" indent="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Саҥаны (биллибит)</a:t>
                      </a:r>
                      <a:endParaRPr sz="1900" b="1">
                        <a:solidFill>
                          <a:srgbClr val="660000"/>
                        </a:solidFill>
                        <a:latin typeface="Times New Roman"/>
                        <a:ea typeface="Times New Roman"/>
                        <a:cs typeface="Times New Roman"/>
                        <a:sym typeface="Times New Roman"/>
                      </a:endParaRPr>
                    </a:p>
                    <a:p>
                      <a:pPr marL="0" lvl="0" indent="444500" algn="ctr" rtl="0">
                        <a:lnSpc>
                          <a:spcPct val="150000"/>
                        </a:lnSpc>
                        <a:spcBef>
                          <a:spcPts val="1200"/>
                        </a:spcBef>
                        <a:spcAft>
                          <a:spcPts val="0"/>
                        </a:spcAft>
                        <a:buNone/>
                      </a:pPr>
                      <a:r>
                        <a:rPr lang="ru" sz="1900" b="1">
                          <a:solidFill>
                            <a:srgbClr val="660000"/>
                          </a:solidFill>
                          <a:latin typeface="Times New Roman"/>
                          <a:ea typeface="Times New Roman"/>
                          <a:cs typeface="Times New Roman"/>
                          <a:sym typeface="Times New Roman"/>
                        </a:rPr>
                        <a:t> </a:t>
                      </a:r>
                      <a:endParaRPr sz="1900" b="1">
                        <a:solidFill>
                          <a:srgbClr val="660000"/>
                        </a:solidFill>
                        <a:latin typeface="Times New Roman"/>
                        <a:ea typeface="Times New Roman"/>
                        <a:cs typeface="Times New Roman"/>
                        <a:sym typeface="Times New Roman"/>
                      </a:endParaRPr>
                    </a:p>
                    <a:p>
                      <a:pPr marL="0" lvl="0" indent="444500" algn="ctr" rtl="0">
                        <a:lnSpc>
                          <a:spcPct val="150000"/>
                        </a:lnSpc>
                        <a:spcBef>
                          <a:spcPts val="0"/>
                        </a:spcBef>
                        <a:spcAft>
                          <a:spcPts val="0"/>
                        </a:spcAft>
                        <a:buNone/>
                      </a:pPr>
                      <a:r>
                        <a:rPr lang="ru" sz="1900" b="1">
                          <a:solidFill>
                            <a:srgbClr val="660000"/>
                          </a:solidFill>
                          <a:latin typeface="Times New Roman"/>
                          <a:ea typeface="Times New Roman"/>
                          <a:cs typeface="Times New Roman"/>
                          <a:sym typeface="Times New Roman"/>
                        </a:rPr>
                        <a:t> </a:t>
                      </a:r>
                      <a:endParaRPr sz="1900" b="1">
                        <a:solidFill>
                          <a:srgbClr val="660000"/>
                        </a:solidFill>
                        <a:latin typeface="Times New Roman"/>
                        <a:ea typeface="Times New Roman"/>
                        <a:cs typeface="Times New Roman"/>
                        <a:sym typeface="Times New Roman"/>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sp>
        <p:nvSpPr>
          <p:cNvPr id="62" name="Google Shape;62;p14"/>
          <p:cNvSpPr txBox="1">
            <a:spLocks noGrp="1"/>
          </p:cNvSpPr>
          <p:nvPr>
            <p:ph type="title"/>
          </p:nvPr>
        </p:nvSpPr>
        <p:spPr>
          <a:xfrm>
            <a:off x="2631875" y="146950"/>
            <a:ext cx="5826300" cy="574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b="1">
                <a:solidFill>
                  <a:srgbClr val="FF0000"/>
                </a:solidFill>
                <a:latin typeface="Times New Roman"/>
                <a:ea typeface="Times New Roman"/>
                <a:cs typeface="Times New Roman"/>
                <a:sym typeface="Times New Roman"/>
              </a:rPr>
              <a:t>Даҕааһын аат арааһа</a:t>
            </a:r>
            <a:endParaRPr b="1">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63" name="Google Shape;63;p14"/>
          <p:cNvPicPr preferRelativeResize="0"/>
          <p:nvPr/>
        </p:nvPicPr>
        <p:blipFill>
          <a:blip r:embed="rId3">
            <a:alphaModFix/>
          </a:blip>
          <a:stretch>
            <a:fillRect/>
          </a:stretch>
        </p:blipFill>
        <p:spPr>
          <a:xfrm>
            <a:off x="7705175" y="0"/>
            <a:ext cx="1438825" cy="1438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p:nvPr/>
        </p:nvSpPr>
        <p:spPr>
          <a:xfrm>
            <a:off x="0" y="0"/>
            <a:ext cx="7441500" cy="5187300"/>
          </a:xfrm>
          <a:prstGeom prst="rect">
            <a:avLst/>
          </a:prstGeom>
          <a:noFill/>
          <a:ln>
            <a:noFill/>
          </a:ln>
        </p:spPr>
        <p:txBody>
          <a:bodyPr spcFirstLastPara="1" wrap="square" lIns="91425" tIns="91425" rIns="91425" bIns="91425" anchor="t" anchorCtr="0">
            <a:spAutoFit/>
          </a:bodyPr>
          <a:lstStyle/>
          <a:p>
            <a:pPr marL="0" lvl="0" indent="457200" algn="just" rtl="0">
              <a:lnSpc>
                <a:spcPct val="115000"/>
              </a:lnSpc>
              <a:spcBef>
                <a:spcPts val="1200"/>
              </a:spcBef>
              <a:spcAft>
                <a:spcPts val="0"/>
              </a:spcAft>
              <a:buNone/>
            </a:pPr>
            <a:r>
              <a:rPr lang="ru" sz="2500">
                <a:solidFill>
                  <a:srgbClr val="FF0000"/>
                </a:solidFill>
                <a:latin typeface="Times New Roman"/>
                <a:ea typeface="Times New Roman"/>
                <a:cs typeface="Times New Roman"/>
                <a:sym typeface="Times New Roman"/>
              </a:rPr>
              <a:t>Маннык суолталаах даҕааһынна толкуйдаан суруйуҥ: </a:t>
            </a:r>
            <a:endParaRPr sz="2500">
              <a:solidFill>
                <a:srgbClr val="FF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500">
                <a:solidFill>
                  <a:srgbClr val="660000"/>
                </a:solidFill>
                <a:latin typeface="Times New Roman"/>
                <a:ea typeface="Times New Roman"/>
                <a:cs typeface="Times New Roman"/>
                <a:sym typeface="Times New Roman"/>
              </a:rPr>
              <a:t>1.Барамай быһыыта-таһаата: көнө, кэдэгэр.....</a:t>
            </a:r>
            <a:endParaRPr sz="2500">
              <a:solidFill>
                <a:srgbClr val="66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500">
                <a:solidFill>
                  <a:srgbClr val="660000"/>
                </a:solidFill>
                <a:latin typeface="Times New Roman"/>
                <a:ea typeface="Times New Roman"/>
                <a:cs typeface="Times New Roman"/>
                <a:sym typeface="Times New Roman"/>
              </a:rPr>
              <a:t>2.Кээмэй: кэтит, намыһах...</a:t>
            </a:r>
            <a:endParaRPr sz="2500">
              <a:solidFill>
                <a:srgbClr val="66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500">
                <a:solidFill>
                  <a:srgbClr val="660000"/>
                </a:solidFill>
                <a:latin typeface="Times New Roman"/>
                <a:ea typeface="Times New Roman"/>
                <a:cs typeface="Times New Roman"/>
                <a:sym typeface="Times New Roman"/>
              </a:rPr>
              <a:t>3.Өҥө: эриэн, күрүҥ...</a:t>
            </a:r>
            <a:endParaRPr sz="2500">
              <a:solidFill>
                <a:srgbClr val="66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500">
                <a:solidFill>
                  <a:srgbClr val="660000"/>
                </a:solidFill>
                <a:latin typeface="Times New Roman"/>
                <a:ea typeface="Times New Roman"/>
                <a:cs typeface="Times New Roman"/>
                <a:sym typeface="Times New Roman"/>
              </a:rPr>
              <a:t>4. Киирии даҕааһын (сахалыы суруллар):</a:t>
            </a:r>
            <a:endParaRPr sz="2500">
              <a:solidFill>
                <a:srgbClr val="66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500">
                <a:solidFill>
                  <a:srgbClr val="660000"/>
                </a:solidFill>
                <a:latin typeface="Times New Roman"/>
                <a:ea typeface="Times New Roman"/>
                <a:cs typeface="Times New Roman"/>
                <a:sym typeface="Times New Roman"/>
              </a:rPr>
              <a:t> сибиэһэй, кылааккай...</a:t>
            </a:r>
            <a:endParaRPr sz="2500">
              <a:solidFill>
                <a:srgbClr val="66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500">
                <a:solidFill>
                  <a:srgbClr val="660000"/>
                </a:solidFill>
                <a:latin typeface="Times New Roman"/>
                <a:ea typeface="Times New Roman"/>
                <a:cs typeface="Times New Roman"/>
                <a:sym typeface="Times New Roman"/>
              </a:rPr>
              <a:t>5.Ааттыйбыт даҕааһын: эрэйдээх, көҥөс...</a:t>
            </a:r>
            <a:endParaRPr sz="2500">
              <a:solidFill>
                <a:srgbClr val="66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500">
                <a:solidFill>
                  <a:srgbClr val="660000"/>
                </a:solidFill>
                <a:latin typeface="Times New Roman"/>
                <a:ea typeface="Times New Roman"/>
                <a:cs typeface="Times New Roman"/>
                <a:sym typeface="Times New Roman"/>
              </a:rPr>
              <a:t> </a:t>
            </a:r>
            <a:endParaRPr sz="2500">
              <a:solidFill>
                <a:srgbClr val="660000"/>
              </a:solidFill>
              <a:latin typeface="Times New Roman"/>
              <a:ea typeface="Times New Roman"/>
              <a:cs typeface="Times New Roman"/>
              <a:sym typeface="Times New Roman"/>
            </a:endParaRPr>
          </a:p>
        </p:txBody>
      </p:sp>
      <p:pic>
        <p:nvPicPr>
          <p:cNvPr id="69" name="Google Shape;69;p15"/>
          <p:cNvPicPr preferRelativeResize="0"/>
          <p:nvPr/>
        </p:nvPicPr>
        <p:blipFill rotWithShape="1">
          <a:blip r:embed="rId3">
            <a:alphaModFix/>
          </a:blip>
          <a:srcRect l="26651" t="5456" r="31290" b="9690"/>
          <a:stretch/>
        </p:blipFill>
        <p:spPr>
          <a:xfrm>
            <a:off x="6399300" y="761500"/>
            <a:ext cx="2551699" cy="3860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0" y="0"/>
            <a:ext cx="8937600" cy="5578420"/>
          </a:xfrm>
          <a:prstGeom prst="rect">
            <a:avLst/>
          </a:prstGeom>
          <a:noFill/>
          <a:ln>
            <a:noFill/>
          </a:ln>
        </p:spPr>
        <p:txBody>
          <a:bodyPr spcFirstLastPara="1" wrap="square" lIns="91425" tIns="91425" rIns="91425" bIns="91425" anchor="t" anchorCtr="0">
            <a:spAutoFit/>
          </a:bodyPr>
          <a:lstStyle/>
          <a:p>
            <a:pPr marL="0" lvl="0" indent="457200" algn="just" rtl="0">
              <a:lnSpc>
                <a:spcPct val="115000"/>
              </a:lnSpc>
              <a:spcBef>
                <a:spcPts val="1200"/>
              </a:spcBef>
              <a:spcAft>
                <a:spcPts val="0"/>
              </a:spcAft>
              <a:buNone/>
            </a:pPr>
            <a:r>
              <a:rPr lang="ru" sz="2700" b="1" dirty="0">
                <a:solidFill>
                  <a:srgbClr val="FF0000"/>
                </a:solidFill>
                <a:latin typeface="Times New Roman"/>
                <a:ea typeface="Times New Roman"/>
                <a:cs typeface="Times New Roman"/>
                <a:sym typeface="Times New Roman"/>
              </a:rPr>
              <a:t>                        </a:t>
            </a:r>
            <a:r>
              <a:rPr lang="ru" sz="2700" b="1" dirty="0" smtClean="0">
                <a:solidFill>
                  <a:srgbClr val="FF0000"/>
                </a:solidFill>
                <a:latin typeface="Times New Roman"/>
                <a:ea typeface="Times New Roman"/>
                <a:cs typeface="Times New Roman"/>
                <a:sym typeface="Times New Roman"/>
              </a:rPr>
              <a:t>Даҕааһын </a:t>
            </a:r>
            <a:r>
              <a:rPr lang="ru" sz="2700" b="1" dirty="0">
                <a:solidFill>
                  <a:srgbClr val="FF0000"/>
                </a:solidFill>
                <a:latin typeface="Times New Roman"/>
                <a:ea typeface="Times New Roman"/>
                <a:cs typeface="Times New Roman"/>
                <a:sym typeface="Times New Roman"/>
              </a:rPr>
              <a:t>ааттары булан, араастарын</a:t>
            </a:r>
            <a:endParaRPr sz="2700" b="1">
              <a:solidFill>
                <a:srgbClr val="FF0000"/>
              </a:solidFill>
              <a:latin typeface="Times New Roman"/>
              <a:ea typeface="Times New Roman"/>
              <a:cs typeface="Times New Roman"/>
              <a:sym typeface="Times New Roman"/>
            </a:endParaRPr>
          </a:p>
          <a:p>
            <a:pPr marL="0" lvl="0" indent="457200" algn="just" rtl="0">
              <a:lnSpc>
                <a:spcPct val="115000"/>
              </a:lnSpc>
              <a:spcBef>
                <a:spcPts val="1200"/>
              </a:spcBef>
              <a:spcAft>
                <a:spcPts val="0"/>
              </a:spcAft>
              <a:buNone/>
            </a:pPr>
            <a:r>
              <a:rPr lang="ru" sz="2700" b="1" dirty="0">
                <a:solidFill>
                  <a:srgbClr val="FF0000"/>
                </a:solidFill>
                <a:latin typeface="Times New Roman"/>
                <a:ea typeface="Times New Roman"/>
                <a:cs typeface="Times New Roman"/>
                <a:sym typeface="Times New Roman"/>
              </a:rPr>
              <a:t>                            үрдүгэр суруйуҥ: </a:t>
            </a:r>
            <a:endParaRPr sz="2700" b="1">
              <a:solidFill>
                <a:srgbClr val="FF0000"/>
              </a:solidFill>
              <a:latin typeface="Times New Roman"/>
              <a:ea typeface="Times New Roman"/>
              <a:cs typeface="Times New Roman"/>
              <a:sym typeface="Times New Roman"/>
            </a:endParaRPr>
          </a:p>
          <a:p>
            <a:pPr marL="0" lvl="0" indent="457200" algn="just" rtl="0">
              <a:lnSpc>
                <a:spcPct val="115000"/>
              </a:lnSpc>
              <a:spcBef>
                <a:spcPts val="1200"/>
              </a:spcBef>
              <a:spcAft>
                <a:spcPts val="0"/>
              </a:spcAft>
              <a:buNone/>
            </a:pPr>
            <a:r>
              <a:rPr lang="ru" sz="2700" dirty="0">
                <a:solidFill>
                  <a:srgbClr val="660000"/>
                </a:solidFill>
                <a:latin typeface="Times New Roman"/>
                <a:ea typeface="Times New Roman"/>
                <a:cs typeface="Times New Roman"/>
                <a:sym typeface="Times New Roman"/>
              </a:rPr>
              <a:t>                        Инчэҕэй тирбэҕэ быстыбат. Уохтаах буору сиэмэ сөбүлүүр, үтүө киһини дьон сөбүлүүр. Оннооҕор тураах уйалаах. Сэһэн сиэрдээх, олоҥхо олохтоох. Албын тыла сыатааҕар минньигэс. Куттас күлүгүттэн куттанар.Үчүгэй эмиэ доҕуһуоллаах, куһаҕан эмиэ содуллаах. Куһаҕантан киһи да күлэр. Үрүҥү хара диир сыыһа. Халлаан ыраах, сир киэҥ, далай дириҥ.</a:t>
            </a:r>
            <a:endParaRPr sz="2700">
              <a:solidFill>
                <a:srgbClr val="66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700" dirty="0">
                <a:solidFill>
                  <a:schemeClr val="dk1"/>
                </a:solidFill>
                <a:latin typeface="Times New Roman"/>
                <a:ea typeface="Times New Roman"/>
                <a:cs typeface="Times New Roman"/>
                <a:sym typeface="Times New Roman"/>
              </a:rPr>
              <a:t> </a:t>
            </a:r>
            <a:endParaRPr sz="2700">
              <a:solidFill>
                <a:schemeClr val="dk1"/>
              </a:solidFill>
              <a:latin typeface="Times New Roman"/>
              <a:ea typeface="Times New Roman"/>
              <a:cs typeface="Times New Roman"/>
              <a:sym typeface="Times New Roman"/>
            </a:endParaRPr>
          </a:p>
        </p:txBody>
      </p:sp>
      <p:pic>
        <p:nvPicPr>
          <p:cNvPr id="75" name="Google Shape;75;p16"/>
          <p:cNvPicPr preferRelativeResize="0"/>
          <p:nvPr/>
        </p:nvPicPr>
        <p:blipFill>
          <a:blip r:embed="rId3">
            <a:alphaModFix/>
          </a:blip>
          <a:stretch>
            <a:fillRect/>
          </a:stretch>
        </p:blipFill>
        <p:spPr>
          <a:xfrm>
            <a:off x="343625" y="0"/>
            <a:ext cx="1847374" cy="1847374"/>
          </a:xfrm>
          <a:prstGeom prst="rect">
            <a:avLst/>
          </a:prstGeom>
          <a:noFill/>
          <a:ln>
            <a:noFill/>
          </a:ln>
        </p:spPr>
      </p:pic>
      <p:pic>
        <p:nvPicPr>
          <p:cNvPr id="4" name="Рисунок 3" descr="C:\ФОТКИ, семья\Портреты КВС\ВС3 (2).jpg"/>
          <p:cNvPicPr/>
          <p:nvPr/>
        </p:nvPicPr>
        <p:blipFill>
          <a:blip r:embed="rId4" cstate="print"/>
          <a:srcRect/>
          <a:stretch>
            <a:fillRect/>
          </a:stretch>
        </p:blipFill>
        <p:spPr bwMode="auto">
          <a:xfrm>
            <a:off x="8106628" y="4339989"/>
            <a:ext cx="703002" cy="648268"/>
          </a:xfrm>
          <a:prstGeom prst="rect">
            <a:avLst/>
          </a:prstGeom>
          <a:noFill/>
          <a:ln w="9525">
            <a:noFill/>
            <a:miter lim="800000"/>
            <a:headEnd/>
            <a:tailEnd/>
          </a:ln>
        </p:spPr>
      </p:pic>
      <p:sp>
        <p:nvSpPr>
          <p:cNvPr id="2049" name="Rectangle 1"/>
          <p:cNvSpPr>
            <a:spLocks noChangeArrowheads="1"/>
          </p:cNvSpPr>
          <p:nvPr/>
        </p:nvSpPr>
        <p:spPr bwMode="auto">
          <a:xfrm>
            <a:off x="6325737" y="4694829"/>
            <a:ext cx="2818263"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ГБПОУ </a:t>
            </a:r>
            <a:r>
              <a:rPr kumimoji="0" lang="ru-RU" sz="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8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им.Н.Е. </a:t>
            </a:r>
            <a:r>
              <a:rPr kumimoji="0" lang="ru-RU" sz="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Words>
  <PresentationFormat>Экран (16:9)</PresentationFormat>
  <Paragraphs>48</Paragraphs>
  <Slides>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Simple Light</vt:lpstr>
      <vt:lpstr>Даҕааһын аат арааһа</vt:lpstr>
      <vt:lpstr>Даҕааһын аат арааһа </vt:lpstr>
      <vt:lpstr>Слайд 3</vt:lpstr>
      <vt:lpstr>Слайд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Даҕааһын аат арааһа</dc:title>
  <cp:lastModifiedBy>Home</cp:lastModifiedBy>
  <cp:revision>1</cp:revision>
  <dcterms:modified xsi:type="dcterms:W3CDTF">2021-12-11T14:26:27Z</dcterms:modified>
</cp:coreProperties>
</file>