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69" r:id="rId2"/>
    <p:sldId id="362" r:id="rId3"/>
    <p:sldId id="361" r:id="rId4"/>
    <p:sldId id="354" r:id="rId5"/>
    <p:sldId id="277" r:id="rId6"/>
    <p:sldId id="349" r:id="rId7"/>
    <p:sldId id="356" r:id="rId8"/>
    <p:sldId id="355" r:id="rId9"/>
    <p:sldId id="350" r:id="rId10"/>
    <p:sldId id="351" r:id="rId11"/>
    <p:sldId id="359" r:id="rId12"/>
    <p:sldId id="360" r:id="rId13"/>
    <p:sldId id="353" r:id="rId14"/>
    <p:sldId id="357" r:id="rId15"/>
    <p:sldId id="358" r:id="rId16"/>
  </p:sldIdLst>
  <p:sldSz cx="12192000" cy="6858000"/>
  <p:notesSz cx="12192000" cy="6858000"/>
  <p:embeddedFontLst>
    <p:embeddedFont>
      <p:font typeface="Phenomena Bold" charset="-52"/>
      <p:bold r:id="rId18"/>
    </p:embeddedFont>
    <p:embeddedFont>
      <p:font typeface="SimSun" pitchFamily="2" charset="-122"/>
      <p:regular r:id="rId19"/>
    </p:embeddedFont>
    <p:embeddedFont>
      <p:font typeface="Microsoft Sans Serif" pitchFamily="34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36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1E9"/>
    <a:srgbClr val="4C0E1B"/>
    <a:srgbClr val="500F1C"/>
    <a:srgbClr val="D98A87"/>
    <a:srgbClr val="7FACC9"/>
    <a:srgbClr val="F3EFEC"/>
    <a:srgbClr val="CCB8A1"/>
    <a:srgbClr val="FFFFFF"/>
    <a:srgbClr val="CBB8A1"/>
    <a:srgbClr val="CCB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 autoAdjust="0"/>
    <p:restoredTop sz="98970" autoAdjust="0"/>
  </p:normalViewPr>
  <p:slideViewPr>
    <p:cSldViewPr>
      <p:cViewPr>
        <p:scale>
          <a:sx n="103" d="100"/>
          <a:sy n="103" d="100"/>
        </p:scale>
        <p:origin x="-1086" y="-366"/>
      </p:cViewPr>
      <p:guideLst>
        <p:guide orient="horz" pos="3936"/>
        <p:guide pos="9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34672-2CDA-4835-8497-4EE6CD599EC5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9EC0B-7E14-4ED6-9797-750504228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6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773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9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32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08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4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63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618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39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1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707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0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0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51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EC0B-7E14-4ED6-9797-750504228DD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03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696" y="122046"/>
            <a:ext cx="538162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5005" y="1848078"/>
            <a:ext cx="11441988" cy="3714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apkpro.ru/iro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video-198655662_456239642?list=ln-ivZjhMBAi0rQjJ8Qsb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rutube.ru/video/private/973995b075d101ad747dcf9052ecf842/?p=O-Hn9Rpklhffevgwf7C1f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video-198655662_456239623?list=ln-psQIyeuMrVxy0OepsB" TargetMode="External"/><Relationship Id="rId5" Type="http://schemas.openxmlformats.org/officeDocument/2006/relationships/hyperlink" Target="https://rutube.ru/video/private/c4107c99bb1b1af7ef15365695a1f2e3/?p=Yk6INjq7PhNonUIQ_6l87w" TargetMode="External"/><Relationship Id="rId4" Type="http://schemas.openxmlformats.org/officeDocument/2006/relationships/hyperlink" Target="https://vk.com/video-198655662_456239622?list=ln-YCUALfeUKlS7jeFKpf" TargetMode="External"/><Relationship Id="rId9" Type="http://schemas.openxmlformats.org/officeDocument/2006/relationships/hyperlink" Target="https://rutube.ru/video/private/0703e9df9dc7b06e4ec1a0fd86376012/?p=vQHTTW-zXPZIJFir2p0f2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education.apkpro.ru/courses/858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6"/>
          <p:cNvSpPr txBox="1"/>
          <p:nvPr/>
        </p:nvSpPr>
        <p:spPr>
          <a:xfrm>
            <a:off x="135254" y="3091467"/>
            <a:ext cx="436054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44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Итоги 2022 года</a:t>
            </a:r>
            <a:endParaRPr sz="4400" dirty="0">
              <a:latin typeface="Microsoft Sans Serif"/>
              <a:cs typeface="Microsoft Sans Serif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744855" y="5652104"/>
            <a:ext cx="535114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spc="-70" dirty="0" err="1">
                <a:solidFill>
                  <a:srgbClr val="FFFFFF"/>
                </a:solidFill>
                <a:latin typeface="Phenomena Bold" panose="00000800000000000000" charset="-52"/>
                <a:cs typeface="Microsoft Sans Serif"/>
              </a:rPr>
              <a:t>Расташанская</a:t>
            </a:r>
            <a:r>
              <a:rPr lang="ru-RU" sz="2000" spc="-70" dirty="0">
                <a:solidFill>
                  <a:srgbClr val="FFFFFF"/>
                </a:solidFill>
                <a:latin typeface="Phenomena Bold" panose="00000800000000000000" charset="-52"/>
                <a:cs typeface="Microsoft Sans Serif"/>
              </a:rPr>
              <a:t> Татьяна Владимировна</a:t>
            </a:r>
            <a:endParaRPr sz="2000" dirty="0">
              <a:latin typeface="Phenomena Bold" panose="00000800000000000000" charset="-52"/>
              <a:cs typeface="Microsoft Sans Serif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92B5D4E-91B5-4E89-B7B5-B270B9C1B0AE}"/>
              </a:ext>
            </a:extLst>
          </p:cNvPr>
          <p:cNvSpPr/>
          <p:nvPr/>
        </p:nvSpPr>
        <p:spPr>
          <a:xfrm>
            <a:off x="6858000" y="5867400"/>
            <a:ext cx="4009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500F1C"/>
                </a:solidFill>
                <a:latin typeface="Phenomena Bold" panose="00000800000000000000" pitchFamily="50" charset="-52"/>
              </a:rPr>
              <a:t>Академия </a:t>
            </a:r>
            <a:r>
              <a:rPr lang="ru-RU" sz="2400" dirty="0" err="1">
                <a:solidFill>
                  <a:srgbClr val="500F1C"/>
                </a:solidFill>
                <a:latin typeface="Phenomena Bold" panose="00000800000000000000" pitchFamily="50" charset="-52"/>
              </a:rPr>
              <a:t>Минпросвещения</a:t>
            </a:r>
            <a:r>
              <a:rPr lang="ru-RU" sz="2400" dirty="0">
                <a:solidFill>
                  <a:srgbClr val="500F1C"/>
                </a:solidFill>
                <a:latin typeface="Phenomena Bold" panose="00000800000000000000" pitchFamily="50" charset="-52"/>
              </a:rPr>
              <a:t> России</a:t>
            </a:r>
            <a:endParaRPr lang="ru-RU" sz="2400" dirty="0">
              <a:solidFill>
                <a:srgbClr val="500F1C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5C2BD82-16F1-4548-B6C2-B869B727A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59"/>
          <a:stretch/>
        </p:blipFill>
        <p:spPr>
          <a:xfrm>
            <a:off x="2971800" y="0"/>
            <a:ext cx="9220200" cy="685800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105DBE20-B71F-44C3-9907-3390B85ADB4B}"/>
              </a:ext>
            </a:extLst>
          </p:cNvPr>
          <p:cNvGrpSpPr/>
          <p:nvPr/>
        </p:nvGrpSpPr>
        <p:grpSpPr>
          <a:xfrm>
            <a:off x="10886" y="0"/>
            <a:ext cx="6248400" cy="6878096"/>
            <a:chOff x="10886" y="0"/>
            <a:chExt cx="6248400" cy="6878096"/>
          </a:xfrm>
        </p:grpSpPr>
        <p:sp>
          <p:nvSpPr>
            <p:cNvPr id="4" name="object 4"/>
            <p:cNvSpPr/>
            <p:nvPr/>
          </p:nvSpPr>
          <p:spPr>
            <a:xfrm>
              <a:off x="163286" y="5867"/>
              <a:ext cx="6096000" cy="6872229"/>
            </a:xfrm>
            <a:custGeom>
              <a:avLst/>
              <a:gdLst/>
              <a:ahLst/>
              <a:cxnLst/>
              <a:rect l="l" t="t" r="r" b="b"/>
              <a:pathLst>
                <a:path w="7626350" h="6858000">
                  <a:moveTo>
                    <a:pt x="6138549" y="0"/>
                  </a:moveTo>
                  <a:lnTo>
                    <a:pt x="0" y="0"/>
                  </a:lnTo>
                  <a:lnTo>
                    <a:pt x="0" y="6857996"/>
                  </a:lnTo>
                  <a:lnTo>
                    <a:pt x="6138198" y="6857996"/>
                  </a:lnTo>
                  <a:lnTo>
                    <a:pt x="7626096" y="3421761"/>
                  </a:lnTo>
                  <a:lnTo>
                    <a:pt x="6138549" y="0"/>
                  </a:lnTo>
                  <a:close/>
                </a:path>
              </a:pathLst>
            </a:custGeom>
            <a:solidFill>
              <a:srgbClr val="D98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">
              <a:extLst>
                <a:ext uri="{FF2B5EF4-FFF2-40B4-BE49-F238E27FC236}">
                  <a16:creationId xmlns:a16="http://schemas.microsoft.com/office/drawing/2014/main" xmlns="" id="{0E15C28E-C434-407A-A369-8AC1720182CD}"/>
                </a:ext>
              </a:extLst>
            </p:cNvPr>
            <p:cNvSpPr/>
            <p:nvPr/>
          </p:nvSpPr>
          <p:spPr>
            <a:xfrm>
              <a:off x="10886" y="0"/>
              <a:ext cx="6096000" cy="6872229"/>
            </a:xfrm>
            <a:custGeom>
              <a:avLst/>
              <a:gdLst/>
              <a:ahLst/>
              <a:cxnLst/>
              <a:rect l="l" t="t" r="r" b="b"/>
              <a:pathLst>
                <a:path w="7626350" h="6858000">
                  <a:moveTo>
                    <a:pt x="6138549" y="0"/>
                  </a:moveTo>
                  <a:lnTo>
                    <a:pt x="0" y="0"/>
                  </a:lnTo>
                  <a:lnTo>
                    <a:pt x="0" y="6857996"/>
                  </a:lnTo>
                  <a:lnTo>
                    <a:pt x="6138198" y="6857996"/>
                  </a:lnTo>
                  <a:lnTo>
                    <a:pt x="7626096" y="3421761"/>
                  </a:lnTo>
                  <a:lnTo>
                    <a:pt x="6138549" y="0"/>
                  </a:lnTo>
                  <a:close/>
                </a:path>
              </a:pathLst>
            </a:custGeom>
            <a:solidFill>
              <a:srgbClr val="7FACC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E7EE1D8-F016-4E65-8D18-BFFF5C40A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152400"/>
            <a:ext cx="925714" cy="979714"/>
          </a:xfrm>
          <a:prstGeom prst="rect">
            <a:avLst/>
          </a:prstGeom>
        </p:spPr>
      </p:pic>
      <p:sp>
        <p:nvSpPr>
          <p:cNvPr id="10" name="object 6"/>
          <p:cNvSpPr txBox="1"/>
          <p:nvPr/>
        </p:nvSpPr>
        <p:spPr>
          <a:xfrm>
            <a:off x="152400" y="5620664"/>
            <a:ext cx="436054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dirty="0">
                <a:solidFill>
                  <a:srgbClr val="4C0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nomena Bold" panose="00000800000000000000" pitchFamily="50" charset="-52"/>
              </a:rPr>
              <a:t>Расташанская</a:t>
            </a:r>
          </a:p>
          <a:p>
            <a:pPr marL="12700">
              <a:lnSpc>
                <a:spcPct val="100000"/>
              </a:lnSpc>
            </a:pPr>
            <a:r>
              <a:rPr lang="ru-RU" sz="2800" b="1" dirty="0">
                <a:solidFill>
                  <a:srgbClr val="4C0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nomena Bold" panose="00000800000000000000" pitchFamily="50" charset="-52"/>
              </a:rPr>
              <a:t> Татьяна Владимировна</a:t>
            </a:r>
            <a:endParaRPr sz="2800" b="1" dirty="0">
              <a:solidFill>
                <a:srgbClr val="4C0E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nomena Bold" panose="000008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C5B846-67CC-4D93-AD86-1AB84975F894}"/>
              </a:ext>
            </a:extLst>
          </p:cNvPr>
          <p:cNvSpPr txBox="1"/>
          <p:nvPr/>
        </p:nvSpPr>
        <p:spPr>
          <a:xfrm>
            <a:off x="76200" y="1295400"/>
            <a:ext cx="5562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ru-RU" sz="2800" dirty="0">
                <a:solidFill>
                  <a:srgbClr val="4C0E1B"/>
                </a:solidFill>
                <a:latin typeface="Phenomena Bold" panose="00000800000000000000" pitchFamily="50" charset="-52"/>
              </a:rPr>
              <a:t>Презентация типовых ДПП ПК:</a:t>
            </a:r>
          </a:p>
          <a:p>
            <a:pPr marL="12700"/>
            <a:endParaRPr lang="ru-RU" sz="2800" dirty="0">
              <a:solidFill>
                <a:srgbClr val="4C0E1B"/>
              </a:solidFill>
              <a:latin typeface="Phenomena Bold" panose="00000800000000000000" pitchFamily="50" charset="-52"/>
            </a:endParaRPr>
          </a:p>
          <a:p>
            <a:pPr marL="12700"/>
            <a:r>
              <a:rPr lang="ru-RU" sz="2800" dirty="0">
                <a:solidFill>
                  <a:srgbClr val="4C0E1B"/>
                </a:solidFill>
                <a:latin typeface="Phenomena Bold" panose="00000800000000000000" pitchFamily="50" charset="-52"/>
              </a:rPr>
              <a:t>«Реализация требований обновленных ФГОС ООО, ФГОС СОО в работе учителя»</a:t>
            </a:r>
          </a:p>
          <a:p>
            <a:pPr marL="12700"/>
            <a:endParaRPr lang="ru-RU" sz="2800" dirty="0">
              <a:solidFill>
                <a:srgbClr val="4C0E1B"/>
              </a:solidFill>
              <a:latin typeface="Phenomena Bold" panose="00000800000000000000" pitchFamily="50" charset="-52"/>
            </a:endParaRPr>
          </a:p>
          <a:p>
            <a:pPr marL="12700"/>
            <a:r>
              <a:rPr lang="ru-RU" sz="2800" dirty="0">
                <a:solidFill>
                  <a:srgbClr val="4C0E1B"/>
                </a:solidFill>
                <a:latin typeface="Phenomena Bold" panose="00000800000000000000" pitchFamily="50" charset="-52"/>
              </a:rPr>
              <a:t>«Введение обновленных ФГОС общего образования: управленческий аспект»</a:t>
            </a:r>
          </a:p>
        </p:txBody>
      </p:sp>
    </p:spTree>
    <p:extLst>
      <p:ext uri="{BB962C8B-B14F-4D97-AF65-F5344CB8AC3E}">
        <p14:creationId xmlns:p14="http://schemas.microsoft.com/office/powerpoint/2010/main" val="409690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8E44943-40F2-4B27-9BAC-F763EAE6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0C120ACE-CC2B-40C1-BA33-85A1E7F84A99}"/>
              </a:ext>
            </a:extLst>
          </p:cNvPr>
          <p:cNvSpPr/>
          <p:nvPr/>
        </p:nvSpPr>
        <p:spPr>
          <a:xfrm>
            <a:off x="5943600" y="4806572"/>
            <a:ext cx="89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5400" dirty="0">
                <a:solidFill>
                  <a:schemeClr val="bg1"/>
                </a:solidFill>
                <a:latin typeface="Phenomena Bold" panose="00000800000000000000" pitchFamily="50" charset="-52"/>
              </a:rPr>
              <a:t>11</a:t>
            </a:r>
            <a:endParaRPr lang="ru-RU" sz="5400" dirty="0">
              <a:solidFill>
                <a:prstClr val="white"/>
              </a:solidFill>
              <a:latin typeface="Phenomena Bold" panose="00000800000000000000" pitchFamily="50" charset="-52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34A92443-0364-4F23-BC70-9B6ED87F33B8}"/>
              </a:ext>
            </a:extLst>
          </p:cNvPr>
          <p:cNvSpPr/>
          <p:nvPr/>
        </p:nvSpPr>
        <p:spPr>
          <a:xfrm>
            <a:off x="5562600" y="5552794"/>
            <a:ext cx="171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 Bold" panose="00000800000000000000" pitchFamily="50" charset="-52"/>
              </a:rPr>
              <a:t>предметов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00600" y="304800"/>
            <a:ext cx="6740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Обучающий контент. Вариативная часть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343233-8F81-49AB-8D67-80DB4BE32032}"/>
              </a:ext>
            </a:extLst>
          </p:cNvPr>
          <p:cNvSpPr txBox="1"/>
          <p:nvPr/>
        </p:nvSpPr>
        <p:spPr>
          <a:xfrm>
            <a:off x="304800" y="289560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Phenomena Bold" panose="00000800000000000000" pitchFamily="50" charset="-52"/>
              </a:rPr>
              <a:t>Модули 2-12. Обучение (предмет) на основании требований обновленных ФГОС ООО, ФГОС СОО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63BBE7F-A6DF-4B98-805A-28EDD5A4F7C7}"/>
              </a:ext>
            </a:extLst>
          </p:cNvPr>
          <p:cNvSpPr/>
          <p:nvPr/>
        </p:nvSpPr>
        <p:spPr>
          <a:xfrm>
            <a:off x="5715000" y="2590800"/>
            <a:ext cx="5638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C4692"/>
                </a:solidFill>
                <a:latin typeface="Phenomena Bold" panose="00000800000000000000" pitchFamily="50" charset="-52"/>
              </a:rPr>
              <a:t>Видеолекции </a:t>
            </a:r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– 19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Обучающие презентации – 23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Комментарии к презентации – 20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Материалы текущего контроля – 22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Дополнительные материалы – 131</a:t>
            </a:r>
          </a:p>
          <a:p>
            <a:r>
              <a:rPr lang="ru-RU" sz="2400" dirty="0" smtClean="0">
                <a:solidFill>
                  <a:srgbClr val="2C4692"/>
                </a:solidFill>
                <a:latin typeface="Phenomena Bold" panose="00000800000000000000" pitchFamily="50" charset="-52"/>
              </a:rPr>
              <a:t>Инструкции </a:t>
            </a:r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к практической работе - 10</a:t>
            </a:r>
          </a:p>
          <a:p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B636936-78D8-45BD-83E8-270D2EE2BD71}"/>
              </a:ext>
            </a:extLst>
          </p:cNvPr>
          <p:cNvCxnSpPr>
            <a:cxnSpLocks/>
          </p:cNvCxnSpPr>
          <p:nvPr/>
        </p:nvCxnSpPr>
        <p:spPr>
          <a:xfrm>
            <a:off x="5410200" y="2743200"/>
            <a:ext cx="0" cy="2057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3171EDB-E94B-4AC0-8844-E782ECB56879}"/>
              </a:ext>
            </a:extLst>
          </p:cNvPr>
          <p:cNvSpPr/>
          <p:nvPr/>
        </p:nvSpPr>
        <p:spPr>
          <a:xfrm>
            <a:off x="457200" y="1676400"/>
            <a:ext cx="11887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ДПП ПК «РЕАЛИЗАЦИЯ ТРЕБОВАНИЙ ОБНОВЛЕННЫХ ФГОС ООО, ФГОС СОО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В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РАБОТЕ УЧИТЕЛЯ»</a:t>
            </a:r>
          </a:p>
        </p:txBody>
      </p:sp>
    </p:spTree>
    <p:extLst>
      <p:ext uri="{BB962C8B-B14F-4D97-AF65-F5344CB8AC3E}">
        <p14:creationId xmlns:p14="http://schemas.microsoft.com/office/powerpoint/2010/main" val="328536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F6821F2-79CF-4ED6-9766-6F1B4EAE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76800" y="304800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Практические работы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0C28B12-CE6F-433D-B193-2DD5CE3EA47D}"/>
              </a:ext>
            </a:extLst>
          </p:cNvPr>
          <p:cNvSpPr/>
          <p:nvPr/>
        </p:nvSpPr>
        <p:spPr>
          <a:xfrm>
            <a:off x="304800" y="1447800"/>
            <a:ext cx="11887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ДПП ПК «РЕАЛИЗАЦИЯ ТРЕБОВАНИЙ ОБНОВЛЕННЫХ ФГОС ООО, ФГОС СОО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В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РАБОТЕ УЧИТЕЛЯ»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00CEF3-1CEB-47E2-AA5B-58D4658675CD}"/>
              </a:ext>
            </a:extLst>
          </p:cNvPr>
          <p:cNvSpPr txBox="1"/>
          <p:nvPr/>
        </p:nvSpPr>
        <p:spPr>
          <a:xfrm>
            <a:off x="533400" y="2819400"/>
            <a:ext cx="46233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Phenomena Bold" panose="00000800000000000000" pitchFamily="50" charset="-52"/>
              </a:rPr>
              <a:t>Цифровой образовательный контент представлен</a:t>
            </a:r>
          </a:p>
          <a:p>
            <a:r>
              <a:rPr lang="ru-RU" sz="2000" dirty="0">
                <a:latin typeface="Phenomena Bold" panose="00000800000000000000" pitchFamily="50" charset="-52"/>
              </a:rPr>
              <a:t>5 уроками (45 минут):</a:t>
            </a:r>
          </a:p>
          <a:p>
            <a:endParaRPr lang="ru-RU" sz="2000" dirty="0">
              <a:latin typeface="Phenomena Bold" panose="00000800000000000000" pitchFamily="50" charset="-52"/>
            </a:endParaRPr>
          </a:p>
          <a:p>
            <a:r>
              <a:rPr lang="ru-RU" sz="2000" dirty="0">
                <a:latin typeface="Phenomena Bold" panose="00000800000000000000" pitchFamily="50" charset="-52"/>
              </a:rPr>
              <a:t>- биология (с дополнительным фрагментом)</a:t>
            </a:r>
          </a:p>
          <a:p>
            <a:r>
              <a:rPr lang="ru-RU" sz="2000" dirty="0">
                <a:latin typeface="Phenomena Bold" panose="00000800000000000000" pitchFamily="50" charset="-52"/>
              </a:rPr>
              <a:t>- литература</a:t>
            </a:r>
          </a:p>
          <a:p>
            <a:r>
              <a:rPr lang="ru-RU" sz="2000" dirty="0">
                <a:latin typeface="Phenomena Bold" panose="00000800000000000000" pitchFamily="50" charset="-52"/>
              </a:rPr>
              <a:t>- физика</a:t>
            </a:r>
          </a:p>
          <a:p>
            <a:r>
              <a:rPr lang="ru-RU" sz="2000" dirty="0">
                <a:latin typeface="Phenomena Bold" panose="00000800000000000000" pitchFamily="50" charset="-52"/>
              </a:rPr>
              <a:t>- география</a:t>
            </a:r>
          </a:p>
          <a:p>
            <a:r>
              <a:rPr lang="ru-RU" sz="2000" dirty="0">
                <a:latin typeface="Phenomena Bold" panose="00000800000000000000" pitchFamily="50" charset="-52"/>
              </a:rPr>
              <a:t>- математика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EF8D5A41-EFE4-440D-B233-F07104F9D114}"/>
              </a:ext>
            </a:extLst>
          </p:cNvPr>
          <p:cNvCxnSpPr>
            <a:cxnSpLocks/>
          </p:cNvCxnSpPr>
          <p:nvPr/>
        </p:nvCxnSpPr>
        <p:spPr>
          <a:xfrm>
            <a:off x="5562600" y="2743200"/>
            <a:ext cx="0" cy="2743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EB494D-8960-47FB-811C-FF46405B8979}"/>
              </a:ext>
            </a:extLst>
          </p:cNvPr>
          <p:cNvSpPr txBox="1"/>
          <p:nvPr/>
        </p:nvSpPr>
        <p:spPr>
          <a:xfrm>
            <a:off x="5791200" y="2819400"/>
            <a:ext cx="5867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henomena Bold" panose="00000800000000000000" pitchFamily="50" charset="-52"/>
              </a:rPr>
              <a:t>Анализ уроков с позиции системно-деятельностного </a:t>
            </a:r>
            <a:r>
              <a:rPr lang="ru-RU" sz="2000" dirty="0" smtClean="0">
                <a:latin typeface="Phenomena Bold" panose="00000800000000000000" pitchFamily="50" charset="-52"/>
              </a:rPr>
              <a:t>подхода.</a:t>
            </a:r>
            <a:endParaRPr lang="ru-RU" sz="2000" dirty="0">
              <a:latin typeface="Phenomena Bold" panose="00000800000000000000" pitchFamily="50" charset="-52"/>
            </a:endParaRPr>
          </a:p>
          <a:p>
            <a:r>
              <a:rPr lang="ru-RU" sz="2000" dirty="0">
                <a:latin typeface="Phenomena Bold" panose="00000800000000000000" pitchFamily="50" charset="-52"/>
              </a:rPr>
              <a:t>Образовательная организация может </a:t>
            </a:r>
            <a:r>
              <a:rPr lang="ru-RU" sz="2000" dirty="0">
                <a:highlight>
                  <a:srgbClr val="9BD1E9"/>
                </a:highlight>
                <a:latin typeface="Phenomena Bold" panose="00000800000000000000" pitchFamily="50" charset="-52"/>
              </a:rPr>
              <a:t>дополнить материалы </a:t>
            </a:r>
            <a:r>
              <a:rPr lang="ru-RU" sz="2000" dirty="0">
                <a:latin typeface="Phenomena Bold" panose="00000800000000000000" pitchFamily="50" charset="-52"/>
              </a:rPr>
              <a:t>для практических работ:</a:t>
            </a:r>
          </a:p>
          <a:p>
            <a:endParaRPr lang="ru-RU" sz="2000" dirty="0">
              <a:latin typeface="Phenomena Bold" panose="00000800000000000000" pitchFamily="50" charset="-52"/>
            </a:endParaRPr>
          </a:p>
          <a:p>
            <a:pPr indent="-285750">
              <a:buFontTx/>
              <a:buChar char="-"/>
            </a:pPr>
            <a:r>
              <a:rPr lang="ru-RU" sz="2000" dirty="0">
                <a:latin typeface="Phenomena Bold" panose="00000800000000000000" pitchFamily="50" charset="-52"/>
              </a:rPr>
              <a:t>проведение уроков (очно) и их анализ</a:t>
            </a:r>
          </a:p>
          <a:p>
            <a:pPr indent="-285750">
              <a:buFontTx/>
              <a:buChar char="-"/>
            </a:pPr>
            <a:r>
              <a:rPr lang="ru-RU" sz="2000" dirty="0">
                <a:latin typeface="Phenomena Bold" panose="00000800000000000000" pitchFamily="50" charset="-52"/>
              </a:rPr>
              <a:t>запись уроков</a:t>
            </a:r>
          </a:p>
          <a:p>
            <a:pPr indent="-285750">
              <a:buFontTx/>
              <a:buChar char="-"/>
            </a:pPr>
            <a:r>
              <a:rPr lang="ru-RU" sz="2000" dirty="0">
                <a:latin typeface="Phenomena Bold" panose="00000800000000000000" pitchFamily="50" charset="-52"/>
              </a:rPr>
              <a:t>мастер-классы учителей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0978DEC-D6F8-4212-9D8E-A10C9B3CF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30" r="32088"/>
          <a:stretch/>
        </p:blipFill>
        <p:spPr>
          <a:xfrm>
            <a:off x="11452270" y="3352800"/>
            <a:ext cx="7074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0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F6821F2-79CF-4ED6-9766-6F1B4EAE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76800" y="304800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Практические работы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76A11C-AA26-48B3-AE23-03675BC02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447800"/>
            <a:ext cx="3733800" cy="2057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5D1C58-E440-4465-A694-755DB4298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4" y="3962400"/>
            <a:ext cx="3772310" cy="2133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36581B-5E96-4C5C-89D0-6F44B915B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204" y="1436914"/>
            <a:ext cx="3830196" cy="20645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94D228-E2E2-49EB-B39E-168E267D3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3886200"/>
            <a:ext cx="4103351" cy="2133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947DA2-A153-4C69-9CFF-E600C6C91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800" y="1447800"/>
            <a:ext cx="4073890" cy="20297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A6D3E9-A4A4-4629-A758-0F54ED75CA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634" y="3962400"/>
            <a:ext cx="3853815" cy="2133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FDF4E6-AA2C-4D76-B108-B95799143162}"/>
              </a:ext>
            </a:extLst>
          </p:cNvPr>
          <p:cNvSpPr txBox="1"/>
          <p:nvPr/>
        </p:nvSpPr>
        <p:spPr>
          <a:xfrm>
            <a:off x="5029200" y="6172200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Урок математики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4054315-7A36-4672-A5EF-BCA0FF4F76FB}"/>
              </a:ext>
            </a:extLst>
          </p:cNvPr>
          <p:cNvSpPr txBox="1"/>
          <p:nvPr/>
        </p:nvSpPr>
        <p:spPr>
          <a:xfrm>
            <a:off x="990600" y="61722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Урок литературы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939A73-CD88-4DCF-A4D2-E785BC647617}"/>
              </a:ext>
            </a:extLst>
          </p:cNvPr>
          <p:cNvSpPr txBox="1"/>
          <p:nvPr/>
        </p:nvSpPr>
        <p:spPr>
          <a:xfrm>
            <a:off x="1066800" y="3505200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Урок биологии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B623E0F-5C6D-4658-8E95-FEBE225D70A2}"/>
              </a:ext>
            </a:extLst>
          </p:cNvPr>
          <p:cNvSpPr txBox="1"/>
          <p:nvPr/>
        </p:nvSpPr>
        <p:spPr>
          <a:xfrm>
            <a:off x="5257800" y="350520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Урок физики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8DED6E8-9A14-4825-9E5E-0B2BAF019895}"/>
              </a:ext>
            </a:extLst>
          </p:cNvPr>
          <p:cNvSpPr txBox="1"/>
          <p:nvPr/>
        </p:nvSpPr>
        <p:spPr>
          <a:xfrm>
            <a:off x="9372600" y="3475056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Урок географии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4C425E-D0E5-45A9-9136-9F5630B5BD95}"/>
              </a:ext>
            </a:extLst>
          </p:cNvPr>
          <p:cNvSpPr txBox="1"/>
          <p:nvPr/>
        </p:nvSpPr>
        <p:spPr>
          <a:xfrm>
            <a:off x="9448800" y="6172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Урок химии</a:t>
            </a:r>
          </a:p>
        </p:txBody>
      </p:sp>
    </p:spTree>
    <p:extLst>
      <p:ext uri="{BB962C8B-B14F-4D97-AF65-F5344CB8AC3E}">
        <p14:creationId xmlns:p14="http://schemas.microsoft.com/office/powerpoint/2010/main" val="462111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F6821F2-79CF-4ED6-9766-6F1B4EAE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4E469EF-4361-4080-8E27-F1300EA247BC}"/>
              </a:ext>
            </a:extLst>
          </p:cNvPr>
          <p:cNvSpPr/>
          <p:nvPr/>
        </p:nvSpPr>
        <p:spPr>
          <a:xfrm>
            <a:off x="457200" y="1676400"/>
            <a:ext cx="11887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ДПП ПК «РЕАЛИЗАЦИЯ ТРЕБОВАНИЙ ОБНОВЛЕННЫХ ФГОС ООО, ФГОС СОО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В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РАБОТЕ УЧИТЕЛЯ»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76800" y="304800"/>
            <a:ext cx="346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Итоговая аттестация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1653F4E-F16C-44CC-B680-C8897A36555B}"/>
              </a:ext>
            </a:extLst>
          </p:cNvPr>
          <p:cNvCxnSpPr>
            <a:cxnSpLocks/>
          </p:cNvCxnSpPr>
          <p:nvPr/>
        </p:nvCxnSpPr>
        <p:spPr>
          <a:xfrm>
            <a:off x="4800600" y="2667000"/>
            <a:ext cx="0" cy="2514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6" descr="https://etalongroup.ru/msk/images/map-2.svg">
            <a:extLst>
              <a:ext uri="{FF2B5EF4-FFF2-40B4-BE49-F238E27FC236}">
                <a16:creationId xmlns:a16="http://schemas.microsoft.com/office/drawing/2014/main" xmlns="" id="{A6C5A382-8E86-4C69-A875-183D87C2F9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B63929-49DF-43A6-AAD2-4F9965EEA507}"/>
              </a:ext>
            </a:extLst>
          </p:cNvPr>
          <p:cNvSpPr txBox="1"/>
          <p:nvPr/>
        </p:nvSpPr>
        <p:spPr>
          <a:xfrm>
            <a:off x="228600" y="2895600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Phenomena Bold" panose="00000800000000000000" pitchFamily="50" charset="-52"/>
              </a:rPr>
              <a:t>Итоговая аттестация проводится в форме </a:t>
            </a:r>
            <a:r>
              <a:rPr lang="ru-RU" sz="2800" dirty="0" smtClean="0">
                <a:latin typeface="Phenomena Bold" panose="00000800000000000000" pitchFamily="50" charset="-52"/>
              </a:rPr>
              <a:t>зачета</a:t>
            </a:r>
            <a:r>
              <a:rPr lang="ru-RU" sz="2800" dirty="0">
                <a:latin typeface="Phenomena Bold" panose="00000800000000000000" pitchFamily="50" charset="-52"/>
              </a:rPr>
              <a:t>:</a:t>
            </a:r>
          </a:p>
          <a:p>
            <a:r>
              <a:rPr lang="ru-RU" sz="2800" dirty="0" smtClean="0">
                <a:latin typeface="Phenomena Bold" panose="00000800000000000000" pitchFamily="50" charset="-52"/>
              </a:rPr>
              <a:t>промежуточные </a:t>
            </a:r>
            <a:r>
              <a:rPr lang="ru-RU" sz="2800" dirty="0">
                <a:latin typeface="Phenomena Bold" panose="00000800000000000000" pitchFamily="50" charset="-52"/>
              </a:rPr>
              <a:t>аттестации + практические работы + итоговое тестирование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8C86D20-BC17-459A-B179-C31B7DECF568}"/>
              </a:ext>
            </a:extLst>
          </p:cNvPr>
          <p:cNvSpPr/>
          <p:nvPr/>
        </p:nvSpPr>
        <p:spPr>
          <a:xfrm>
            <a:off x="5105400" y="29718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Phenomena Bold" panose="00000800000000000000" pitchFamily="50" charset="-52"/>
              </a:rPr>
              <a:t>Итоговый тест включает 18 заданий. Тестирование пройдено успешно при правильном выполнении не менее 11 заданий. </a:t>
            </a:r>
          </a:p>
          <a:p>
            <a:r>
              <a:rPr lang="ru-RU" sz="2400" dirty="0">
                <a:latin typeface="Phenomena Bold" panose="00000800000000000000" pitchFamily="50" charset="-52"/>
              </a:rPr>
              <a:t>Количество попыток – на усмотрение организации, реализующей дополнительную профессиональную программу. </a:t>
            </a:r>
          </a:p>
        </p:txBody>
      </p:sp>
    </p:spTree>
    <p:extLst>
      <p:ext uri="{BB962C8B-B14F-4D97-AF65-F5344CB8AC3E}">
        <p14:creationId xmlns:p14="http://schemas.microsoft.com/office/powerpoint/2010/main" val="3424014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78D697F-8EC9-4B20-AEC2-5AF053CF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00600" y="304800"/>
            <a:ext cx="3397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Обучающий контент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343233-8F81-49AB-8D67-80DB4BE32032}"/>
              </a:ext>
            </a:extLst>
          </p:cNvPr>
          <p:cNvSpPr txBox="1"/>
          <p:nvPr/>
        </p:nvSpPr>
        <p:spPr>
          <a:xfrm>
            <a:off x="228600" y="2133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Модуль 1. Особенности разработки основной образовательной программы школы в соответствии с обновленными ФГОС общего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63BBE7F-A6DF-4B98-805A-28EDD5A4F7C7}"/>
              </a:ext>
            </a:extLst>
          </p:cNvPr>
          <p:cNvSpPr/>
          <p:nvPr/>
        </p:nvSpPr>
        <p:spPr>
          <a:xfrm>
            <a:off x="6781800" y="2209800"/>
            <a:ext cx="5257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Входное тестирование – 1</a:t>
            </a:r>
          </a:p>
          <a:p>
            <a:endParaRPr lang="ru-RU" sz="2200" dirty="0">
              <a:solidFill>
                <a:srgbClr val="2C4692"/>
              </a:solidFill>
              <a:latin typeface="Phenomena Bold" panose="00000800000000000000" pitchFamily="50" charset="-52"/>
            </a:endParaRPr>
          </a:p>
          <a:p>
            <a:r>
              <a:rPr lang="ru-RU" sz="2200" dirty="0" err="1">
                <a:solidFill>
                  <a:srgbClr val="2C4692"/>
                </a:solidFill>
                <a:latin typeface="Phenomena Bold" panose="00000800000000000000" pitchFamily="50" charset="-52"/>
              </a:rPr>
              <a:t>Видеолекции</a:t>
            </a:r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 - 12</a:t>
            </a:r>
          </a:p>
          <a:p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Тексты лекций - 12</a:t>
            </a:r>
          </a:p>
          <a:p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Обучающие презентации - 9</a:t>
            </a:r>
          </a:p>
          <a:p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Материалы для проведения тестирований - 6</a:t>
            </a:r>
          </a:p>
          <a:p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Сценарии для проведения практических занятий - 3</a:t>
            </a:r>
          </a:p>
          <a:p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Инструкции к выполнению практической работы - 2</a:t>
            </a:r>
          </a:p>
          <a:p>
            <a:r>
              <a:rPr lang="ru-RU" sz="2200" dirty="0" smtClean="0">
                <a:solidFill>
                  <a:srgbClr val="2C4692"/>
                </a:solidFill>
                <a:latin typeface="Phenomena Bold" panose="00000800000000000000" pitchFamily="50" charset="-52"/>
              </a:rPr>
              <a:t>Документы </a:t>
            </a:r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с полезными ссылками - 5</a:t>
            </a:r>
          </a:p>
          <a:p>
            <a:r>
              <a:rPr lang="ru-RU" sz="2200" dirty="0" smtClean="0">
                <a:solidFill>
                  <a:srgbClr val="2C4692"/>
                </a:solidFill>
                <a:latin typeface="Phenomena Bold" panose="00000800000000000000" pitchFamily="50" charset="-52"/>
              </a:rPr>
              <a:t>Документы </a:t>
            </a:r>
            <a:r>
              <a:rPr lang="ru-RU" sz="2200" dirty="0">
                <a:solidFill>
                  <a:srgbClr val="2C4692"/>
                </a:solidFill>
                <a:latin typeface="Phenomena Bold" panose="00000800000000000000" pitchFamily="50" charset="-52"/>
              </a:rPr>
              <a:t>с дополнительными материалами - 2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7E885C66-A60B-46F9-BD42-B9D03FA7973C}"/>
              </a:ext>
            </a:extLst>
          </p:cNvPr>
          <p:cNvCxnSpPr>
            <a:cxnSpLocks/>
          </p:cNvCxnSpPr>
          <p:nvPr/>
        </p:nvCxnSpPr>
        <p:spPr>
          <a:xfrm>
            <a:off x="6629400" y="2209800"/>
            <a:ext cx="0" cy="43707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14B00C-A078-4E9D-9DB7-5677EC6D20D0}"/>
              </a:ext>
            </a:extLst>
          </p:cNvPr>
          <p:cNvSpPr txBox="1"/>
          <p:nvPr/>
        </p:nvSpPr>
        <p:spPr>
          <a:xfrm>
            <a:off x="228600" y="29718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Модуль 2. Обеспечение реализации программы воспитания в условиях реализации обновленных ФГОС и ФООП общего образования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EFEA11-63BC-4583-89D5-073F17BEA6CE}"/>
              </a:ext>
            </a:extLst>
          </p:cNvPr>
          <p:cNvSpPr txBox="1"/>
          <p:nvPr/>
        </p:nvSpPr>
        <p:spPr>
          <a:xfrm>
            <a:off x="228600" y="38100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Модуль 3. Обеспечение реализации требований ФГОС к условиям реализации основных образовательных программ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FFA165-B6A1-4DDE-B673-9C902481E577}"/>
              </a:ext>
            </a:extLst>
          </p:cNvPr>
          <p:cNvSpPr txBox="1"/>
          <p:nvPr/>
        </p:nvSpPr>
        <p:spPr>
          <a:xfrm>
            <a:off x="228600" y="46482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Модуль 4. Управление оценкой результатов освоения основных образовательных программ в соответствии с обновленными ФГОС общего образования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501D03-5962-4F8A-94FC-B4AD75EFF306}"/>
              </a:ext>
            </a:extLst>
          </p:cNvPr>
          <p:cNvSpPr txBox="1"/>
          <p:nvPr/>
        </p:nvSpPr>
        <p:spPr>
          <a:xfrm>
            <a:off x="228600" y="57150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henomena Bold" panose="00000800000000000000" pitchFamily="50" charset="-52"/>
              </a:rPr>
              <a:t>Модуль 5. Управление оценкой результатов освоения основных образовательных программ в соответствии с обновленными ФГОС общего образования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ABD871E-0D3A-4DD3-9B86-64444C32FCFE}"/>
              </a:ext>
            </a:extLst>
          </p:cNvPr>
          <p:cNvSpPr/>
          <p:nvPr/>
        </p:nvSpPr>
        <p:spPr>
          <a:xfrm>
            <a:off x="228600" y="1447800"/>
            <a:ext cx="11506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800" dirty="0">
                <a:solidFill>
                  <a:srgbClr val="2C4692"/>
                </a:solidFill>
                <a:latin typeface="Phenomena Bold" panose="00000800000000000000" pitchFamily="50" charset="-52"/>
              </a:rPr>
              <a:t>ДПП ПК «ВВЕДЕНИЕ ОБНОВЛЕННЫХ  ФГОС ОБЩЕГО ОБРАЗОВАНИЯ: УПРАВЛЕНЧЕСКИЙ АСПЕКТ»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C4692"/>
              </a:solidFill>
              <a:effectLst/>
              <a:uLnTx/>
              <a:uFillTx/>
              <a:latin typeface="Phenomena Bold" panose="000008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60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F6821F2-79CF-4ED6-9766-6F1B4EAE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76800" y="304800"/>
            <a:ext cx="346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Итоговая аттестация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1653F4E-F16C-44CC-B680-C8897A36555B}"/>
              </a:ext>
            </a:extLst>
          </p:cNvPr>
          <p:cNvCxnSpPr>
            <a:cxnSpLocks/>
          </p:cNvCxnSpPr>
          <p:nvPr/>
        </p:nvCxnSpPr>
        <p:spPr>
          <a:xfrm>
            <a:off x="4800600" y="2667000"/>
            <a:ext cx="0" cy="2819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6" descr="https://etalongroup.ru/msk/images/map-2.svg">
            <a:extLst>
              <a:ext uri="{FF2B5EF4-FFF2-40B4-BE49-F238E27FC236}">
                <a16:creationId xmlns:a16="http://schemas.microsoft.com/office/drawing/2014/main" xmlns="" id="{A6C5A382-8E86-4C69-A875-183D87C2F9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B63929-49DF-43A6-AAD2-4F9965EEA507}"/>
              </a:ext>
            </a:extLst>
          </p:cNvPr>
          <p:cNvSpPr txBox="1"/>
          <p:nvPr/>
        </p:nvSpPr>
        <p:spPr>
          <a:xfrm>
            <a:off x="228600" y="2895600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Phenomena Bold" panose="00000800000000000000" pitchFamily="50" charset="-52"/>
              </a:rPr>
              <a:t>Итоговая аттестация проводится в форме </a:t>
            </a:r>
            <a:r>
              <a:rPr lang="ru-RU" sz="2800" dirty="0" smtClean="0">
                <a:latin typeface="Phenomena Bold" panose="00000800000000000000" pitchFamily="50" charset="-52"/>
              </a:rPr>
              <a:t>зачета</a:t>
            </a:r>
            <a:r>
              <a:rPr lang="ru-RU" sz="2800" dirty="0">
                <a:latin typeface="Phenomena Bold" panose="00000800000000000000" pitchFamily="50" charset="-52"/>
              </a:rPr>
              <a:t>:</a:t>
            </a:r>
          </a:p>
          <a:p>
            <a:r>
              <a:rPr lang="ru-RU" sz="2800" dirty="0">
                <a:latin typeface="Phenomena Bold" panose="00000800000000000000" pitchFamily="50" charset="-52"/>
              </a:rPr>
              <a:t>практические работы + тест</a:t>
            </a:r>
          </a:p>
          <a:p>
            <a:r>
              <a:rPr lang="ru-RU" sz="2800" dirty="0">
                <a:latin typeface="Phenomena Bold" panose="00000800000000000000" pitchFamily="50" charset="-52"/>
              </a:rPr>
              <a:t> + итоговое тестирование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8C86D20-BC17-459A-B179-C31B7DECF568}"/>
              </a:ext>
            </a:extLst>
          </p:cNvPr>
          <p:cNvSpPr/>
          <p:nvPr/>
        </p:nvSpPr>
        <p:spPr>
          <a:xfrm>
            <a:off x="5105400" y="25908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Phenomena Bold" panose="00000800000000000000" pitchFamily="50" charset="-52"/>
              </a:rPr>
              <a:t>Итоговый тест включает 15 заданий. </a:t>
            </a:r>
          </a:p>
          <a:p>
            <a:r>
              <a:rPr lang="ru-RU" sz="2400" dirty="0">
                <a:latin typeface="Phenomena Bold" panose="00000800000000000000" pitchFamily="50" charset="-52"/>
              </a:rPr>
              <a:t>Тестирование пройдено успешно при правильном выполнении не менее 11 заданий. </a:t>
            </a:r>
          </a:p>
          <a:p>
            <a:r>
              <a:rPr lang="ru-RU" sz="2400" dirty="0">
                <a:latin typeface="Phenomena Bold" panose="00000800000000000000" pitchFamily="50" charset="-52"/>
              </a:rPr>
              <a:t>Количество попыток – на усмотрение организации, реализующей дополнительную профессиональную программу. </a:t>
            </a:r>
          </a:p>
          <a:p>
            <a:r>
              <a:rPr lang="ru-RU" sz="2400" dirty="0">
                <a:latin typeface="Phenomena Bold" panose="00000800000000000000" pitchFamily="50" charset="-52"/>
              </a:rPr>
              <a:t>Рекомендуемое время выполнения заданий итогового теста - 45 </a:t>
            </a:r>
            <a:r>
              <a:rPr lang="ru-RU" sz="2400" dirty="0" smtClean="0">
                <a:latin typeface="Phenomena Bold" panose="00000800000000000000" pitchFamily="50" charset="-52"/>
              </a:rPr>
              <a:t>минут.</a:t>
            </a:r>
            <a:endParaRPr lang="ru-RU" sz="2400" dirty="0">
              <a:latin typeface="Phenomena Bold" panose="00000800000000000000" pitchFamily="50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9533D92-6806-4E1B-B1A2-D1C37B102D3B}"/>
              </a:ext>
            </a:extLst>
          </p:cNvPr>
          <p:cNvSpPr/>
          <p:nvPr/>
        </p:nvSpPr>
        <p:spPr>
          <a:xfrm>
            <a:off x="228600" y="1447800"/>
            <a:ext cx="11506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800" dirty="0">
                <a:solidFill>
                  <a:srgbClr val="2C4692"/>
                </a:solidFill>
                <a:latin typeface="Phenomena Bold" panose="00000800000000000000" pitchFamily="50" charset="-52"/>
              </a:rPr>
              <a:t>ДПП ПК «ВВЕДЕНИЕ ОБНОВЛЕННЫХ  ФГОС ОБЩЕГО ОБРАЗОВАНИЯ: УПРАВЛЕНЧЕСКИЙ АСПЕКТ»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C4692"/>
              </a:solidFill>
              <a:effectLst/>
              <a:uLnTx/>
              <a:uFillTx/>
              <a:latin typeface="Phenomena Bold" panose="000008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5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F6821F2-79CF-4ED6-9766-6F1B4EAE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76800" y="304800"/>
            <a:ext cx="3738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pPr fontAlgn="base"/>
            <a:r>
              <a:rPr lang="ru-RU" dirty="0"/>
              <a:t>Материалы очного обучения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6CE6303-BF1B-4673-A39D-0C90FF5FAC5C}"/>
              </a:ext>
            </a:extLst>
          </p:cNvPr>
          <p:cNvSpPr/>
          <p:nvPr/>
        </p:nvSpPr>
        <p:spPr>
          <a:xfrm>
            <a:off x="838200" y="1905000"/>
            <a:ext cx="3276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hlinkClick r:id="rId4"/>
              </a:rPr>
              <a:t>https://apkpro.ru/iro/</a:t>
            </a:r>
            <a:endParaRPr lang="ru-RU" sz="2000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57DCBD-A434-492C-B15C-7E37A04C2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066800"/>
            <a:ext cx="7328409" cy="36249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13F4D71-036F-4B1D-A8F4-C7F5E06846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608"/>
          <a:stretch/>
        </p:blipFill>
        <p:spPr>
          <a:xfrm>
            <a:off x="4724400" y="4953000"/>
            <a:ext cx="7039714" cy="1833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78F3DCA-0592-46C7-8F3A-39CB98B98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505075"/>
            <a:ext cx="2300814" cy="229552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B94F09D-4FBC-4E48-B8A1-15AF57B59E1A}"/>
              </a:ext>
            </a:extLst>
          </p:cNvPr>
          <p:cNvSpPr/>
          <p:nvPr/>
        </p:nvSpPr>
        <p:spPr>
          <a:xfrm>
            <a:off x="9601200" y="3429000"/>
            <a:ext cx="19812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9F24C33-8AB2-4AD6-9568-2B2A4B305B5E}"/>
              </a:ext>
            </a:extLst>
          </p:cNvPr>
          <p:cNvGrpSpPr/>
          <p:nvPr/>
        </p:nvGrpSpPr>
        <p:grpSpPr>
          <a:xfrm>
            <a:off x="4419600" y="1123165"/>
            <a:ext cx="7344514" cy="5719764"/>
            <a:chOff x="4419600" y="1173405"/>
            <a:chExt cx="7344514" cy="571976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3B8A5B95-6985-40E7-BDBC-957F1B77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9600" y="1173405"/>
              <a:ext cx="7328409" cy="362493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D27EC864-D62A-4D19-BA88-66F51700A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7608"/>
            <a:stretch/>
          </p:blipFill>
          <p:spPr>
            <a:xfrm>
              <a:off x="4724400" y="5059605"/>
              <a:ext cx="7039714" cy="1833564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9DE960A-5499-44DA-9362-12FEAA795048}"/>
                </a:ext>
              </a:extLst>
            </p:cNvPr>
            <p:cNvSpPr/>
            <p:nvPr/>
          </p:nvSpPr>
          <p:spPr>
            <a:xfrm>
              <a:off x="9601200" y="3535605"/>
              <a:ext cx="1981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4309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F6821F2-79CF-4ED6-9766-6F1B4EAE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76800" y="3048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Трансляции занятий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F51D17D-D9D5-4C31-AD6E-4AE8EC62545D}"/>
              </a:ext>
            </a:extLst>
          </p:cNvPr>
          <p:cNvSpPr/>
          <p:nvPr/>
        </p:nvSpPr>
        <p:spPr>
          <a:xfrm>
            <a:off x="304800" y="2813536"/>
            <a:ext cx="10659008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     </a:t>
            </a:r>
            <a:r>
              <a:rPr lang="ru-RU" sz="2400" dirty="0">
                <a:latin typeface="Phenomena Bold" panose="00000800000000000000" pitchFamily="50" charset="-52"/>
              </a:rPr>
              <a:t>ВК</a:t>
            </a:r>
            <a:r>
              <a:rPr lang="ru-RU" dirty="0"/>
              <a:t> - </a:t>
            </a:r>
            <a:r>
              <a:rPr lang="ru-RU" dirty="0">
                <a:hlinkClick r:id="rId4"/>
              </a:rPr>
              <a:t>https://vk.com/video-198655662_456239622?list=ln-YCUALfeUKlS7jeFKpf</a:t>
            </a:r>
            <a:endParaRPr lang="ru-RU" dirty="0"/>
          </a:p>
          <a:p>
            <a:endParaRPr lang="ru-RU" sz="1050" dirty="0"/>
          </a:p>
          <a:p>
            <a:r>
              <a:rPr lang="ru-RU" dirty="0"/>
              <a:t> </a:t>
            </a:r>
            <a:r>
              <a:rPr lang="ru-RU" sz="2400" dirty="0" err="1">
                <a:latin typeface="Phenomena Bold" panose="00000800000000000000" pitchFamily="50" charset="-52"/>
              </a:rPr>
              <a:t>Рутуб</a:t>
            </a:r>
            <a:r>
              <a:rPr lang="ru-RU" sz="2400" dirty="0">
                <a:latin typeface="Phenomena Bold" panose="00000800000000000000" pitchFamily="50" charset="-52"/>
              </a:rPr>
              <a:t> </a:t>
            </a:r>
            <a:r>
              <a:rPr lang="ru-RU" dirty="0"/>
              <a:t>- </a:t>
            </a:r>
            <a:r>
              <a:rPr lang="ru-RU" dirty="0">
                <a:hlinkClick r:id="rId5"/>
              </a:rPr>
              <a:t>https://rutube.ru/video/private/c4107c99bb1b1af7ef15365695a1f2e3/?p=Yk6INjq7PhNonUIQ_6l87w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404DF88-9D15-4512-930E-696C090A753A}"/>
              </a:ext>
            </a:extLst>
          </p:cNvPr>
          <p:cNvSpPr/>
          <p:nvPr/>
        </p:nvSpPr>
        <p:spPr>
          <a:xfrm>
            <a:off x="4572000" y="2432536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Phenomena Bold" panose="00000800000000000000" pitchFamily="50" charset="-52"/>
              </a:rPr>
              <a:t>13.03.2023 (понедельник)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B189DC-BF96-4194-975D-8394F5986F82}"/>
              </a:ext>
            </a:extLst>
          </p:cNvPr>
          <p:cNvSpPr/>
          <p:nvPr/>
        </p:nvSpPr>
        <p:spPr>
          <a:xfrm>
            <a:off x="4572000" y="3886200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Phenomena Bold" panose="00000800000000000000" pitchFamily="50" charset="-52"/>
              </a:rPr>
              <a:t>14.03.2023 (вторник)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D36F9D-E3D9-49A5-B1BB-FD417A0FFA51}"/>
              </a:ext>
            </a:extLst>
          </p:cNvPr>
          <p:cNvSpPr txBox="1"/>
          <p:nvPr/>
        </p:nvSpPr>
        <p:spPr>
          <a:xfrm>
            <a:off x="304800" y="4267200"/>
            <a:ext cx="105045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</a:t>
            </a:r>
            <a:r>
              <a:rPr lang="ru-RU" sz="2400" dirty="0">
                <a:latin typeface="Phenomena Bold" panose="00000800000000000000" pitchFamily="50" charset="-52"/>
              </a:rPr>
              <a:t>ВК </a:t>
            </a:r>
            <a:r>
              <a:rPr lang="ru-RU" dirty="0"/>
              <a:t>- </a:t>
            </a:r>
            <a:r>
              <a:rPr lang="ru-RU" dirty="0">
                <a:hlinkClick r:id="rId6"/>
              </a:rPr>
              <a:t>https://vk.com/video-198655662_456239623?list=ln-psQIyeuMrVxy0OepsB</a:t>
            </a:r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sz="2400" dirty="0" err="1">
                <a:latin typeface="Phenomena Bold" panose="00000800000000000000" pitchFamily="50" charset="-52"/>
              </a:rPr>
              <a:t>Рутуб</a:t>
            </a:r>
            <a:r>
              <a:rPr lang="ru-RU" sz="2400" dirty="0">
                <a:latin typeface="Phenomena Bold" panose="00000800000000000000" pitchFamily="50" charset="-52"/>
              </a:rPr>
              <a:t> </a:t>
            </a:r>
            <a:r>
              <a:rPr lang="ru-RU" dirty="0"/>
              <a:t>- </a:t>
            </a:r>
            <a:r>
              <a:rPr lang="ru-RU" dirty="0">
                <a:hlinkClick r:id="rId7"/>
              </a:rPr>
              <a:t>https://rutube.ru/video/private/973995b075d101ad747dcf9052ecf842/?p=O-Hn9Rpklhffevgwf7C1fQ</a:t>
            </a:r>
            <a:endParaRPr lang="ru-RU" dirty="0"/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59CD0F-84B9-4055-ADE6-5ECE6899973A}"/>
              </a:ext>
            </a:extLst>
          </p:cNvPr>
          <p:cNvSpPr txBox="1"/>
          <p:nvPr/>
        </p:nvSpPr>
        <p:spPr>
          <a:xfrm>
            <a:off x="4648200" y="5334000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henomena Bold" panose="00000800000000000000" pitchFamily="50" charset="-52"/>
              </a:rPr>
              <a:t>15.03.2023 (среда)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A4F806-33F8-4EFF-93F5-34AA3A37FBC6}"/>
              </a:ext>
            </a:extLst>
          </p:cNvPr>
          <p:cNvSpPr txBox="1"/>
          <p:nvPr/>
        </p:nvSpPr>
        <p:spPr>
          <a:xfrm>
            <a:off x="381000" y="5707456"/>
            <a:ext cx="1057231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</a:t>
            </a:r>
            <a:r>
              <a:rPr lang="ru-RU" sz="2400" dirty="0">
                <a:latin typeface="Phenomena Bold" panose="00000800000000000000" pitchFamily="50" charset="-52"/>
              </a:rPr>
              <a:t>ВК</a:t>
            </a:r>
            <a:r>
              <a:rPr lang="ru-RU" dirty="0"/>
              <a:t> - </a:t>
            </a:r>
            <a:r>
              <a:rPr lang="ru-RU" dirty="0">
                <a:hlinkClick r:id="rId8"/>
              </a:rPr>
              <a:t>https://vk.com/video-198655662_456239642?list=ln-ivZjhMBAi0rQjJ8Qsb</a:t>
            </a:r>
            <a:r>
              <a:rPr lang="ru-RU" dirty="0"/>
              <a:t> </a:t>
            </a:r>
          </a:p>
          <a:p>
            <a:endParaRPr lang="ru-RU" sz="1050" dirty="0"/>
          </a:p>
          <a:p>
            <a:r>
              <a:rPr lang="ru-RU" sz="2400" dirty="0" err="1">
                <a:latin typeface="Phenomena Bold" panose="00000800000000000000" pitchFamily="50" charset="-52"/>
              </a:rPr>
              <a:t>Рутуб</a:t>
            </a:r>
            <a:r>
              <a:rPr lang="ru-RU" sz="2400" dirty="0">
                <a:latin typeface="Phenomena Bold" panose="00000800000000000000" pitchFamily="50" charset="-52"/>
              </a:rPr>
              <a:t> </a:t>
            </a:r>
            <a:r>
              <a:rPr lang="ru-RU" dirty="0"/>
              <a:t>- </a:t>
            </a:r>
            <a:r>
              <a:rPr lang="ru-RU" dirty="0">
                <a:hlinkClick r:id="rId9"/>
              </a:rPr>
              <a:t>https://rutube.ru/video/private/0703e9df9dc7b06e4ec1a0fd86376012/?p=vQHTTW-zXPZIJFir2p0f2w</a:t>
            </a:r>
            <a:r>
              <a:rPr lang="ru-RU" dirty="0"/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3AC6E24-AB67-4267-BFBD-8D75A41D8DD1}"/>
              </a:ext>
            </a:extLst>
          </p:cNvPr>
          <p:cNvSpPr/>
          <p:nvPr/>
        </p:nvSpPr>
        <p:spPr>
          <a:xfrm>
            <a:off x="228600" y="1447800"/>
            <a:ext cx="1158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C4692"/>
                </a:solidFill>
                <a:latin typeface="Phenomena Bold" panose="00000800000000000000" pitchFamily="50" charset="-52"/>
              </a:rPr>
              <a:t>ДПП ПК: «Организационно-методическое сопровождение введения ФГОС ООО, ФГОС СОО</a:t>
            </a:r>
          </a:p>
          <a:p>
            <a:r>
              <a:rPr lang="ru-RU" sz="2800" dirty="0">
                <a:solidFill>
                  <a:srgbClr val="2C4692"/>
                </a:solidFill>
                <a:latin typeface="Phenomena Bold" panose="00000800000000000000" pitchFamily="50" charset="-52"/>
              </a:rPr>
              <a:t> в системе дополнительного профессионального образования» (30 ч.)</a:t>
            </a:r>
          </a:p>
        </p:txBody>
      </p:sp>
    </p:spTree>
    <p:extLst>
      <p:ext uri="{BB962C8B-B14F-4D97-AF65-F5344CB8AC3E}">
        <p14:creationId xmlns:p14="http://schemas.microsoft.com/office/powerpoint/2010/main" val="281682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37CCAF2-E954-43AB-8077-893370245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5181600" y="304800"/>
            <a:ext cx="6141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Основание для разработки программ</a:t>
            </a:r>
          </a:p>
        </p:txBody>
      </p:sp>
      <p:sp>
        <p:nvSpPr>
          <p:cNvPr id="11" name="AutoShape 6" descr="https://etalongroup.ru/msk/images/map-2.svg">
            <a:extLst>
              <a:ext uri="{FF2B5EF4-FFF2-40B4-BE49-F238E27FC236}">
                <a16:creationId xmlns:a16="http://schemas.microsoft.com/office/drawing/2014/main" xmlns="" id="{A6C5A382-8E86-4C69-A875-183D87C2F9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7FC5A59-F493-4888-8A7A-B35D407BF78E}"/>
              </a:ext>
            </a:extLst>
          </p:cNvPr>
          <p:cNvSpPr/>
          <p:nvPr/>
        </p:nvSpPr>
        <p:spPr>
          <a:xfrm>
            <a:off x="4953000" y="1524000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C4692"/>
                </a:solidFill>
                <a:latin typeface="Phenomena Bold" panose="00000800000000000000" pitchFamily="50" charset="-52"/>
              </a:rPr>
              <a:t>III. Кадровое обеспечение введения обновленного ФГОС среднего общего образования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xmlns="" id="{C643D7FB-BE5E-4C93-B06C-5CD7D2887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565620"/>
              </p:ext>
            </p:extLst>
          </p:nvPr>
        </p:nvGraphicFramePr>
        <p:xfrm>
          <a:off x="5029200" y="2667000"/>
          <a:ext cx="6858000" cy="3936968"/>
        </p:xfrm>
        <a:graphic>
          <a:graphicData uri="http://schemas.openxmlformats.org/drawingml/2006/table">
            <a:tbl>
              <a:tblPr/>
              <a:tblGrid>
                <a:gridCol w="266407">
                  <a:extLst>
                    <a:ext uri="{9D8B030D-6E8A-4147-A177-3AD203B41FA5}">
                      <a16:colId xmlns:a16="http://schemas.microsoft.com/office/drawing/2014/main" xmlns="" val="1754861745"/>
                    </a:ext>
                  </a:extLst>
                </a:gridCol>
                <a:gridCol w="2176262">
                  <a:extLst>
                    <a:ext uri="{9D8B030D-6E8A-4147-A177-3AD203B41FA5}">
                      <a16:colId xmlns:a16="http://schemas.microsoft.com/office/drawing/2014/main" xmlns="" val="2268556630"/>
                    </a:ext>
                  </a:extLst>
                </a:gridCol>
                <a:gridCol w="814223">
                  <a:extLst>
                    <a:ext uri="{9D8B030D-6E8A-4147-A177-3AD203B41FA5}">
                      <a16:colId xmlns:a16="http://schemas.microsoft.com/office/drawing/2014/main" xmlns="" val="2131981174"/>
                    </a:ext>
                  </a:extLst>
                </a:gridCol>
                <a:gridCol w="1543708">
                  <a:extLst>
                    <a:ext uri="{9D8B030D-6E8A-4147-A177-3AD203B41FA5}">
                      <a16:colId xmlns:a16="http://schemas.microsoft.com/office/drawing/2014/main" xmlns="" val="286970279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1627718643"/>
                    </a:ext>
                  </a:extLst>
                </a:gridCol>
              </a:tblGrid>
              <a:tr h="875323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050" dirty="0">
                          <a:effectLst/>
                        </a:rPr>
                        <a:t>13.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Разработка типового курса </a:t>
                      </a:r>
                      <a:r>
                        <a:rPr lang="ru-RU" sz="1400" b="1" dirty="0" smtClean="0">
                          <a:effectLst/>
                        </a:rPr>
                        <a:t>«Реализация </a:t>
                      </a:r>
                      <a:r>
                        <a:rPr lang="ru-RU" sz="1400" b="1" dirty="0">
                          <a:effectLst/>
                        </a:rPr>
                        <a:t>требований обновленного ФГОС СОО в работе учителя"</a:t>
                      </a:r>
                      <a:r>
                        <a:rPr lang="ru-RU" sz="1400" b="0" dirty="0">
                          <a:effectLst/>
                        </a:rPr>
                        <a:t>,</a:t>
                      </a:r>
                      <a:r>
                        <a:rPr lang="ru-RU" sz="1400" dirty="0">
                          <a:effectLst/>
                        </a:rPr>
                        <a:t> включающего программу повышения квалификации и обучающий контент к программе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февраль 2023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ФГАОУ ДПО </a:t>
                      </a:r>
                      <a:r>
                        <a:rPr lang="ru-RU" sz="1400" dirty="0" smtClean="0">
                          <a:effectLst/>
                        </a:rPr>
                        <a:t>«Академия </a:t>
                      </a:r>
                      <a:r>
                        <a:rPr lang="ru-RU" sz="1400" dirty="0">
                          <a:effectLst/>
                        </a:rPr>
                        <a:t>Минпросвещения </a:t>
                      </a:r>
                      <a:r>
                        <a:rPr lang="ru-RU" sz="1400" dirty="0" smtClean="0">
                          <a:effectLst/>
                        </a:rPr>
                        <a:t>России»</a:t>
                      </a:r>
                      <a:endParaRPr lang="ru-RU" sz="1400" dirty="0">
                        <a:effectLst/>
                      </a:endParaRPr>
                    </a:p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ФГБНУ </a:t>
                      </a:r>
                      <a:r>
                        <a:rPr lang="ru-RU" sz="1400" dirty="0" smtClean="0">
                          <a:effectLst/>
                        </a:rPr>
                        <a:t>«Институт </a:t>
                      </a:r>
                      <a:r>
                        <a:rPr lang="ru-RU" sz="1400" dirty="0">
                          <a:effectLst/>
                        </a:rPr>
                        <a:t>стратегии развития образования </a:t>
                      </a:r>
                      <a:r>
                        <a:rPr lang="ru-RU" sz="1400" dirty="0" smtClean="0">
                          <a:effectLst/>
                        </a:rPr>
                        <a:t>РАО»</a:t>
                      </a:r>
                      <a:endParaRPr lang="ru-RU" sz="1400" dirty="0">
                        <a:effectLst/>
                      </a:endParaRP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Синхронизированы процессы обучения педагогических команд, прошедших обучение по обновленным ФГОС ООО, на региональном уровне на всей территории Российской Федерации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5218443"/>
                  </a:ext>
                </a:extLst>
              </a:tr>
              <a:tr h="156307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050" dirty="0">
                          <a:effectLst/>
                        </a:rPr>
                        <a:t>14.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Разработка типового курса </a:t>
                      </a:r>
                      <a:r>
                        <a:rPr lang="ru-RU" sz="1400" b="1" dirty="0" smtClean="0">
                          <a:effectLst/>
                        </a:rPr>
                        <a:t>«Реализация </a:t>
                      </a:r>
                      <a:r>
                        <a:rPr lang="ru-RU" sz="1400" b="1" dirty="0">
                          <a:effectLst/>
                        </a:rPr>
                        <a:t>требований обновленных ФГОС ООО и ФГОС СОО в работе </a:t>
                      </a:r>
                      <a:r>
                        <a:rPr lang="ru-RU" sz="1400" b="1" dirty="0" smtClean="0">
                          <a:effectLst/>
                        </a:rPr>
                        <a:t>учителя»</a:t>
                      </a:r>
                      <a:r>
                        <a:rPr lang="ru-RU" sz="1400" b="0" dirty="0" smtClean="0">
                          <a:effectLst/>
                        </a:rPr>
                        <a:t>,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включающего программу повышения квалификации и обучающий контент к программе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февраль 2023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ФГАОУ ДПО </a:t>
                      </a:r>
                      <a:r>
                        <a:rPr lang="ru-RU" sz="1400" dirty="0" smtClean="0">
                          <a:effectLst/>
                        </a:rPr>
                        <a:t>«Академия </a:t>
                      </a:r>
                      <a:r>
                        <a:rPr lang="ru-RU" sz="1400" dirty="0">
                          <a:effectLst/>
                        </a:rPr>
                        <a:t>Минпросвещения </a:t>
                      </a:r>
                      <a:r>
                        <a:rPr lang="ru-RU" sz="1400" dirty="0" smtClean="0">
                          <a:effectLst/>
                        </a:rPr>
                        <a:t>России»</a:t>
                      </a:r>
                      <a:endParaRPr lang="ru-RU" sz="1400" dirty="0">
                        <a:effectLst/>
                      </a:endParaRPr>
                    </a:p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ФГБНУ </a:t>
                      </a:r>
                      <a:r>
                        <a:rPr lang="ru-RU" sz="1400" dirty="0" smtClean="0">
                          <a:effectLst/>
                        </a:rPr>
                        <a:t>«Институт </a:t>
                      </a:r>
                      <a:r>
                        <a:rPr lang="ru-RU" sz="1400" dirty="0">
                          <a:effectLst/>
                        </a:rPr>
                        <a:t>стратегии развития образования </a:t>
                      </a:r>
                      <a:r>
                        <a:rPr lang="ru-RU" sz="1400" dirty="0" smtClean="0">
                          <a:effectLst/>
                        </a:rPr>
                        <a:t>РАО»</a:t>
                      </a:r>
                      <a:endParaRPr lang="ru-RU" sz="1400" dirty="0">
                        <a:effectLst/>
                      </a:endParaRP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dirty="0">
                          <a:effectLst/>
                        </a:rPr>
                        <a:t>Синхронизированы процессы обучения педагогических команд, не прошедших обучение по обновленным ФГОС ООО, на региональном уровне на всей территории Российской Федерации</a:t>
                      </a:r>
                    </a:p>
                  </a:txBody>
                  <a:tcPr marL="48244" marR="48244" marT="24122" marB="241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060938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EE07D56-F807-49D1-A6B7-B8511B718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3810330" cy="4974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594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0D4154CC-06D1-44C3-8000-70789E36BD8D}"/>
              </a:ext>
            </a:extLst>
          </p:cNvPr>
          <p:cNvSpPr/>
          <p:nvPr/>
        </p:nvSpPr>
        <p:spPr>
          <a:xfrm>
            <a:off x="6934200" y="457200"/>
            <a:ext cx="6934200" cy="67818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8BE63B79-165D-4A64-A4DF-AA626D07F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1F075370-B3DA-4192-9BE7-097710264595}"/>
              </a:ext>
            </a:extLst>
          </p:cNvPr>
          <p:cNvSpPr/>
          <p:nvPr/>
        </p:nvSpPr>
        <p:spPr>
          <a:xfrm>
            <a:off x="228600" y="1524000"/>
            <a:ext cx="70104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«РЕАЛИЗАЦИЯ ТРЕБОВАНИЙ ОБНОВЛЕННЫХ ФГОС ООО, ФГОС СОО  В РАБОТЕ УЧИТЕЛЯ»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FC5968-5C23-4DBA-A1EB-3F0D0AF2054B}"/>
              </a:ext>
            </a:extLst>
          </p:cNvPr>
          <p:cNvSpPr txBox="1"/>
          <p:nvPr/>
        </p:nvSpPr>
        <p:spPr>
          <a:xfrm>
            <a:off x="5334000" y="3810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Phenomena Bold" panose="00000800000000000000" pitchFamily="50" charset="-52"/>
              </a:rPr>
              <a:t>Типовая ДПП ПК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224BE1-6F6C-434B-A291-3E0580733396}"/>
              </a:ext>
            </a:extLst>
          </p:cNvPr>
          <p:cNvSpPr txBox="1"/>
          <p:nvPr/>
        </p:nvSpPr>
        <p:spPr>
          <a:xfrm>
            <a:off x="4267200" y="2514600"/>
            <a:ext cx="1937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ТРУДОЕМКОСТЬ:</a:t>
            </a:r>
          </a:p>
          <a:p>
            <a:r>
              <a:rPr lang="ru-RU" sz="24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36 ЧАСОВ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AAD278F-53B1-4567-82FC-088482CA4543}"/>
              </a:ext>
            </a:extLst>
          </p:cNvPr>
          <p:cNvSpPr txBox="1"/>
          <p:nvPr/>
        </p:nvSpPr>
        <p:spPr>
          <a:xfrm>
            <a:off x="533400" y="2514600"/>
            <a:ext cx="3733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КАТЕГОРИЯ СЛУШАТЕЛЕЙ</a:t>
            </a:r>
          </a:p>
          <a:p>
            <a:r>
              <a:rPr lang="ru-RU" sz="2400" b="1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учителя: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русского языка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литературы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математики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истории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обществознания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английского языка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биологии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химии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физики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географии</a:t>
            </a:r>
          </a:p>
          <a:p>
            <a:pPr marL="342900" indent="-342900">
              <a:buFontTx/>
              <a:buChar char="-"/>
            </a:pPr>
            <a:r>
              <a:rPr lang="ru-RU" sz="20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информатики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6BFCF7B2-505A-44BE-BA63-A6088C5C8A33}"/>
              </a:ext>
            </a:extLst>
          </p:cNvPr>
          <p:cNvSpPr/>
          <p:nvPr/>
        </p:nvSpPr>
        <p:spPr>
          <a:xfrm>
            <a:off x="6551520" y="5029200"/>
            <a:ext cx="1752600" cy="1796980"/>
          </a:xfrm>
          <a:prstGeom prst="ellipse">
            <a:avLst/>
          </a:prstGeom>
          <a:solidFill>
            <a:srgbClr val="2C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0C120ACE-CC2B-40C1-BA33-85A1E7F84A99}"/>
              </a:ext>
            </a:extLst>
          </p:cNvPr>
          <p:cNvSpPr/>
          <p:nvPr/>
        </p:nvSpPr>
        <p:spPr>
          <a:xfrm>
            <a:off x="7010400" y="5105400"/>
            <a:ext cx="894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chemeClr val="bg1"/>
                </a:solidFill>
                <a:latin typeface="Phenomena Bold" panose="00000800000000000000" pitchFamily="50" charset="-52"/>
              </a:rPr>
              <a:t>11</a:t>
            </a:r>
            <a:endParaRPr lang="ru-RU" sz="4400" dirty="0">
              <a:solidFill>
                <a:prstClr val="white"/>
              </a:solidFill>
              <a:latin typeface="Phenomena Bold" panose="00000800000000000000" pitchFamily="50" charset="-52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34A92443-0364-4F23-BC70-9B6ED87F33B8}"/>
              </a:ext>
            </a:extLst>
          </p:cNvPr>
          <p:cNvSpPr/>
          <p:nvPr/>
        </p:nvSpPr>
        <p:spPr>
          <a:xfrm>
            <a:off x="6705600" y="5722668"/>
            <a:ext cx="171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 Bold" panose="00000800000000000000" pitchFamily="50" charset="-52"/>
              </a:rPr>
              <a:t>предметов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3E14202-9DBF-4034-B85A-C91610B36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429000"/>
            <a:ext cx="2162175" cy="216217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920840C-895F-44F2-9C2D-E9ECA298F5F5}"/>
              </a:ext>
            </a:extLst>
          </p:cNvPr>
          <p:cNvSpPr txBox="1"/>
          <p:nvPr/>
        </p:nvSpPr>
        <p:spPr>
          <a:xfrm>
            <a:off x="3962400" y="5562600"/>
            <a:ext cx="310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ФОРМА ОБУЧЕНИЯ</a:t>
            </a:r>
          </a:p>
          <a:p>
            <a:r>
              <a:rPr lang="ru-RU" sz="2400" spc="59" dirty="0" smtClean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очная/очно-заочная</a:t>
            </a:r>
            <a:endParaRPr lang="ru-RU" sz="2400" spc="59" dirty="0">
              <a:solidFill>
                <a:prstClr val="black"/>
              </a:solidFill>
              <a:latin typeface="Phenomena Bold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sz="24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с применением ДОТ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A10E214-5C0E-463E-8B28-F67A16B1B3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30" r="32088"/>
          <a:stretch/>
        </p:blipFill>
        <p:spPr>
          <a:xfrm>
            <a:off x="3429000" y="5562600"/>
            <a:ext cx="501077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0D4154CC-06D1-44C3-8000-70789E36BD8D}"/>
              </a:ext>
            </a:extLst>
          </p:cNvPr>
          <p:cNvSpPr/>
          <p:nvPr/>
        </p:nvSpPr>
        <p:spPr>
          <a:xfrm>
            <a:off x="6705600" y="457200"/>
            <a:ext cx="6934200" cy="67818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4FFDF20-B4AF-41C1-83E2-E43E23609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1F075370-B3DA-4192-9BE7-097710264595}"/>
              </a:ext>
            </a:extLst>
          </p:cNvPr>
          <p:cNvSpPr/>
          <p:nvPr/>
        </p:nvSpPr>
        <p:spPr>
          <a:xfrm>
            <a:off x="228600" y="1524000"/>
            <a:ext cx="74676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«ВВЕДЕНИЕ ОБНОВЛЕННЫХ ФГОС ОБЩЕГО ОБРАЗОВАНИЯ: УПРАВЛЕНЧЕСКИЙ АСПЕКТ»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FC5968-5C23-4DBA-A1EB-3F0D0AF2054B}"/>
              </a:ext>
            </a:extLst>
          </p:cNvPr>
          <p:cNvSpPr txBox="1"/>
          <p:nvPr/>
        </p:nvSpPr>
        <p:spPr>
          <a:xfrm>
            <a:off x="5334000" y="3810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Phenomena Bold" panose="00000800000000000000" pitchFamily="50" charset="-52"/>
              </a:rPr>
              <a:t>Типовая ДПП ПК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224BE1-6F6C-434B-A291-3E0580733396}"/>
              </a:ext>
            </a:extLst>
          </p:cNvPr>
          <p:cNvSpPr txBox="1"/>
          <p:nvPr/>
        </p:nvSpPr>
        <p:spPr>
          <a:xfrm>
            <a:off x="4343400" y="2590800"/>
            <a:ext cx="1937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ТРУДОЕМКОСТЬ:</a:t>
            </a:r>
          </a:p>
          <a:p>
            <a:r>
              <a:rPr lang="ru-RU" sz="24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36 ЧАСОВ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34A92443-0364-4F23-BC70-9B6ED87F33B8}"/>
              </a:ext>
            </a:extLst>
          </p:cNvPr>
          <p:cNvSpPr/>
          <p:nvPr/>
        </p:nvSpPr>
        <p:spPr>
          <a:xfrm>
            <a:off x="5562600" y="5552794"/>
            <a:ext cx="171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 Bold" panose="00000800000000000000" pitchFamily="50" charset="-52"/>
              </a:rPr>
              <a:t>предметов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5A81F8-BECD-4CDE-A029-5D6C7FAC0ACC}"/>
              </a:ext>
            </a:extLst>
          </p:cNvPr>
          <p:cNvSpPr txBox="1"/>
          <p:nvPr/>
        </p:nvSpPr>
        <p:spPr>
          <a:xfrm>
            <a:off x="762000" y="2590800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КАТЕГОРИЯ СЛУШАТЕЛЕЙ:</a:t>
            </a:r>
          </a:p>
          <a:p>
            <a:r>
              <a:rPr lang="ru-RU" sz="2400" b="1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- директора общеобразовательных организаций</a:t>
            </a:r>
          </a:p>
          <a:p>
            <a:r>
              <a:rPr lang="ru-RU" sz="2400" b="1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- заместители директоров    общеобразовательных организаций</a:t>
            </a:r>
            <a:endParaRPr lang="ru-RU" sz="2000" spc="59" dirty="0">
              <a:solidFill>
                <a:prstClr val="black"/>
              </a:solidFill>
              <a:latin typeface="Phenomena Bold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2C2B74-2804-473A-BB63-A6E216C75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962400"/>
            <a:ext cx="1995488" cy="19817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B1964B1-EFF2-4BB2-BFFC-403768A3CBBA}"/>
              </a:ext>
            </a:extLst>
          </p:cNvPr>
          <p:cNvSpPr txBox="1"/>
          <p:nvPr/>
        </p:nvSpPr>
        <p:spPr>
          <a:xfrm>
            <a:off x="762000" y="5334000"/>
            <a:ext cx="310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ФОРМА ОБУЧЕНИЯ</a:t>
            </a:r>
          </a:p>
          <a:p>
            <a:r>
              <a:rPr lang="ru-RU" sz="2400" spc="59" dirty="0">
                <a:solidFill>
                  <a:prstClr val="black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очная/очно-заочная с применением ДОТ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166937E-5D46-4B7D-A006-38DF499F42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30" r="32088"/>
          <a:stretch/>
        </p:blipFill>
        <p:spPr>
          <a:xfrm>
            <a:off x="152400" y="5257800"/>
            <a:ext cx="50107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3832B7D-E264-4328-93E2-F7D82E381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5105400" y="304800"/>
            <a:ext cx="3919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Лицензионный договор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1653F4E-F16C-44CC-B680-C8897A36555B}"/>
              </a:ext>
            </a:extLst>
          </p:cNvPr>
          <p:cNvCxnSpPr>
            <a:cxnSpLocks/>
          </p:cNvCxnSpPr>
          <p:nvPr/>
        </p:nvCxnSpPr>
        <p:spPr>
          <a:xfrm>
            <a:off x="381000" y="1752600"/>
            <a:ext cx="0" cy="4953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6" descr="https://etalongroup.ru/msk/images/map-2.svg">
            <a:extLst>
              <a:ext uri="{FF2B5EF4-FFF2-40B4-BE49-F238E27FC236}">
                <a16:creationId xmlns:a16="http://schemas.microsoft.com/office/drawing/2014/main" xmlns="" id="{A6C5A382-8E86-4C69-A875-183D87C2F9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ABBEA6A-5904-482F-975A-902298B07C24}"/>
              </a:ext>
            </a:extLst>
          </p:cNvPr>
          <p:cNvSpPr/>
          <p:nvPr/>
        </p:nvSpPr>
        <p:spPr>
          <a:xfrm>
            <a:off x="685800" y="1722225"/>
            <a:ext cx="10896600" cy="3596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1.1. На условиях настоящего Договора Лицензиар предоставляет Лицензиату право безвозмездного использования дополнительных профессиональных программ:</a:t>
            </a:r>
            <a:endParaRPr lang="ru-RU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«Реализация требований обновленных ФГОС ООО, ФГОС СОО в работе учителя»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</a:t>
            </a:r>
            <a:r>
              <a:rPr lang="ru-RU" dirty="0">
                <a:solidFill>
                  <a:srgbClr val="000000"/>
                </a:solidFill>
                <a:highlight>
                  <a:srgbClr val="9BD1E9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предмет(-ы)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 с объемом освоения 36 часов;</a:t>
            </a:r>
            <a:endParaRPr lang="ru-RU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«Введение обновленных ФГОС общего образования: управленческий аспект»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с объемом освоения 36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часов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далее – 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Программа»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 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обучающего контента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в пределах и на условиях, установленных в настоящем Договоре. Обучающий контент, передаваемый Лицензиаром для использования Лицензиату, поименован в Приложении к настоящему Договору. </a:t>
            </a:r>
            <a:endParaRPr lang="ru-RU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1.2. Использование Лицензиатом Программы и обучающего контента по Договору осуществляется без выплаты Лицензиару вознаграждения (безвозмездно). Лицензиат использует Программу и обучающий контент в учебных целях, без цели извлечения прибыли.</a:t>
            </a:r>
            <a:endParaRPr lang="ru-RU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29CA49-9B61-4FA0-91FD-FC4C3C4E1E07}"/>
              </a:ext>
            </a:extLst>
          </p:cNvPr>
          <p:cNvSpPr txBox="1"/>
          <p:nvPr/>
        </p:nvSpPr>
        <p:spPr>
          <a:xfrm>
            <a:off x="990600" y="5833963"/>
            <a:ext cx="10420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 Образец записи в удостоверении о повышении квалификации:</a:t>
            </a:r>
          </a:p>
          <a:p>
            <a:r>
              <a:rPr lang="ru-RU" dirty="0"/>
              <a:t> 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Реализация требований обновленных ФГОС ООО, ФГОС СОО в работе учителя» (математика)</a:t>
            </a:r>
          </a:p>
          <a:p>
            <a:r>
              <a:rPr lang="ru-RU" dirty="0"/>
              <a:t> 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Реализация требований обновленных ФГОС ООО, ФГОС СОО в работе учителя» (физика)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D3C370-27D8-4297-8A1D-F202AF4BE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30" r="32088"/>
          <a:stretch/>
        </p:blipFill>
        <p:spPr>
          <a:xfrm>
            <a:off x="609600" y="5676900"/>
            <a:ext cx="44212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73EC36-D18C-4992-88E9-7F18B17D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1653F4E-F16C-44CC-B680-C8897A36555B}"/>
              </a:ext>
            </a:extLst>
          </p:cNvPr>
          <p:cNvCxnSpPr>
            <a:cxnSpLocks/>
          </p:cNvCxnSpPr>
          <p:nvPr/>
        </p:nvCxnSpPr>
        <p:spPr>
          <a:xfrm>
            <a:off x="381000" y="1600200"/>
            <a:ext cx="0" cy="4495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6" descr="https://etalongroup.ru/msk/images/map-2.svg">
            <a:extLst>
              <a:ext uri="{FF2B5EF4-FFF2-40B4-BE49-F238E27FC236}">
                <a16:creationId xmlns:a16="http://schemas.microsoft.com/office/drawing/2014/main" xmlns="" id="{A6C5A382-8E86-4C69-A875-183D87C2F9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ABBEA6A-5904-482F-975A-902298B07C24}"/>
              </a:ext>
            </a:extLst>
          </p:cNvPr>
          <p:cNvSpPr/>
          <p:nvPr/>
        </p:nvSpPr>
        <p:spPr>
          <a:xfrm>
            <a:off x="685800" y="1828800"/>
            <a:ext cx="108966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1.4. Настоящий договор имеет силу акта приема-передачи Программы и обучающего контента. Программа и обучающий контент передается Лицензиату в момент заключения настоящего Договора: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программа передается в форме копии электронного документа, направленного на электронную почту __________________ и (или) путем направления сообщения, содержащего </a:t>
            </a:r>
            <a:r>
              <a:rPr lang="ru-RU" dirty="0">
                <a:highlight>
                  <a:srgbClr val="9BD1E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ссылку для ее скачивания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Лицензиатом;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обучающий контент передается в электронно-цифровой форме путем направления </a:t>
            </a:r>
            <a:r>
              <a:rPr lang="ru-RU" dirty="0">
                <a:highlight>
                  <a:srgbClr val="9BD1E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электронную почту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 сообщения, содержащего ссылку для ее скачивания Лицензиатом.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1.5. Право использования Лицензиатом Программы и обучающего контента возникает с момента заключения настоящего Договора </a:t>
            </a:r>
            <a:r>
              <a:rPr lang="ru-RU" dirty="0">
                <a:highlight>
                  <a:srgbClr val="9BD1E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сроком на 5 (пять) лет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E534844-C8BF-4057-9099-8F55E100BADE}"/>
              </a:ext>
            </a:extLst>
          </p:cNvPr>
          <p:cNvSpPr/>
          <p:nvPr/>
        </p:nvSpPr>
        <p:spPr>
          <a:xfrm>
            <a:off x="1295400" y="4876800"/>
            <a:ext cx="7043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YS Text"/>
                <a:hlinkClick r:id="rId4"/>
              </a:rPr>
              <a:t>https://education.apkpro.ru/courses/858/</a:t>
            </a:r>
            <a:r>
              <a:rPr lang="ru-RU" sz="2400" dirty="0">
                <a:latin typeface="YS Text"/>
              </a:rPr>
              <a:t> </a:t>
            </a:r>
          </a:p>
          <a:p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скачивание в период с </a:t>
            </a:r>
            <a:r>
              <a:rPr lang="ru-RU" sz="2400" b="1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по 20 марта 2023 г. до 18-00 МСК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92FC8D-18EF-4FC1-9BBF-095153251011}"/>
              </a:ext>
            </a:extLst>
          </p:cNvPr>
          <p:cNvSpPr txBox="1"/>
          <p:nvPr/>
        </p:nvSpPr>
        <p:spPr>
          <a:xfrm>
            <a:off x="1295400" y="5715000"/>
            <a:ext cx="8522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59" dirty="0">
                <a:solidFill>
                  <a:srgbClr val="1B3181"/>
                </a:solidFill>
                <a:latin typeface="Phenomena Bold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Определение ответственного лица для скачивания обучающего контента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E86840-5B38-4528-BCFB-0427638A904F}"/>
              </a:ext>
            </a:extLst>
          </p:cNvPr>
          <p:cNvSpPr txBox="1"/>
          <p:nvPr/>
        </p:nvSpPr>
        <p:spPr>
          <a:xfrm>
            <a:off x="5105400" y="304800"/>
            <a:ext cx="3919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Лицензионный договор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E38C43B-892E-4C08-9D17-85B330219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30" r="32088"/>
          <a:stretch/>
        </p:blipFill>
        <p:spPr>
          <a:xfrm>
            <a:off x="685800" y="4800600"/>
            <a:ext cx="50107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2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78D697F-8EC9-4B20-AEC2-5AF053CF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03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444BB-9233-4A46-8A52-A016799BAFA6}"/>
              </a:ext>
            </a:extLst>
          </p:cNvPr>
          <p:cNvSpPr txBox="1"/>
          <p:nvPr/>
        </p:nvSpPr>
        <p:spPr>
          <a:xfrm>
            <a:off x="4800600" y="304800"/>
            <a:ext cx="7183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latin typeface="Phenomena Bold" panose="00000800000000000000" charset="-52"/>
              </a:defRPr>
            </a:lvl1pPr>
          </a:lstStyle>
          <a:p>
            <a:r>
              <a:rPr lang="ru-RU" sz="3600" dirty="0"/>
              <a:t>Обучающий контент. Инвариантный модуль</a:t>
            </a:r>
          </a:p>
          <a:p>
            <a:endParaRPr lang="ru-RU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343233-8F81-49AB-8D67-80DB4BE32032}"/>
              </a:ext>
            </a:extLst>
          </p:cNvPr>
          <p:cNvSpPr txBox="1"/>
          <p:nvPr/>
        </p:nvSpPr>
        <p:spPr>
          <a:xfrm>
            <a:off x="457200" y="3276600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Phenomena Bold" panose="00000800000000000000" pitchFamily="50" charset="-52"/>
              </a:rPr>
              <a:t>Модуль 1. Нормативное и методическое обеспечение внедрения обновленных ФГОС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63BBE7F-A6DF-4B98-805A-28EDD5A4F7C7}"/>
              </a:ext>
            </a:extLst>
          </p:cNvPr>
          <p:cNvSpPr/>
          <p:nvPr/>
        </p:nvSpPr>
        <p:spPr>
          <a:xfrm>
            <a:off x="5410200" y="2514600"/>
            <a:ext cx="579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C4692"/>
                </a:solidFill>
                <a:latin typeface="Phenomena Bold" panose="00000800000000000000" pitchFamily="50" charset="-52"/>
              </a:rPr>
              <a:t>Видеолекции </a:t>
            </a:r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– 2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Обучающие презентации – 5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Комментарии к презентации – 3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Материалы текущего контроля – 3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Дополнительные материалы – 10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Материалы самостоятельной работы – 1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Тезисы доклада - 1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Инструкция к практической </a:t>
            </a:r>
            <a:r>
              <a:rPr lang="ru-RU" sz="2400" dirty="0" smtClean="0">
                <a:solidFill>
                  <a:srgbClr val="2C4692"/>
                </a:solidFill>
                <a:latin typeface="Phenomena Bold" panose="00000800000000000000" pitchFamily="50" charset="-52"/>
              </a:rPr>
              <a:t>работе - </a:t>
            </a:r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1</a:t>
            </a:r>
          </a:p>
          <a:p>
            <a:r>
              <a:rPr lang="ru-RU" sz="2400" dirty="0">
                <a:solidFill>
                  <a:srgbClr val="2C4692"/>
                </a:solidFill>
                <a:latin typeface="Phenomena Bold" panose="00000800000000000000" pitchFamily="50" charset="-52"/>
              </a:rPr>
              <a:t>Материалы промежуточной аттестации – 1 (8 ед.)</a:t>
            </a:r>
          </a:p>
        </p:txBody>
      </p:sp>
      <p:sp>
        <p:nvSpPr>
          <p:cNvPr id="6" name="AutoShape 4" descr="https://etalongroup.ru/msk/images/map-2.svg">
            <a:extLst>
              <a:ext uri="{FF2B5EF4-FFF2-40B4-BE49-F238E27FC236}">
                <a16:creationId xmlns:a16="http://schemas.microsoft.com/office/drawing/2014/main" xmlns="" id="{C78D6AF1-36D2-4125-A69D-576B2F238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7E885C66-A60B-46F9-BD42-B9D03FA7973C}"/>
              </a:ext>
            </a:extLst>
          </p:cNvPr>
          <p:cNvCxnSpPr>
            <a:cxnSpLocks/>
          </p:cNvCxnSpPr>
          <p:nvPr/>
        </p:nvCxnSpPr>
        <p:spPr>
          <a:xfrm>
            <a:off x="4876800" y="2667000"/>
            <a:ext cx="0" cy="3124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1D1D3850-44CF-407A-B8A2-9BB6A1393C92}"/>
              </a:ext>
            </a:extLst>
          </p:cNvPr>
          <p:cNvSpPr/>
          <p:nvPr/>
        </p:nvSpPr>
        <p:spPr>
          <a:xfrm>
            <a:off x="457200" y="1676400"/>
            <a:ext cx="118872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ДПП ПК «РЕАЛИЗАЦИЯ ТРЕБОВАНИЙ ОБНОВЛЕННЫХ ФГОС ООО, ФГОС СОО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В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C4692"/>
                </a:solidFill>
                <a:effectLst/>
                <a:uLnTx/>
                <a:uFillTx/>
                <a:latin typeface="Phenomena Bold" panose="00000800000000000000" pitchFamily="50" charset="-52"/>
                <a:ea typeface="+mn-ea"/>
                <a:cs typeface="+mn-cs"/>
              </a:rPr>
              <a:t>РАБОТЕ УЧИТЕЛЯ»</a:t>
            </a:r>
          </a:p>
        </p:txBody>
      </p:sp>
    </p:spTree>
    <p:extLst>
      <p:ext uri="{BB962C8B-B14F-4D97-AF65-F5344CB8AC3E}">
        <p14:creationId xmlns:p14="http://schemas.microsoft.com/office/powerpoint/2010/main" val="295020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5985</TotalTime>
  <Words>1086</Words>
  <Application>Microsoft Office PowerPoint</Application>
  <PresentationFormat>Произвольный</PresentationFormat>
  <Paragraphs>182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Phenomena Bold</vt:lpstr>
      <vt:lpstr>SimSun</vt:lpstr>
      <vt:lpstr>Times New Roman</vt:lpstr>
      <vt:lpstr>Microsoft Sans Serif</vt:lpstr>
      <vt:lpstr>YS Text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Суханова Ольга Николаевна</dc:creator>
  <cp:lastModifiedBy>Nina Timokhina</cp:lastModifiedBy>
  <cp:revision>263</cp:revision>
  <dcterms:created xsi:type="dcterms:W3CDTF">2022-11-25T06:34:13Z</dcterms:created>
  <dcterms:modified xsi:type="dcterms:W3CDTF">2023-03-10T14:24:44Z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2022-11-25T00:00:00Z</vt:filetime>
  </property>
</Properties>
</file>