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6" r:id="rId3"/>
    <p:sldId id="261" r:id="rId4"/>
    <p:sldId id="288" r:id="rId5"/>
    <p:sldId id="276" r:id="rId6"/>
    <p:sldId id="279" r:id="rId7"/>
    <p:sldId id="289" r:id="rId8"/>
    <p:sldId id="281" r:id="rId9"/>
    <p:sldId id="277" r:id="rId10"/>
    <p:sldId id="278" r:id="rId11"/>
    <p:sldId id="280" r:id="rId12"/>
    <p:sldId id="295" r:id="rId13"/>
    <p:sldId id="282" r:id="rId14"/>
    <p:sldId id="275" r:id="rId15"/>
    <p:sldId id="263" r:id="rId16"/>
    <p:sldId id="267" r:id="rId17"/>
    <p:sldId id="272" r:id="rId18"/>
    <p:sldId id="264" r:id="rId19"/>
    <p:sldId id="265" r:id="rId20"/>
    <p:sldId id="268" r:id="rId21"/>
    <p:sldId id="262" r:id="rId22"/>
    <p:sldId id="266" r:id="rId23"/>
    <p:sldId id="269" r:id="rId24"/>
    <p:sldId id="270" r:id="rId25"/>
    <p:sldId id="271" r:id="rId26"/>
    <p:sldId id="293" r:id="rId27"/>
    <p:sldId id="259" r:id="rId28"/>
    <p:sldId id="290" r:id="rId29"/>
    <p:sldId id="257" r:id="rId30"/>
    <p:sldId id="273" r:id="rId31"/>
    <p:sldId id="283" r:id="rId32"/>
    <p:sldId id="299" r:id="rId33"/>
    <p:sldId id="300" r:id="rId34"/>
    <p:sldId id="284" r:id="rId35"/>
    <p:sldId id="285" r:id="rId36"/>
    <p:sldId id="260" r:id="rId37"/>
    <p:sldId id="287" r:id="rId38"/>
    <p:sldId id="296" r:id="rId39"/>
    <p:sldId id="29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 днс" initials="h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4" autoAdjust="0"/>
    <p:restoredTop sz="94760" autoAdjust="0"/>
  </p:normalViewPr>
  <p:slideViewPr>
    <p:cSldViewPr>
      <p:cViewPr>
        <p:scale>
          <a:sx n="59" d="100"/>
          <a:sy n="59" d="100"/>
        </p:scale>
        <p:origin x="-14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44A8C-E886-48D5-A1F1-E584D09FE02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BF17B-AFC6-4502-AEB1-CEF133EE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BF17B-AFC6-4502-AEB1-CEF133EE4B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днс\Downloads\IMG-20180218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</a:rPr>
              <a:t>Саха тылдьытын сүҥкэн үлэтэ түмүктэннэ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1219200"/>
            <a:ext cx="48006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1026" name="Picture 2" descr="C:\Users\hp днс\Downloads\IMG_5383-09-02-19-01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dirty="0" smtClean="0">
                <a:solidFill>
                  <a:schemeClr val="accent1">
                    <a:lumMod val="50000"/>
                  </a:schemeClr>
                </a:solidFill>
              </a:rPr>
              <a:t>Тыл үөрэҕин билимин доктора, профессор, академик</a:t>
            </a:r>
          </a:p>
          <a:p>
            <a:pPr algn="ctr"/>
            <a:r>
              <a:rPr lang="sah-RU" dirty="0" smtClean="0">
                <a:solidFill>
                  <a:schemeClr val="accent1">
                    <a:lumMod val="50000"/>
                  </a:schemeClr>
                </a:solidFill>
              </a:rPr>
              <a:t> Петр Алексеевич Слепцов салайыытынан 2004 сыллаахха саҕаламмыт “Саха тылын быһаарыылаах тылдьытын”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15-с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бүтэһик кинигэтэ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</a:t>
            </a:r>
            <a:r>
              <a:rPr lang="sah-RU" dirty="0" smtClean="0">
                <a:solidFill>
                  <a:schemeClr val="accent1">
                    <a:lumMod val="50000"/>
                  </a:schemeClr>
                </a:solidFill>
              </a:rPr>
              <a:t>ҥоһуллан бүтппүтэ.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туомнаах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«Саха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тылын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бы</a:t>
            </a: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</a:rPr>
              <a:t>һаарыылаах тылдьытын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sah-RU" sz="3200" dirty="0" smtClean="0">
                <a:solidFill>
                  <a:schemeClr val="accent1">
                    <a:lumMod val="50000"/>
                  </a:schemeClr>
                </a:solidFill>
              </a:rPr>
              <a:t>оҥорбут тыл үөрэхтээхтэрэ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p днс\Downloads\IMG_5384-09-02-19-01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383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«Төрөөбүт тылын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билбэккэ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эрэ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ки</a:t>
            </a:r>
            <a:r>
              <a:rPr lang="sah-RU" i="1" dirty="0" smtClean="0">
                <a:solidFill>
                  <a:schemeClr val="accent1">
                    <a:lumMod val="50000"/>
                  </a:schemeClr>
                </a:solidFill>
              </a:rPr>
              <a:t>һи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норуотун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дойдутун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таптыан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ытыктыан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сатаммат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…»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      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В.А.Сухомлинскай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19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sah-RU" dirty="0" smtClean="0"/>
              <a:t>		</a:t>
            </a:r>
          </a:p>
          <a:p>
            <a:pPr algn="just">
              <a:buNone/>
            </a:pPr>
            <a:r>
              <a:rPr lang="sah-RU" dirty="0" smtClean="0"/>
              <a:t>		Саха киһитэ иннигэр туттар сүрүн баайа – </a:t>
            </a:r>
            <a:r>
              <a:rPr lang="sah-RU" b="1" i="1" dirty="0" smtClean="0"/>
              <a:t>иитиллибит Ийэ тыла </a:t>
            </a:r>
            <a:r>
              <a:rPr lang="sah-RU" dirty="0" smtClean="0"/>
              <a:t>буолар. Норуот ийэ тылыттан саҕаланар. </a:t>
            </a:r>
          </a:p>
          <a:p>
            <a:pPr algn="just">
              <a:buNone/>
            </a:pPr>
            <a:r>
              <a:rPr lang="sah-RU" dirty="0" smtClean="0"/>
              <a:t>		Өбүгэлэрбит уус-уран тылынан бэйэлэрин олохторун-дьаһахтарын, чулуу дьоннорун туһунан </a:t>
            </a:r>
            <a:r>
              <a:rPr lang="sah-RU" b="1" i="1" dirty="0" smtClean="0"/>
              <a:t>хоһуйан</a:t>
            </a:r>
            <a:r>
              <a:rPr lang="sah-RU" dirty="0" smtClean="0"/>
              <a:t>, үчүгэйи, кэрэни </a:t>
            </a:r>
            <a:r>
              <a:rPr lang="sah-RU" b="1" i="1" dirty="0" smtClean="0"/>
              <a:t>туойан</a:t>
            </a:r>
            <a:r>
              <a:rPr lang="sah-RU" dirty="0" smtClean="0"/>
              <a:t> уос номоҕо оҥорон кэпсээбиттэрэ үйэттэн үйэҕэ бэриллэн, уларыйан-тэлэрийэн, чочуллан, билигин бүтүн норуот өркөн өйүн, сиэрин-майгытын </a:t>
            </a:r>
            <a:r>
              <a:rPr lang="sah-RU" b="1" i="1" dirty="0" smtClean="0"/>
              <a:t>күндү кылаата буолан </a:t>
            </a:r>
            <a:r>
              <a:rPr lang="sah-RU" dirty="0" smtClean="0"/>
              <a:t>аатырар.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Төрөөбүт тыл туһунан 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саха суруйааччыларын</a:t>
            </a:r>
            <a:b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БЭРГЭН ЭТИИЛЭРЭ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4000" cy="1162050"/>
          </a:xfrm>
        </p:spPr>
        <p:txBody>
          <a:bodyPr>
            <a:normAutofit/>
          </a:bodyPr>
          <a:lstStyle/>
          <a:p>
            <a:pPr algn="ctr"/>
            <a:r>
              <a:rPr lang="sah-RU" sz="3200" dirty="0" smtClean="0"/>
              <a:t>Анемподист Софронов– АЛАМПА (</a:t>
            </a:r>
            <a:r>
              <a:rPr lang="ru-RU" sz="3200" dirty="0" smtClean="0"/>
              <a:t>1886-1935)</a:t>
            </a:r>
            <a:endParaRPr lang="ru-RU" sz="3200" dirty="0"/>
          </a:p>
        </p:txBody>
      </p:sp>
      <p:pic>
        <p:nvPicPr>
          <p:cNvPr id="2050" name="Picture 2" descr="C:\Users\hp днс\Desktop\КЛ ЧАСЫ\писатели\Алам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00800" y="914400"/>
            <a:ext cx="2391749" cy="338455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5334000" cy="40687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/>
              <a:t>«</a:t>
            </a:r>
            <a:r>
              <a:rPr lang="ru-RU" sz="3200" i="1" dirty="0" err="1" smtClean="0"/>
              <a:t>Сахалыы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са</a:t>
            </a:r>
            <a:r>
              <a:rPr lang="sah-RU" sz="3200" i="1" dirty="0" smtClean="0"/>
              <a:t>ҥа, </a:t>
            </a:r>
          </a:p>
          <a:p>
            <a:r>
              <a:rPr lang="sah-RU" sz="3200" i="1" dirty="0" smtClean="0"/>
              <a:t>Саха үөрэҕэ</a:t>
            </a:r>
          </a:p>
          <a:p>
            <a:r>
              <a:rPr lang="sah-RU" sz="3200" i="1" dirty="0" smtClean="0"/>
              <a:t>Салааланан сайдан</a:t>
            </a:r>
          </a:p>
          <a:p>
            <a:r>
              <a:rPr lang="sah-RU" sz="3200" i="1" dirty="0" smtClean="0"/>
              <a:t>Сандааран таҕыстын</a:t>
            </a:r>
            <a:r>
              <a:rPr lang="ru-RU" sz="3200" i="1" dirty="0" smtClean="0"/>
              <a:t>!...»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76800" cy="1479550"/>
          </a:xfrm>
        </p:spPr>
        <p:txBody>
          <a:bodyPr>
            <a:noAutofit/>
          </a:bodyPr>
          <a:lstStyle/>
          <a:p>
            <a:pPr algn="ctr"/>
            <a:r>
              <a:rPr lang="sah-RU" sz="2800" dirty="0" smtClean="0"/>
              <a:t>Былатыан Слепцов –ОЙУУНУСКАЙ</a:t>
            </a:r>
            <a:br>
              <a:rPr lang="sah-RU" sz="2800" dirty="0" smtClean="0"/>
            </a:br>
            <a:r>
              <a:rPr lang="sah-RU" sz="2800" dirty="0" smtClean="0"/>
              <a:t> (1893-1936)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5181600" cy="42211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3200" i="1" dirty="0" smtClean="0"/>
              <a:t>«Мин </a:t>
            </a:r>
            <a:r>
              <a:rPr lang="ru-RU" sz="3200" i="1" dirty="0" err="1" smtClean="0"/>
              <a:t>тылым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тохтор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тойугум</a:t>
            </a:r>
            <a:r>
              <a:rPr lang="ru-RU" sz="3200" i="1" dirty="0" smtClean="0"/>
              <a:t>,</a:t>
            </a:r>
          </a:p>
          <a:p>
            <a:pPr algn="r"/>
            <a:r>
              <a:rPr lang="ru-RU" sz="3200" i="1" dirty="0" smtClean="0"/>
              <a:t>Мин </a:t>
            </a:r>
            <a:r>
              <a:rPr lang="ru-RU" sz="3200" i="1" dirty="0" err="1" smtClean="0"/>
              <a:t>тылым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мин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туойар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хомуһум</a:t>
            </a:r>
            <a:r>
              <a:rPr lang="ru-RU" sz="3200" i="1" dirty="0" smtClean="0"/>
              <a:t>.</a:t>
            </a:r>
          </a:p>
          <a:p>
            <a:pPr algn="r"/>
            <a:r>
              <a:rPr lang="ru-RU" sz="3200" i="1" dirty="0" err="1" smtClean="0"/>
              <a:t>Кэриэһим </a:t>
            </a:r>
            <a:r>
              <a:rPr lang="ru-RU" sz="3200" i="1" dirty="0" smtClean="0"/>
              <a:t>– </a:t>
            </a:r>
            <a:r>
              <a:rPr lang="ru-RU" sz="3200" i="1" dirty="0" err="1" smtClean="0"/>
              <a:t>кэннибэр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хааларым</a:t>
            </a:r>
            <a:r>
              <a:rPr lang="sah-RU" sz="3200" i="1" dirty="0" smtClean="0"/>
              <a:t/>
            </a:r>
            <a:br>
              <a:rPr lang="sah-RU" sz="3200" i="1" dirty="0" smtClean="0"/>
            </a:br>
            <a:r>
              <a:rPr lang="sah-RU" sz="3200" i="1" dirty="0" smtClean="0"/>
              <a:t>Кэхтибэт кэрэкэ тылларым...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pic>
        <p:nvPicPr>
          <p:cNvPr id="6146" name="Picture 2" descr="C:\Users\hp днс\Desktop\КЛ ЧАСЫ\писатели\Ойу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595135" cy="365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5791200" cy="565150"/>
          </a:xfrm>
        </p:spPr>
        <p:txBody>
          <a:bodyPr>
            <a:noAutofit/>
          </a:bodyPr>
          <a:lstStyle/>
          <a:p>
            <a:pPr algn="ctr"/>
            <a:r>
              <a:rPr lang="sah-RU" sz="2800" dirty="0" smtClean="0"/>
              <a:t>Алексей Иванов-КҮНДЭ (1898-1934)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7800" y="914400"/>
            <a:ext cx="3352800" cy="594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sah-RU" sz="2000" dirty="0" smtClean="0"/>
              <a:t>Төрөөбүт</a:t>
            </a:r>
          </a:p>
          <a:p>
            <a:r>
              <a:rPr lang="sah-RU" sz="2000" dirty="0" smtClean="0"/>
              <a:t>Төрүт тыл</a:t>
            </a:r>
          </a:p>
          <a:p>
            <a:r>
              <a:rPr lang="sah-RU" sz="2000" dirty="0" smtClean="0"/>
              <a:t>Сөрүүн</a:t>
            </a:r>
          </a:p>
          <a:p>
            <a:r>
              <a:rPr lang="sah-RU" sz="2000" dirty="0" smtClean="0"/>
              <a:t>Сүөгэй курдук</a:t>
            </a:r>
          </a:p>
          <a:p>
            <a:r>
              <a:rPr lang="sah-RU" sz="2000" dirty="0" smtClean="0"/>
              <a:t>Сүрэҕи-быары сөрүүргэтэр,</a:t>
            </a:r>
          </a:p>
          <a:p>
            <a:r>
              <a:rPr lang="sah-RU" sz="2000" dirty="0" smtClean="0"/>
              <a:t>Убаҕас отон</a:t>
            </a:r>
          </a:p>
          <a:p>
            <a:r>
              <a:rPr lang="sah-RU" sz="2000" dirty="0" smtClean="0"/>
              <a:t>Уутун курдук,</a:t>
            </a:r>
          </a:p>
          <a:p>
            <a:r>
              <a:rPr lang="sah-RU" sz="2000" dirty="0" smtClean="0"/>
              <a:t>Улахан куйааска</a:t>
            </a:r>
          </a:p>
          <a:p>
            <a:r>
              <a:rPr lang="sah-RU" sz="2000" dirty="0" smtClean="0"/>
              <a:t>Утаҕы аһарар.</a:t>
            </a:r>
          </a:p>
          <a:p>
            <a:r>
              <a:rPr lang="sah-RU" sz="2000" dirty="0" smtClean="0"/>
              <a:t>Сырдьыгыныы көөнньүбүт</a:t>
            </a:r>
          </a:p>
          <a:p>
            <a:r>
              <a:rPr lang="sah-RU" sz="2000" dirty="0" smtClean="0"/>
              <a:t> Сылгы кымыһын курдук,</a:t>
            </a:r>
          </a:p>
          <a:p>
            <a:r>
              <a:rPr lang="sah-RU" sz="2000" dirty="0" smtClean="0"/>
              <a:t>Тостор куйааска</a:t>
            </a:r>
          </a:p>
          <a:p>
            <a:r>
              <a:rPr lang="ru-RU" sz="2000" dirty="0" smtClean="0"/>
              <a:t>Т</a:t>
            </a:r>
            <a:r>
              <a:rPr lang="sah-RU" sz="2000" dirty="0" smtClean="0"/>
              <a:t>оҕулу ханнарар...</a:t>
            </a:r>
          </a:p>
          <a:p>
            <a:r>
              <a:rPr lang="sah-RU" sz="2000" dirty="0" smtClean="0"/>
              <a:t>Ииитиллибит </a:t>
            </a:r>
          </a:p>
          <a:p>
            <a:r>
              <a:rPr lang="sah-RU" sz="2000" dirty="0" smtClean="0"/>
              <a:t>Ийэ тылбыт</a:t>
            </a:r>
          </a:p>
          <a:p>
            <a:r>
              <a:rPr lang="sah-RU" sz="2000" dirty="0" smtClean="0"/>
              <a:t>Иинэҕэс сири</a:t>
            </a:r>
          </a:p>
          <a:p>
            <a:r>
              <a:rPr lang="sah-RU" sz="2000" dirty="0" smtClean="0"/>
              <a:t>Имэҥинэн-быйаҥынан</a:t>
            </a:r>
          </a:p>
          <a:p>
            <a:r>
              <a:rPr lang="sah-RU" sz="2000" dirty="0" smtClean="0"/>
              <a:t>Ибиирэн биэрэр...</a:t>
            </a:r>
          </a:p>
          <a:p>
            <a:r>
              <a:rPr lang="sah-RU" sz="2000" dirty="0" smtClean="0"/>
              <a:t>Саппа садарах уотунан</a:t>
            </a:r>
          </a:p>
          <a:p>
            <a:r>
              <a:rPr lang="sah-RU" sz="2000" dirty="0" smtClean="0"/>
              <a:t>Күтүр хараҥаны</a:t>
            </a:r>
          </a:p>
          <a:p>
            <a:r>
              <a:rPr lang="sah-RU" sz="2000" dirty="0" smtClean="0"/>
              <a:t>Күлүмнэтэ сырдатар...</a:t>
            </a:r>
            <a:endParaRPr lang="ru-RU" sz="2000" dirty="0"/>
          </a:p>
        </p:txBody>
      </p:sp>
      <p:pic>
        <p:nvPicPr>
          <p:cNvPr id="10242" name="Picture 2" descr="C:\Users\hp днс\Desktop\229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438713" cy="323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479550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3200" dirty="0" smtClean="0"/>
              <a:t>Николай Мординов –</a:t>
            </a:r>
            <a:br>
              <a:rPr lang="sah-RU" sz="3200" dirty="0" smtClean="0"/>
            </a:br>
            <a:r>
              <a:rPr lang="sah-RU" sz="3200" dirty="0" smtClean="0"/>
              <a:t>- АММА АЧЧЫГЫЙА</a:t>
            </a:r>
            <a:br>
              <a:rPr lang="sah-RU" sz="3200" dirty="0" smtClean="0"/>
            </a:br>
            <a:r>
              <a:rPr lang="sah-RU" sz="3200" dirty="0" smtClean="0"/>
              <a:t>(1906-1994)</a:t>
            </a:r>
            <a:endParaRPr lang="ru-RU" sz="3200" dirty="0"/>
          </a:p>
        </p:txBody>
      </p:sp>
      <p:pic>
        <p:nvPicPr>
          <p:cNvPr id="3074" name="Picture 2" descr="C:\Users\hp днс\Desktop\КЛ ЧАСЫ\писатели\Амма Ач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9800" y="762000"/>
            <a:ext cx="2540000" cy="31242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5029200" cy="25145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2800" i="1" dirty="0" smtClean="0"/>
          </a:p>
          <a:p>
            <a:pPr algn="ctr"/>
            <a:r>
              <a:rPr lang="ru-RU" sz="2800" i="1" dirty="0" smtClean="0"/>
              <a:t>«Саха тыла </a:t>
            </a:r>
            <a:r>
              <a:rPr lang="sah-RU" sz="2800" i="1" dirty="0" smtClean="0"/>
              <a:t>үрү</a:t>
            </a:r>
            <a:r>
              <a:rPr lang="ru-RU" sz="2800" i="1" dirty="0" err="1" smtClean="0"/>
              <a:t>йэ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уутун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курдук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ыраас</a:t>
            </a:r>
            <a:r>
              <a:rPr lang="ru-RU" sz="2800" i="1" dirty="0" smtClean="0"/>
              <a:t>, сир </a:t>
            </a:r>
            <a:r>
              <a:rPr lang="ru-RU" sz="2800" i="1" dirty="0" err="1" smtClean="0"/>
              <a:t>симэҕин курдук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сиэдэрэй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6482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Владимир Новиков –</a:t>
            </a:r>
            <a:r>
              <a:rPr lang="sah-RU" sz="3200" dirty="0" smtClean="0"/>
              <a:t>КҮННҮК УУРАСТЫЫРАП</a:t>
            </a:r>
            <a:br>
              <a:rPr lang="sah-RU" sz="3200" dirty="0" smtClean="0"/>
            </a:br>
            <a:r>
              <a:rPr lang="sah-RU" sz="3200" dirty="0" smtClean="0"/>
              <a:t>(1907-1990)</a:t>
            </a:r>
            <a:br>
              <a:rPr lang="sah-RU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572000" cy="46783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sah-RU" sz="2800" i="1" dirty="0" smtClean="0"/>
          </a:p>
          <a:p>
            <a:r>
              <a:rPr lang="sah-RU" sz="2800" i="1" dirty="0" smtClean="0"/>
              <a:t>Киһи аймах киэҥ кэскилин</a:t>
            </a:r>
          </a:p>
          <a:p>
            <a:r>
              <a:rPr lang="sah-RU" sz="2800" i="1" dirty="0" smtClean="0"/>
              <a:t>Кэтит чэчирин анньарга,</a:t>
            </a:r>
          </a:p>
          <a:p>
            <a:r>
              <a:rPr lang="sah-RU" sz="2800" i="1" dirty="0" smtClean="0"/>
              <a:t>Сүрэх истиҥнээх иэйиитин</a:t>
            </a:r>
          </a:p>
          <a:p>
            <a:r>
              <a:rPr lang="sah-RU" sz="2800" i="1" dirty="0" smtClean="0"/>
              <a:t>Сүҥкэн гимнэрин айарга,</a:t>
            </a:r>
          </a:p>
          <a:p>
            <a:r>
              <a:rPr lang="sah-RU" sz="2800" i="1" dirty="0" smtClean="0"/>
              <a:t>Саха ырыата сатарыа,</a:t>
            </a:r>
          </a:p>
          <a:p>
            <a:r>
              <a:rPr lang="sah-RU" sz="2800" i="1" dirty="0" smtClean="0"/>
              <a:t>Саха саҥата саргылыа!</a:t>
            </a:r>
          </a:p>
          <a:p>
            <a:endParaRPr lang="ru-RU" sz="2800" dirty="0"/>
          </a:p>
        </p:txBody>
      </p:sp>
      <p:pic>
        <p:nvPicPr>
          <p:cNvPr id="4098" name="Picture 2" descr="C:\Users\hp днс\Desktop\КЛ ЧАСЫ\писатели\Кунн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2810128" cy="346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ah-RU" sz="3600" b="1" dirty="0" smtClean="0">
                <a:solidFill>
                  <a:schemeClr val="tx2">
                    <a:lumMod val="50000"/>
                  </a:schemeClr>
                </a:solidFill>
              </a:rPr>
              <a:t>Мындыр толкуйдаах саха Саарына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Саха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Республикатын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бастакы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Президенэ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М.Е.Николаев 1996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 сыл олунньу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ыйын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9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күнүгэр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«Т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өрөөбүт тыл, сурук-бичик күнүн олохтооһун туһунан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1294 №-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Уураахха илии баттаабыта.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hp днс\Desktop\573448untitl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650" y="1600200"/>
            <a:ext cx="36697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022350"/>
          </a:xfrm>
        </p:spPr>
        <p:txBody>
          <a:bodyPr>
            <a:noAutofit/>
          </a:bodyPr>
          <a:lstStyle/>
          <a:p>
            <a:pPr algn="ctr"/>
            <a:r>
              <a:rPr lang="sah-RU" sz="3200" dirty="0" smtClean="0"/>
              <a:t>Сэмэн Данилов</a:t>
            </a:r>
            <a:br>
              <a:rPr lang="sah-RU" sz="3200" dirty="0" smtClean="0"/>
            </a:br>
            <a:r>
              <a:rPr lang="sah-RU" sz="3200" dirty="0" smtClean="0"/>
              <a:t> (</a:t>
            </a:r>
            <a:r>
              <a:rPr lang="ru-RU" sz="3200" dirty="0" smtClean="0"/>
              <a:t>1917 - 1978)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3340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 smtClean="0"/>
              <a:t>«</a:t>
            </a:r>
            <a:r>
              <a:rPr lang="sah-RU" sz="3200" i="1" dirty="0" smtClean="0"/>
              <a:t>Олох ханнык да түгэнигэр</a:t>
            </a:r>
          </a:p>
          <a:p>
            <a:r>
              <a:rPr lang="sah-RU" sz="3200" i="1" dirty="0" smtClean="0"/>
              <a:t>Ийэ тылгыттан абыралы булуоҥ,</a:t>
            </a:r>
          </a:p>
          <a:p>
            <a:r>
              <a:rPr lang="sah-RU" sz="3200" i="1" dirty="0" smtClean="0"/>
              <a:t>Кини баай байҕалыгар тиксэҥҥин,</a:t>
            </a:r>
          </a:p>
          <a:p>
            <a:r>
              <a:rPr lang="sah-RU" sz="3200" i="1" dirty="0" smtClean="0"/>
              <a:t>Баай дууһаланыаҥ, өлбөт өйдөнүөҥ...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pic>
        <p:nvPicPr>
          <p:cNvPr id="7170" name="Picture 2" descr="C:\Users\hp днс\Desktop\КЛ ЧАСЫ\писатели\Семен Дани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513013" cy="337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869950"/>
          </a:xfrm>
        </p:spPr>
        <p:txBody>
          <a:bodyPr>
            <a:noAutofit/>
          </a:bodyPr>
          <a:lstStyle/>
          <a:p>
            <a:pPr algn="ctr"/>
            <a:r>
              <a:rPr lang="sah-RU" sz="3200" dirty="0" smtClean="0"/>
              <a:t>Бүөтүр Тобуруокап </a:t>
            </a:r>
            <a:br>
              <a:rPr lang="sah-RU" sz="3200" dirty="0" smtClean="0"/>
            </a:br>
            <a:r>
              <a:rPr lang="sah-RU" sz="3200" dirty="0" smtClean="0"/>
              <a:t>(1917-2001)</a:t>
            </a:r>
            <a:endParaRPr lang="ru-RU" sz="3200" dirty="0"/>
          </a:p>
        </p:txBody>
      </p:sp>
      <p:pic>
        <p:nvPicPr>
          <p:cNvPr id="1026" name="Picture 2" descr="C:\Users\hp днс\Desktop\КЛ ЧАСЫ\Toburokov-Portr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647" b="19067"/>
          <a:stretch>
            <a:fillRect/>
          </a:stretch>
        </p:blipFill>
        <p:spPr bwMode="auto">
          <a:xfrm>
            <a:off x="6096000" y="533400"/>
            <a:ext cx="2456472" cy="34417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5638800" cy="5181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i="1" dirty="0" err="1" smtClean="0"/>
              <a:t>Сах</a:t>
            </a:r>
            <a:r>
              <a:rPr lang="sah-RU" sz="1800" i="1" dirty="0" smtClean="0"/>
              <a:t>ам тыла – Аал Луук мас</a:t>
            </a:r>
            <a:r>
              <a:rPr lang="ru-RU" sz="1800" i="1" dirty="0" smtClean="0"/>
              <a:t>!</a:t>
            </a:r>
          </a:p>
          <a:p>
            <a:r>
              <a:rPr lang="sah-RU" sz="1800" i="1" dirty="0" smtClean="0"/>
              <a:t>Силиһинэн сири үүттээн,</a:t>
            </a:r>
          </a:p>
          <a:p>
            <a:r>
              <a:rPr lang="sah-RU" sz="1800" i="1" dirty="0" smtClean="0"/>
              <a:t>Үс үтүөкэн түгэхтэрин</a:t>
            </a:r>
          </a:p>
          <a:p>
            <a:r>
              <a:rPr lang="sah-RU" sz="1800" i="1" dirty="0" smtClean="0"/>
              <a:t>Өҥөйтөлөөн көрбүтэ,</a:t>
            </a:r>
          </a:p>
          <a:p>
            <a:r>
              <a:rPr lang="sah-RU" sz="1800" i="1" dirty="0" smtClean="0"/>
              <a:t>Төбөтүнэн тоҕус халлаан</a:t>
            </a:r>
          </a:p>
          <a:p>
            <a:r>
              <a:rPr lang="sah-RU" sz="1800" i="1" dirty="0" smtClean="0"/>
              <a:t>Халыҥ бүрүө хаттыктарын</a:t>
            </a:r>
          </a:p>
          <a:p>
            <a:r>
              <a:rPr lang="sah-RU" sz="1800" i="1" dirty="0" smtClean="0"/>
              <a:t>Арыйталыы анньыбыта,</a:t>
            </a:r>
          </a:p>
          <a:p>
            <a:r>
              <a:rPr lang="sah-RU" sz="1800" i="1" dirty="0" smtClean="0"/>
              <a:t>Атын дуолу анаарбыта</a:t>
            </a:r>
            <a:r>
              <a:rPr lang="ru-RU" sz="1800" i="1" dirty="0" smtClean="0"/>
              <a:t>!</a:t>
            </a:r>
          </a:p>
          <a:p>
            <a:endParaRPr lang="sah-RU" sz="1800" i="1" dirty="0" smtClean="0"/>
          </a:p>
          <a:p>
            <a:pPr algn="r"/>
            <a:r>
              <a:rPr lang="sah-RU" sz="1800" i="1" dirty="0" smtClean="0"/>
              <a:t>Туругура, тупса тур,</a:t>
            </a:r>
          </a:p>
          <a:p>
            <a:pPr algn="r"/>
            <a:r>
              <a:rPr lang="ru-RU" sz="1800" i="1" dirty="0" smtClean="0"/>
              <a:t>Т</a:t>
            </a:r>
            <a:r>
              <a:rPr lang="sah-RU" sz="1800" i="1" dirty="0" smtClean="0"/>
              <a:t>ирэҕирэ, чиҥии тур,</a:t>
            </a:r>
          </a:p>
          <a:p>
            <a:pPr algn="r"/>
            <a:r>
              <a:rPr lang="sah-RU" sz="1800" i="1" dirty="0" smtClean="0"/>
              <a:t>Тоҕойдору туораан ис,</a:t>
            </a:r>
          </a:p>
          <a:p>
            <a:pPr algn="r"/>
            <a:r>
              <a:rPr lang="sah-RU" sz="1800" i="1" dirty="0" smtClean="0"/>
              <a:t>Арҕастары ааһан ис,</a:t>
            </a:r>
          </a:p>
          <a:p>
            <a:pPr algn="r"/>
            <a:r>
              <a:rPr lang="ru-RU" sz="1800" i="1" dirty="0" smtClean="0"/>
              <a:t>С</a:t>
            </a:r>
            <a:r>
              <a:rPr lang="sah-RU" sz="1800" i="1" dirty="0" smtClean="0"/>
              <a:t>аргы дьайаан Сахам тыла,</a:t>
            </a:r>
          </a:p>
          <a:p>
            <a:pPr algn="r"/>
            <a:r>
              <a:rPr lang="ru-RU" sz="1800" i="1" dirty="0" smtClean="0"/>
              <a:t>С</a:t>
            </a:r>
            <a:r>
              <a:rPr lang="sah-RU" sz="1800" i="1" dirty="0" smtClean="0"/>
              <a:t>арыал санаа –Сахам тыла</a:t>
            </a:r>
            <a:r>
              <a:rPr lang="ru-RU" sz="1800" i="1" dirty="0" smtClean="0"/>
              <a:t>!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6400" cy="1022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Уйбаан</a:t>
            </a:r>
            <a:r>
              <a:rPr lang="ru-RU" sz="3200" dirty="0" smtClean="0"/>
              <a:t> Гоголев - КЫНДЫЛ</a:t>
            </a:r>
            <a:br>
              <a:rPr lang="ru-RU" sz="3200" dirty="0" smtClean="0"/>
            </a:br>
            <a:r>
              <a:rPr lang="ru-RU" sz="3200" dirty="0" smtClean="0"/>
              <a:t> (1930-1998)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5410200" cy="467836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i="1" dirty="0" err="1" smtClean="0"/>
              <a:t>Ийээ</a:t>
            </a:r>
            <a:r>
              <a:rPr lang="ru-RU" sz="2800" i="1" dirty="0" smtClean="0"/>
              <a:t>, </a:t>
            </a:r>
            <a:r>
              <a:rPr lang="sah-RU" sz="2800" i="1" dirty="0" smtClean="0"/>
              <a:t>миэхэ бэлэхтээбитиҥ</a:t>
            </a:r>
          </a:p>
          <a:p>
            <a:pPr algn="ctr"/>
            <a:r>
              <a:rPr lang="sah-RU" sz="2800" i="1" dirty="0" smtClean="0"/>
              <a:t>Ийэ тылым барахсаны,</a:t>
            </a:r>
          </a:p>
          <a:p>
            <a:pPr algn="ctr"/>
            <a:r>
              <a:rPr lang="sah-RU" sz="2800" i="1" dirty="0" smtClean="0"/>
              <a:t>Сир биир Улуу дьиктитин,</a:t>
            </a:r>
          </a:p>
          <a:p>
            <a:pPr algn="ctr"/>
            <a:r>
              <a:rPr lang="sah-RU" sz="2800" i="1" dirty="0" smtClean="0"/>
              <a:t>Сир бараммат бастыҥ баайын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  <p:pic>
        <p:nvPicPr>
          <p:cNvPr id="5122" name="Picture 2" descr="C:\Users\hp днс\Desktop\КЛ ЧАСЫ\писатели\Кынды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09600"/>
            <a:ext cx="248107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946150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3200" dirty="0" smtClean="0"/>
              <a:t>Василий </a:t>
            </a:r>
            <a:r>
              <a:rPr lang="sah-RU" sz="3200" smtClean="0"/>
              <a:t>Босиков – БОСЯК (1928-2008)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53340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ah-RU" sz="2400" dirty="0" smtClean="0"/>
              <a:t>Төрөөбүт төрүт тылым</a:t>
            </a:r>
          </a:p>
          <a:p>
            <a:r>
              <a:rPr lang="sah-RU" sz="2400" dirty="0" smtClean="0"/>
              <a:t> Мин сытыы кылыһым</a:t>
            </a:r>
          </a:p>
          <a:p>
            <a:r>
              <a:rPr lang="sah-RU" sz="2400" dirty="0" smtClean="0"/>
              <a:t>Ханнык да хабыр күүстүүн</a:t>
            </a:r>
          </a:p>
          <a:p>
            <a:r>
              <a:rPr lang="sah-RU" sz="2400" dirty="0" smtClean="0"/>
              <a:t>Хапсарга бэлэммин күнүс-түүн.</a:t>
            </a:r>
          </a:p>
          <a:p>
            <a:endParaRPr lang="sah-RU" sz="2400" dirty="0" smtClean="0"/>
          </a:p>
          <a:p>
            <a:r>
              <a:rPr lang="sah-RU" sz="2400" dirty="0" smtClean="0"/>
              <a:t>Күн туллар, күһэҥэ быстар</a:t>
            </a:r>
          </a:p>
          <a:p>
            <a:r>
              <a:rPr lang="sah-RU" sz="2400" dirty="0" smtClean="0"/>
              <a:t>Күчүмэҕэй да кэмигэр</a:t>
            </a:r>
          </a:p>
          <a:p>
            <a:r>
              <a:rPr lang="sah-RU" sz="2400" dirty="0" smtClean="0"/>
              <a:t>Ийэ тылым уостубат уоҕа,</a:t>
            </a:r>
          </a:p>
          <a:p>
            <a:r>
              <a:rPr lang="sah-RU" sz="2400" dirty="0" smtClean="0"/>
              <a:t>Билэбин, күүс-көмө буолуоҕа.</a:t>
            </a:r>
          </a:p>
          <a:p>
            <a:pPr algn="r"/>
            <a:r>
              <a:rPr lang="sah-RU" sz="2400" dirty="0" smtClean="0"/>
              <a:t>Төрөөбүт төрүт тылым-</a:t>
            </a:r>
          </a:p>
          <a:p>
            <a:pPr algn="r"/>
            <a:r>
              <a:rPr lang="sah-RU" sz="2400" dirty="0" smtClean="0"/>
              <a:t>Мин быстыбат быйаҥым,</a:t>
            </a:r>
          </a:p>
          <a:p>
            <a:pPr algn="r"/>
            <a:r>
              <a:rPr lang="sah-RU" sz="2400" dirty="0" smtClean="0"/>
              <a:t>Кэлэр кэнчээри ыччаппар</a:t>
            </a:r>
          </a:p>
          <a:p>
            <a:pPr algn="r"/>
            <a:r>
              <a:rPr lang="sah-RU" sz="2400" dirty="0" smtClean="0"/>
              <a:t>Кэриэспин ыһар кырыһым.</a:t>
            </a:r>
            <a:endParaRPr lang="ru-RU" sz="2400" dirty="0"/>
          </a:p>
        </p:txBody>
      </p:sp>
      <p:pic>
        <p:nvPicPr>
          <p:cNvPr id="9218" name="Picture 2" descr="C:\Users\hp днс\Desktop\2_0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85800"/>
            <a:ext cx="2441575" cy="3174048"/>
          </a:xfrm>
          <a:prstGeom prst="rect">
            <a:avLst/>
          </a:prstGeom>
          <a:noFill/>
        </p:spPr>
      </p:pic>
      <p:pic>
        <p:nvPicPr>
          <p:cNvPr id="5" name="Picture 2" descr="C:\Users\hp днс\Desktop\2_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85800"/>
            <a:ext cx="2441575" cy="317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00600" cy="641350"/>
          </a:xfrm>
        </p:spPr>
        <p:txBody>
          <a:bodyPr>
            <a:normAutofit/>
          </a:bodyPr>
          <a:lstStyle/>
          <a:p>
            <a:pPr algn="ctr"/>
            <a:r>
              <a:rPr lang="sah-RU" sz="3200" dirty="0" smtClean="0"/>
              <a:t>Сэмэн Руфов (1927-2016)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5334000" cy="4906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800" i="1" dirty="0" smtClean="0"/>
          </a:p>
          <a:p>
            <a:r>
              <a:rPr lang="ru-RU" sz="2800" i="1" dirty="0" smtClean="0"/>
              <a:t>«</a:t>
            </a:r>
            <a:r>
              <a:rPr lang="sah-RU" sz="2800" i="1" dirty="0" smtClean="0"/>
              <a:t>Киэн туттабын сахабынан -</a:t>
            </a:r>
          </a:p>
          <a:p>
            <a:r>
              <a:rPr lang="sah-RU" sz="2800" i="1" dirty="0" smtClean="0"/>
              <a:t>Түҥ былыргы саҥабынан</a:t>
            </a:r>
            <a:r>
              <a:rPr lang="ru-RU" sz="2800" i="1" dirty="0" smtClean="0"/>
              <a:t>:</a:t>
            </a:r>
          </a:p>
          <a:p>
            <a:r>
              <a:rPr lang="ru-RU" sz="2800" i="1" dirty="0" err="1" smtClean="0"/>
              <a:t>Оло</a:t>
            </a:r>
            <a:r>
              <a:rPr lang="sah-RU" sz="2800" i="1" dirty="0" smtClean="0"/>
              <a:t>ҥхолоон доллоһутар</a:t>
            </a:r>
            <a:r>
              <a:rPr lang="ru-RU" sz="2800" i="1" dirty="0" smtClean="0"/>
              <a:t>, </a:t>
            </a:r>
          </a:p>
          <a:p>
            <a:r>
              <a:rPr lang="sah-RU" sz="2800" i="1" dirty="0" smtClean="0"/>
              <a:t>Кылыһахтаан дьириһитэр,</a:t>
            </a:r>
          </a:p>
          <a:p>
            <a:r>
              <a:rPr lang="sah-RU" sz="2800" i="1" dirty="0" smtClean="0"/>
              <a:t>Хайҕаан сүрэҕи уматар,</a:t>
            </a:r>
          </a:p>
          <a:p>
            <a:r>
              <a:rPr lang="sah-RU" sz="2800" i="1" dirty="0" smtClean="0"/>
              <a:t>Алҕаан халлааны ардатар,</a:t>
            </a:r>
          </a:p>
          <a:p>
            <a:r>
              <a:rPr lang="sah-RU" sz="2800" i="1" dirty="0" smtClean="0"/>
              <a:t>Кылааннаах </a:t>
            </a:r>
            <a:r>
              <a:rPr lang="sah-RU" sz="2800" i="1" dirty="0" smtClean="0"/>
              <a:t>ийэ тылбынан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11266" name="Picture 2" descr="C:\Users\hp днс\Desktop\S.T.-rufov-e1447982875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284877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00600" cy="1162050"/>
          </a:xfrm>
        </p:spPr>
        <p:txBody>
          <a:bodyPr>
            <a:normAutofit/>
          </a:bodyPr>
          <a:lstStyle/>
          <a:p>
            <a:pPr algn="ctr"/>
            <a:r>
              <a:rPr lang="sah-RU" sz="3200" dirty="0" smtClean="0"/>
              <a:t>Виталий Власов – Олоҥхо театрын дириэктэрэ</a:t>
            </a:r>
            <a:endParaRPr lang="ru-RU" sz="3200" dirty="0"/>
          </a:p>
        </p:txBody>
      </p:sp>
      <p:pic>
        <p:nvPicPr>
          <p:cNvPr id="8194" name="Picture 2" descr="C:\Users\hp днс\Desktop\theatre_054-173x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617788" cy="3934248"/>
          </a:xfrm>
          <a:prstGeom prst="rect">
            <a:avLst/>
          </a:prstGeom>
          <a:noFill/>
        </p:spPr>
      </p:pic>
      <p:pic>
        <p:nvPicPr>
          <p:cNvPr id="8195" name="Picture 3" descr="C:\Users\hp днс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581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sah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sah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sah-RU" b="1" dirty="0" smtClean="0">
                <a:solidFill>
                  <a:srgbClr val="00B050"/>
                </a:solidFill>
              </a:rPr>
              <a:t>Саха хоһоонньут кэрэ аҥардара</a:t>
            </a:r>
          </a:p>
          <a:p>
            <a:pPr algn="ctr">
              <a:buNone/>
            </a:pPr>
            <a:r>
              <a:rPr lang="sah-RU" b="1" dirty="0" smtClean="0">
                <a:solidFill>
                  <a:srgbClr val="00B050"/>
                </a:solidFill>
              </a:rPr>
              <a:t>ИЛГЭЛЭЭХ ИЙЭ ТЫЛБЫТ туһунан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271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Наталья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Харлампьева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саха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поэзиятын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Далбар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Хотуна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hp днс\Desktop\IMG_6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2209800"/>
            <a:ext cx="3901440" cy="260223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4114800" cy="4373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«</a:t>
            </a:r>
            <a:r>
              <a:rPr lang="ru-RU" sz="2800" i="1" dirty="0" err="1" smtClean="0"/>
              <a:t>Тапталгын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дьолгун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кырдьыккын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Саха </a:t>
            </a:r>
            <a:r>
              <a:rPr lang="ru-RU" sz="2800" i="1" dirty="0" err="1" smtClean="0"/>
              <a:t>тылыгар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итэҕэйээр</a:t>
            </a:r>
            <a:r>
              <a:rPr lang="ru-RU" sz="2800" i="1" dirty="0" smtClean="0"/>
              <a:t>.</a:t>
            </a:r>
          </a:p>
          <a:p>
            <a:pPr algn="ctr"/>
            <a:r>
              <a:rPr lang="ru-RU" sz="2800" i="1" dirty="0" err="1" smtClean="0"/>
              <a:t>Төрөөбүт төрүт тылынан</a:t>
            </a:r>
            <a:endParaRPr lang="ru-RU" sz="2800" i="1" dirty="0" smtClean="0"/>
          </a:p>
          <a:p>
            <a:pPr algn="ctr"/>
            <a:r>
              <a:rPr lang="ru-RU" sz="2800" i="1" dirty="0" err="1" smtClean="0"/>
              <a:t>Олоҕуҥ суолун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солоноор</a:t>
            </a:r>
            <a:r>
              <a:rPr lang="ru-RU" sz="2800" i="1" dirty="0" smtClean="0"/>
              <a:t>!»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Гольдерова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Саргылаана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Васильевна –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САРГЫ КУО (1959)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95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Айыы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тылым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алгыс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тылым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йэ өйүм улаҕатыттан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лох уһун суолунан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Айаннаан кэллэ биһиэхэ.</a:t>
            </a:r>
          </a:p>
          <a:p>
            <a:pPr>
              <a:buNone/>
            </a:pPr>
            <a:endParaRPr lang="sah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Ол уһун айаным суолугар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Уһуну - киэҥи толкуйдаатын диэн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Көмүс бириэмэни биэрбиттэр,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эм көҥкөлөйүгэр уганнар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Этэр-тыынар,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Иэйэр-куойар тылбын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Уохтаах кымыстыы кыынньарбыттар...</a:t>
            </a:r>
          </a:p>
          <a:p>
            <a:pPr>
              <a:buNone/>
            </a:pPr>
            <a:endParaRPr lang="sah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Уоттаах  өлөн санааларбын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Уус кыһатыгар уһаарбыттар,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Ураны уһанар дьоҕурбун</a:t>
            </a:r>
          </a:p>
          <a:p>
            <a:pPr>
              <a:buNone/>
            </a:pPr>
            <a:r>
              <a:rPr lang="sah-RU" dirty="0" smtClean="0">
                <a:solidFill>
                  <a:schemeClr val="tx2">
                    <a:lumMod val="50000"/>
                  </a:schemeClr>
                </a:solidFill>
              </a:rPr>
              <a:t>Уһун сыллар устата чочуйбуттар...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hp днс\Desktop\DSC_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25380"/>
            <a:ext cx="3276600" cy="493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5651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Наталья Михалева – САЙА  (1964)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p днс\Desktop\img_2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7318" y="1447800"/>
            <a:ext cx="2998664" cy="44958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4572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ah-RU" sz="1900" dirty="0" smtClean="0">
                <a:solidFill>
                  <a:schemeClr val="tx2">
                    <a:lumMod val="50000"/>
                  </a:schemeClr>
                </a:solidFill>
              </a:rPr>
              <a:t>Ийэ тылым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Иэйэр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тыыным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Иһэгэйдээх киэҥ киэлигэр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Иитиллибит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ис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дьи</a:t>
            </a:r>
            <a:r>
              <a:rPr lang="sah-RU" sz="1900" dirty="0" smtClean="0">
                <a:solidFill>
                  <a:schemeClr val="tx2">
                    <a:lumMod val="50000"/>
                  </a:schemeClr>
                </a:solidFill>
              </a:rPr>
              <a:t>ҥ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им…</a:t>
            </a:r>
          </a:p>
          <a:p>
            <a:r>
              <a:rPr lang="sah-RU" sz="1900" dirty="0" smtClean="0">
                <a:solidFill>
                  <a:schemeClr val="tx2">
                    <a:lumMod val="50000"/>
                  </a:schemeClr>
                </a:solidFill>
              </a:rPr>
              <a:t>Ийэ тылым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r>
              <a:rPr lang="sah-RU" sz="1900" dirty="0" smtClean="0">
                <a:solidFill>
                  <a:schemeClr val="tx2">
                    <a:lumMod val="50000"/>
                  </a:schemeClr>
                </a:solidFill>
              </a:rPr>
              <a:t>Мэҥэ өйүм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Кэрэ-бэлиэ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Кэриэс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баайым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en-US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Тургутаммын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Олом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булбат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Улуу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далай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Дьоллоох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дуолум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Алгыс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дорҕоон аарыктаах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sah-RU" sz="1900" dirty="0" smtClean="0">
                <a:solidFill>
                  <a:schemeClr val="tx2">
                    <a:lumMod val="75000"/>
                  </a:schemeClr>
                </a:solidFill>
              </a:rPr>
              <a:t>Уран дорҕоон оһуордаах,</a:t>
            </a:r>
          </a:p>
          <a:p>
            <a:r>
              <a:rPr lang="sah-RU" sz="1900" dirty="0" smtClean="0">
                <a:solidFill>
                  <a:schemeClr val="tx2">
                    <a:lumMod val="75000"/>
                  </a:schemeClr>
                </a:solidFill>
              </a:rPr>
              <a:t>Ытык дорҕоон ымыылаах</a:t>
            </a:r>
          </a:p>
          <a:p>
            <a:r>
              <a:rPr lang="sah-RU" sz="1900" dirty="0" smtClean="0">
                <a:solidFill>
                  <a:schemeClr val="tx2">
                    <a:lumMod val="75000"/>
                  </a:schemeClr>
                </a:solidFill>
              </a:rPr>
              <a:t>Үс баараҕай күлүктээх</a:t>
            </a:r>
          </a:p>
          <a:p>
            <a:r>
              <a:rPr lang="sah-RU" sz="1900" dirty="0" smtClean="0">
                <a:solidFill>
                  <a:schemeClr val="tx2">
                    <a:lumMod val="75000"/>
                  </a:schemeClr>
                </a:solidFill>
              </a:rPr>
              <a:t>Үҥэр-сүктэр дүҥүрүм...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2" descr="C:\Users\hp днс\Desktop\img_27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86400" y="1447800"/>
            <a:ext cx="2998664" cy="4495800"/>
          </a:xfrm>
          <a:prstGeom prst="rect">
            <a:avLst/>
          </a:prstGeom>
          <a:noFill/>
        </p:spPr>
      </p:pic>
      <p:pic>
        <p:nvPicPr>
          <p:cNvPr id="8" name="Picture 2" descr="C:\Users\hp днс\Desktop\img_27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86400" y="1447800"/>
            <a:ext cx="299866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sah-RU" dirty="0" smtClean="0"/>
              <a:t>		</a:t>
            </a: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Төрөөбүт тыл 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>– норуот уһун кэмҥэ олорбут олоҕун, историятын </a:t>
            </a: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тыыннаах кэрэһитэ.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> Норуот өйө-санаата, тыына, ис дууһата </a:t>
            </a: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тылыгар баар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>		Төрөөбүт тыл норуот киһи аймахха биэрбит, киллэрбит </a:t>
            </a: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кылаата</a:t>
            </a:r>
            <a:r>
              <a:rPr lang="sah-RU" dirty="0" smtClean="0">
                <a:solidFill>
                  <a:schemeClr val="accent3">
                    <a:lumMod val="50000"/>
                  </a:schemeClr>
                </a:solidFill>
              </a:rPr>
              <a:t> буолар</a:t>
            </a:r>
            <a:r>
              <a:rPr lang="sah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>
              <a:buNone/>
            </a:pPr>
            <a:endParaRPr lang="sah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sah-RU" sz="2400" i="1" dirty="0" smtClean="0">
                <a:solidFill>
                  <a:schemeClr val="accent3">
                    <a:lumMod val="50000"/>
                  </a:schemeClr>
                </a:solidFill>
              </a:rPr>
              <a:t>(Саха тылын сайдыытын концепциятыттан)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	Тыл</a:t>
            </a:r>
            <a:r>
              <a:rPr lang="ru-RU" dirty="0" smtClean="0"/>
              <a:t> – </a:t>
            </a:r>
            <a:r>
              <a:rPr lang="ru-RU" dirty="0" err="1" smtClean="0"/>
              <a:t>дэгиттэр</a:t>
            </a:r>
            <a:r>
              <a:rPr lang="ru-RU" dirty="0" smtClean="0"/>
              <a:t> </a:t>
            </a:r>
            <a:r>
              <a:rPr lang="ru-RU" dirty="0" err="1" smtClean="0"/>
              <a:t>билии</a:t>
            </a:r>
            <a:r>
              <a:rPr lang="ru-RU" dirty="0" smtClean="0"/>
              <a:t> т</a:t>
            </a:r>
            <a:r>
              <a:rPr lang="sah-RU" dirty="0" smtClean="0"/>
              <a:t>өрдө. </a:t>
            </a:r>
          </a:p>
          <a:p>
            <a:pPr algn="just">
              <a:buNone/>
            </a:pPr>
            <a:r>
              <a:rPr lang="sah-RU" dirty="0" smtClean="0"/>
              <a:t>		</a:t>
            </a:r>
            <a:r>
              <a:rPr lang="sah-RU" b="1" dirty="0" smtClean="0"/>
              <a:t>Билии</a:t>
            </a:r>
            <a:r>
              <a:rPr lang="sah-RU" dirty="0" smtClean="0"/>
              <a:t> – сайдыылаах олох төрдө. </a:t>
            </a:r>
          </a:p>
          <a:p>
            <a:pPr algn="just">
              <a:buNone/>
            </a:pPr>
            <a:r>
              <a:rPr lang="sah-RU" dirty="0" smtClean="0"/>
              <a:t>		Төрөөбүт тылын билбэт, ортоһуордук эрэ билэр киһи тылынан дириҥ, чиҥ билиини ылбат. </a:t>
            </a:r>
          </a:p>
          <a:p>
            <a:pPr algn="just">
              <a:buNone/>
            </a:pPr>
            <a:r>
              <a:rPr lang="sah-RU" dirty="0" smtClean="0"/>
              <a:t>		Кини киэҥ-холку, өйдөөх-төйдөөх сахалыы ураты толкуйа, ыллыктаах санаата кыайан сайдыбат. </a:t>
            </a:r>
            <a:r>
              <a:rPr lang="sah-RU" sz="2400" i="1" dirty="0" smtClean="0"/>
              <a:t>(Саха тылын сайдыытын концепциятыттан)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Поляк учуонайа Вацлав Серошевскай Саха сиригэр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12 </a:t>
            </a: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сыл устата политическай сыылкаҕа олорбута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p днс\Desktop\6_sieroszewski_3-259x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057400"/>
            <a:ext cx="3200400" cy="39541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133600"/>
            <a:ext cx="47244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ah-RU" dirty="0" smtClean="0"/>
              <a:t>	</a:t>
            </a:r>
            <a:r>
              <a:rPr lang="sah-RU" sz="2800" i="1" dirty="0" smtClean="0"/>
              <a:t>“Сказочный якутский язык отличается своей щеголеватостью. В ней много приставок и завитушек...</a:t>
            </a:r>
            <a:r>
              <a:rPr lang="sah-RU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Кырдьык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да</a:t>
            </a:r>
            <a:r>
              <a:rPr lang="sah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ҕаны, </a:t>
            </a:r>
          </a:p>
          <a:p>
            <a:pPr algn="ctr">
              <a:buNone/>
            </a:pPr>
            <a:r>
              <a:rPr lang="sah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аха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тыла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өйөнөн турар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рд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өһ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өтэ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р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ң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нньэ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–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дор</a:t>
            </a:r>
            <a:r>
              <a:rPr lang="sah-RU" b="1" u="sng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ҕ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оон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дь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γ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өрэлэһиитэ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буолла</a:t>
            </a:r>
            <a:r>
              <a:rPr lang="sah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ҕ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5146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ИЛГЭЛЭЭХ ИЙЭ ТЫЛБЫТ,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</a:t>
            </a: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ӨЛКӨЛӨӨХ ТӨРҮТ ТЫЛБЫТ, </a:t>
            </a:r>
          </a:p>
          <a:p>
            <a:pPr algn="ctr">
              <a:buNone/>
            </a:pPr>
            <a:r>
              <a:rPr lang="sah-RU" b="1" dirty="0" smtClean="0">
                <a:solidFill>
                  <a:schemeClr val="accent3">
                    <a:lumMod val="50000"/>
                  </a:schemeClr>
                </a:solidFill>
              </a:rPr>
              <a:t>САРДАҤАЛААХ САҤАРАР САҤАБЫТ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p днс\Downloads\IMG-20180218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4285"/>
            <a:ext cx="5562600" cy="2662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Революционер,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тюрколог-учуонай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чинчийээччи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Эдуард Карлович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Пекарскай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hp днс\Desktop\Новый рисунок (18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600200"/>
            <a:ext cx="3471620" cy="4267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72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 1881 </a:t>
            </a:r>
            <a:r>
              <a:rPr lang="ru-RU" dirty="0" err="1" smtClean="0"/>
              <a:t>сыллаахха</a:t>
            </a:r>
            <a:r>
              <a:rPr lang="ru-RU" dirty="0" smtClean="0"/>
              <a:t> Саха </a:t>
            </a:r>
            <a:r>
              <a:rPr lang="ru-RU" dirty="0" err="1" smtClean="0"/>
              <a:t>сиригэр</a:t>
            </a:r>
            <a:r>
              <a:rPr lang="ru-RU" dirty="0" smtClean="0"/>
              <a:t> </a:t>
            </a:r>
            <a:r>
              <a:rPr lang="ru-RU" dirty="0" err="1" smtClean="0"/>
              <a:t>сыылка</a:t>
            </a:r>
            <a:r>
              <a:rPr lang="sah-RU" dirty="0" smtClean="0"/>
              <a:t>ҕа кэлбитэ. Боотуруускай улуус </a:t>
            </a:r>
            <a:r>
              <a:rPr lang="ru-RU" dirty="0" smtClean="0"/>
              <a:t>1гы </a:t>
            </a:r>
            <a:r>
              <a:rPr lang="ru-RU" dirty="0" err="1" smtClean="0"/>
              <a:t>Игидэйигэр</a:t>
            </a:r>
            <a:r>
              <a:rPr lang="ru-RU" dirty="0" smtClean="0"/>
              <a:t> 20</a:t>
            </a:r>
            <a:r>
              <a:rPr lang="sah-RU" dirty="0" smtClean="0"/>
              <a:t>-ччэ сыл олорбута. 	Олорорун тухары саха дьонун олоҕун, саха тылын кичэйэн чинчийбитэ.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1858-1934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Э.К.Пекарскай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саха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норуотугар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дьо</a:t>
            </a:r>
            <a:r>
              <a:rPr lang="sah-RU" dirty="0" smtClean="0">
                <a:solidFill>
                  <a:schemeClr val="accent2">
                    <a:lumMod val="50000"/>
                  </a:schemeClr>
                </a:solidFill>
              </a:rPr>
              <a:t>һун үлэтэ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572000" cy="4602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Эдуард </a:t>
            </a:r>
            <a:r>
              <a:rPr lang="ru-RU" dirty="0" err="1" smtClean="0"/>
              <a:t>Пекарскай</a:t>
            </a:r>
            <a:r>
              <a:rPr lang="ru-RU" dirty="0" smtClean="0"/>
              <a:t> 1887 </a:t>
            </a:r>
            <a:r>
              <a:rPr lang="ru-RU" dirty="0" err="1" smtClean="0"/>
              <a:t>сылга</a:t>
            </a:r>
            <a:r>
              <a:rPr lang="ru-RU" dirty="0" smtClean="0"/>
              <a:t>  7.000., 11 </a:t>
            </a:r>
            <a:r>
              <a:rPr lang="ru-RU" dirty="0" err="1" smtClean="0"/>
              <a:t>сылынан</a:t>
            </a:r>
            <a:r>
              <a:rPr lang="ru-RU" dirty="0" smtClean="0"/>
              <a:t> 20.000., </a:t>
            </a:r>
            <a:r>
              <a:rPr lang="ru-RU" dirty="0" err="1" smtClean="0"/>
              <a:t>онтон</a:t>
            </a:r>
            <a:r>
              <a:rPr lang="ru-RU" dirty="0" smtClean="0"/>
              <a:t> 1930 </a:t>
            </a:r>
            <a:r>
              <a:rPr lang="ru-RU" dirty="0" err="1" smtClean="0"/>
              <a:t>сылга</a:t>
            </a:r>
            <a:r>
              <a:rPr lang="ru-RU" dirty="0" smtClean="0"/>
              <a:t> </a:t>
            </a:r>
            <a:r>
              <a:rPr lang="sah-RU" dirty="0" smtClean="0"/>
              <a:t>өссө</a:t>
            </a:r>
            <a:r>
              <a:rPr lang="ru-RU" dirty="0" smtClean="0"/>
              <a:t> 25.000. </a:t>
            </a:r>
            <a:r>
              <a:rPr lang="ru-RU" dirty="0" err="1" smtClean="0"/>
              <a:t>саха</a:t>
            </a:r>
            <a:r>
              <a:rPr lang="ru-RU" dirty="0" smtClean="0"/>
              <a:t> </a:t>
            </a:r>
            <a:r>
              <a:rPr lang="ru-RU" dirty="0" err="1" smtClean="0"/>
              <a:t>тылын</a:t>
            </a:r>
            <a:r>
              <a:rPr lang="ru-RU" dirty="0" smtClean="0"/>
              <a:t> </a:t>
            </a:r>
            <a:r>
              <a:rPr lang="ru-RU" dirty="0" err="1" smtClean="0"/>
              <a:t>хомуйбута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sah-RU" dirty="0" smtClean="0"/>
              <a:t>		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сүҥкэн үлэҕэ </a:t>
            </a:r>
            <a:r>
              <a:rPr lang="ru-RU" smtClean="0"/>
              <a:t>киниэхэ </a:t>
            </a:r>
            <a:r>
              <a:rPr lang="ru-RU" dirty="0" err="1" smtClean="0"/>
              <a:t>сахалартан</a:t>
            </a:r>
            <a:r>
              <a:rPr lang="ru-RU" dirty="0" smtClean="0"/>
              <a:t> </a:t>
            </a:r>
            <a:r>
              <a:rPr lang="ru-RU" dirty="0" err="1" smtClean="0"/>
              <a:t>таҥара үлэһитэ </a:t>
            </a:r>
            <a:r>
              <a:rPr lang="ru-RU" dirty="0" smtClean="0"/>
              <a:t>Д.Д. Попов, </a:t>
            </a:r>
            <a:r>
              <a:rPr lang="ru-RU" dirty="0" err="1" smtClean="0"/>
              <a:t>олоҥхоһут </a:t>
            </a:r>
            <a:r>
              <a:rPr lang="ru-RU" dirty="0" smtClean="0"/>
              <a:t>М. Н. </a:t>
            </a:r>
            <a:r>
              <a:rPr lang="ru-RU" dirty="0" err="1" smtClean="0"/>
              <a:t>Андросова-Ионова</a:t>
            </a:r>
            <a:r>
              <a:rPr lang="ru-RU" dirty="0" smtClean="0"/>
              <a:t>, лингвист </a:t>
            </a:r>
            <a:r>
              <a:rPr lang="ru-RU" dirty="0" err="1" smtClean="0"/>
              <a:t>С.А.Новгородов</a:t>
            </a:r>
            <a:r>
              <a:rPr lang="ru-RU" dirty="0" smtClean="0"/>
              <a:t> </a:t>
            </a:r>
            <a:r>
              <a:rPr lang="ru-RU" dirty="0" err="1" smtClean="0"/>
              <a:t>көмөлөспүттэрэ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" name="Picture 2" descr="C:\Users\hp днс\Desktop\1001514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352800" cy="462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sah-RU" i="1" dirty="0" smtClean="0">
                <a:solidFill>
                  <a:schemeClr val="tx2">
                    <a:lumMod val="75000"/>
                  </a:schemeClr>
                </a:solidFill>
              </a:rPr>
              <a:t>Төрүөхпүттэн истибит,</a:t>
            </a:r>
          </a:p>
          <a:p>
            <a:pPr algn="ctr">
              <a:buNone/>
            </a:pPr>
            <a:r>
              <a:rPr lang="sah-RU" i="1" dirty="0" smtClean="0">
                <a:solidFill>
                  <a:schemeClr val="tx2">
                    <a:lumMod val="75000"/>
                  </a:schemeClr>
                </a:solidFill>
              </a:rPr>
              <a:t>Ийээ, диэнтэн саҥарбыт,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sah-RU" i="1" dirty="0" smtClean="0">
                <a:solidFill>
                  <a:schemeClr val="tx2">
                    <a:lumMod val="75000"/>
                  </a:schemeClr>
                </a:solidFill>
              </a:rPr>
              <a:t>ахалыы номоҕон тылбынан</a:t>
            </a:r>
          </a:p>
          <a:p>
            <a:pPr algn="ctr">
              <a:buNone/>
            </a:pPr>
            <a:r>
              <a:rPr lang="sah-RU" i="1" dirty="0" smtClean="0">
                <a:solidFill>
                  <a:schemeClr val="tx2">
                    <a:lumMod val="75000"/>
                  </a:schemeClr>
                </a:solidFill>
              </a:rPr>
              <a:t>Киэн туттабын мэлдьитин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 algn="ctr">
              <a:buNone/>
            </a:pPr>
            <a:endParaRPr lang="sah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ah-RU" b="1" i="1" dirty="0" smtClean="0">
                <a:solidFill>
                  <a:schemeClr val="tx2">
                    <a:lumMod val="75000"/>
                  </a:schemeClr>
                </a:solidFill>
              </a:rPr>
              <a:t>Сахалыы саҥарар буоламмын,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ah-RU" b="1" i="1" dirty="0" smtClean="0">
                <a:solidFill>
                  <a:schemeClr val="tx2">
                    <a:lumMod val="75000"/>
                  </a:schemeClr>
                </a:solidFill>
              </a:rPr>
              <a:t>с дууһам ыраас, өйүм чөл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днс\Downloads\IMG-2018021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1069"/>
            <a:ext cx="9144000" cy="575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ah-RU" sz="3600" b="1" dirty="0" smtClean="0">
                <a:solidFill>
                  <a:schemeClr val="accent2">
                    <a:lumMod val="50000"/>
                  </a:schemeClr>
                </a:solidFill>
              </a:rPr>
              <a:t>Тыл туһунан өс хоһоонноро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 Бар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дьон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тыла-ох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санаата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батас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 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Уус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тыл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күүһэ күүстээх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  Ох тыл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уотунан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салыыр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  Тыл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сүрэ уот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буолар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 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тыла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уоттаа</a:t>
            </a:r>
            <a:r>
              <a:rPr lang="sah-RU" dirty="0" smtClean="0">
                <a:solidFill>
                  <a:schemeClr val="accent1">
                    <a:lumMod val="50000"/>
                  </a:schemeClr>
                </a:solidFill>
              </a:rPr>
              <a:t>ҕ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абытай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Устар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ууну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сомоҕолуур уус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тыллаах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киһи.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sah-RU" sz="3200" b="1" dirty="0" smtClean="0">
                <a:solidFill>
                  <a:schemeClr val="accent2">
                    <a:lumMod val="75000"/>
                  </a:schemeClr>
                </a:solidFill>
              </a:rPr>
              <a:t>Киэн тутун, эн саха буоларгынан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Иван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Мигалкин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i="1" dirty="0" err="1" smtClean="0">
                <a:solidFill>
                  <a:schemeClr val="tx2">
                    <a:lumMod val="75000"/>
                  </a:schemeClr>
                </a:solidFill>
              </a:rPr>
              <a:t>Ханнык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 да </a:t>
            </a:r>
            <a:r>
              <a:rPr lang="ru-RU" sz="2600" i="1" dirty="0" err="1" smtClean="0">
                <a:solidFill>
                  <a:schemeClr val="tx2">
                    <a:lumMod val="75000"/>
                  </a:schemeClr>
                </a:solidFill>
              </a:rPr>
              <a:t>кэм</a:t>
            </a: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ҥэ, ханна да сылдьан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Киэн тутун, эн саха буоларгынан –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Сахалыы намыын саҥанан,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Дууһаны күүркэтэр оһуокайынан.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Сымыйалыыр диэни билбэтэх өбүгэлэргинэн,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Тоһуттар тымныыттан толлубатах удьуоргунан.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Күүстээх тапталга бэриниилээх кыргыттаргынан,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Ыалдьыты үөрэ көрсөр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Аламаҕай санаалаах  эмээхситтэргинэн.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Ханнык да кэмҥэ, ханна да сылдьан</a:t>
            </a:r>
          </a:p>
          <a:p>
            <a:pPr>
              <a:buNone/>
            </a:pPr>
            <a:r>
              <a:rPr lang="sah-RU" sz="2600" i="1" dirty="0" smtClean="0">
                <a:solidFill>
                  <a:schemeClr val="tx2">
                    <a:lumMod val="75000"/>
                  </a:schemeClr>
                </a:solidFill>
              </a:rPr>
              <a:t>Киэн тутун, эн саха буоларгынан!</a:t>
            </a:r>
          </a:p>
          <a:p>
            <a:pPr>
              <a:buNone/>
            </a:pPr>
            <a:endParaRPr lang="sah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sah-RU" sz="3600" b="1" i="1" dirty="0" smtClean="0">
                <a:solidFill>
                  <a:schemeClr val="accent1">
                    <a:lumMod val="75000"/>
                  </a:schemeClr>
                </a:solidFill>
              </a:rPr>
              <a:t>Төрөөбүт тыл, сурук-бичик күнэ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сыл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ахсын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олунньу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13 </a:t>
            </a:r>
            <a:r>
              <a:rPr lang="sah-RU" sz="3600" b="1" dirty="0" smtClean="0">
                <a:solidFill>
                  <a:schemeClr val="accent1">
                    <a:lumMod val="75000"/>
                  </a:schemeClr>
                </a:solidFill>
              </a:rPr>
              <a:t>күнүгэр </a:t>
            </a:r>
            <a:r>
              <a:rPr lang="sah-RU" sz="3600" dirty="0" smtClean="0">
                <a:solidFill>
                  <a:schemeClr val="accent1">
                    <a:lumMod val="75000"/>
                  </a:schemeClr>
                </a:solidFill>
              </a:rPr>
              <a:t>бэлиэтэнэр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Ийэ тылгын таптаа, ийэ тылгын харыстаа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  <a:t>Олунньу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13 </a:t>
            </a:r>
            <a: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  <a:t>күнэ - талааннаах лингвист</a:t>
            </a:r>
            <a:b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ah-RU" sz="3200" b="1" dirty="0" smtClean="0">
                <a:solidFill>
                  <a:schemeClr val="tx2">
                    <a:lumMod val="50000"/>
                  </a:schemeClr>
                </a:solidFill>
              </a:rPr>
              <a:t> Сэмэн Новгородов төрөөбүт күнэ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67000" y="914400"/>
            <a:ext cx="62484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/>
              <a:t>1892</a:t>
            </a:r>
            <a:r>
              <a:rPr lang="ru-RU" sz="3600" dirty="0" smtClean="0"/>
              <a:t> </a:t>
            </a:r>
            <a:r>
              <a:rPr lang="ru-RU" sz="3600" dirty="0" err="1" smtClean="0"/>
              <a:t>сыл</a:t>
            </a:r>
            <a:r>
              <a:rPr lang="ru-RU" sz="3600" dirty="0" smtClean="0"/>
              <a:t> </a:t>
            </a:r>
            <a:r>
              <a:rPr lang="ru-RU" sz="3600" dirty="0" err="1" smtClean="0"/>
              <a:t>олунньу</a:t>
            </a:r>
            <a:r>
              <a:rPr lang="ru-RU" sz="3600" dirty="0" smtClean="0"/>
              <a:t> 13 </a:t>
            </a:r>
            <a:r>
              <a:rPr lang="ru-RU" sz="3600" dirty="0" err="1" smtClean="0"/>
              <a:t>күнүгэр Боотуруускай</a:t>
            </a:r>
            <a:r>
              <a:rPr lang="ru-RU" sz="3600" dirty="0" smtClean="0"/>
              <a:t> </a:t>
            </a:r>
            <a:r>
              <a:rPr lang="ru-RU" sz="3600" dirty="0" err="1" smtClean="0"/>
              <a:t>улуус</a:t>
            </a:r>
            <a:r>
              <a:rPr lang="ru-RU" sz="3600" dirty="0" smtClean="0"/>
              <a:t> 2-с  </a:t>
            </a:r>
            <a:r>
              <a:rPr lang="ru-RU" sz="3600" dirty="0" err="1" smtClean="0"/>
              <a:t>Хаатылыматыгар</a:t>
            </a:r>
            <a:r>
              <a:rPr lang="ru-RU" sz="3600" dirty="0" smtClean="0"/>
              <a:t> </a:t>
            </a:r>
            <a:r>
              <a:rPr lang="ru-RU" sz="3600" dirty="0" err="1" smtClean="0"/>
              <a:t>төрөөбүт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b="1" dirty="0" smtClean="0"/>
              <a:t>1905</a:t>
            </a:r>
            <a:r>
              <a:rPr lang="ru-RU" sz="3600" dirty="0" smtClean="0"/>
              <a:t> с. </a:t>
            </a:r>
            <a:r>
              <a:rPr lang="ru-RU" sz="3600" dirty="0" err="1" smtClean="0"/>
              <a:t>Реальнай</a:t>
            </a:r>
            <a:r>
              <a:rPr lang="ru-RU" sz="3600" dirty="0" smtClean="0"/>
              <a:t> училище</a:t>
            </a:r>
            <a:r>
              <a:rPr lang="sah-RU" sz="3600" dirty="0" smtClean="0"/>
              <a:t>ҕа киирбит.</a:t>
            </a:r>
          </a:p>
          <a:p>
            <a:pPr>
              <a:buNone/>
            </a:pPr>
            <a:r>
              <a:rPr lang="sah-RU" sz="3600" b="1" dirty="0" smtClean="0"/>
              <a:t>1912-1913</a:t>
            </a:r>
            <a:r>
              <a:rPr lang="sah-RU" sz="3600" dirty="0" smtClean="0"/>
              <a:t> сс. “Саха саҥата” политсурунаалга үлэлспит.</a:t>
            </a:r>
          </a:p>
          <a:p>
            <a:pPr>
              <a:buNone/>
            </a:pPr>
            <a:r>
              <a:rPr lang="sah-RU" sz="3600" b="1" dirty="0" smtClean="0"/>
              <a:t>1913с. </a:t>
            </a:r>
            <a:r>
              <a:rPr lang="sah-RU" sz="3600" dirty="0" smtClean="0"/>
              <a:t>Петербург Университетын илиҥҥи факультетыгар арабскай-персидскай-турецкай салаатыгар үөрэнэ киирбит.</a:t>
            </a:r>
          </a:p>
          <a:p>
            <a:pPr>
              <a:buNone/>
            </a:pPr>
            <a:r>
              <a:rPr lang="sah-RU" sz="3600" b="1" dirty="0" smtClean="0"/>
              <a:t>1919с. </a:t>
            </a:r>
            <a:r>
              <a:rPr lang="sah-RU" sz="3600" dirty="0" smtClean="0"/>
              <a:t>Дьокуускайга  “Саха аймах” сырдатар түмсүүгэ үлэлэһэр.</a:t>
            </a:r>
          </a:p>
          <a:p>
            <a:pPr>
              <a:buNone/>
            </a:pPr>
            <a:r>
              <a:rPr lang="sah-RU" sz="3600" b="1" dirty="0" smtClean="0"/>
              <a:t>1922с. </a:t>
            </a:r>
            <a:r>
              <a:rPr lang="sah-RU" sz="3600" dirty="0" smtClean="0"/>
              <a:t>Бастааҥҥы сурук-бичимк букубаара тахсар.</a:t>
            </a:r>
          </a:p>
          <a:p>
            <a:pPr>
              <a:buNone/>
            </a:pPr>
            <a:r>
              <a:rPr lang="sah-RU" sz="3600" b="1" dirty="0" smtClean="0"/>
              <a:t>1923с. </a:t>
            </a:r>
            <a:r>
              <a:rPr lang="sah-RU" sz="3600" dirty="0" smtClean="0"/>
              <a:t>Петроградка саха шрибэ оҥоьуллар, маҥнайгы Ааҕар кинигэ бэчээттэнэр.</a:t>
            </a:r>
          </a:p>
          <a:p>
            <a:pPr>
              <a:buNone/>
            </a:pPr>
            <a:r>
              <a:rPr lang="sah-RU" sz="3600" b="1" dirty="0" smtClean="0"/>
              <a:t>1930 с. </a:t>
            </a:r>
            <a:r>
              <a:rPr lang="sah-RU" sz="3600" dirty="0" smtClean="0"/>
              <a:t>диэри Новгородов оҥорбут алфавитынан 200 кинигэ,  30 үөрэнэр кинигэ бэчээттэммит.</a:t>
            </a:r>
          </a:p>
          <a:p>
            <a:pPr>
              <a:buNone/>
            </a:pPr>
            <a:r>
              <a:rPr lang="sah-RU" sz="3600" dirty="0" smtClean="0"/>
              <a:t>		Саҥа алпабыыт саха омук сайдарыгар бастакы олугу уурбута. Маны саҕалааччынан Сэмэн Новгородов этэ.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		 </a:t>
            </a:r>
            <a:r>
              <a:rPr lang="ru-RU" sz="3600" dirty="0" err="1" smtClean="0"/>
              <a:t>Улуу</a:t>
            </a:r>
            <a:r>
              <a:rPr lang="ru-RU" sz="3600" dirty="0" smtClean="0"/>
              <a:t> </a:t>
            </a:r>
            <a:r>
              <a:rPr lang="ru-RU" sz="3600" dirty="0" err="1" smtClean="0"/>
              <a:t>сырдатааччы</a:t>
            </a:r>
            <a:r>
              <a:rPr lang="ru-RU" sz="3600" dirty="0" smtClean="0"/>
              <a:t> </a:t>
            </a:r>
            <a:r>
              <a:rPr lang="ru-RU" sz="3600" dirty="0" err="1" smtClean="0"/>
              <a:t>көмүс уҥуоҕа </a:t>
            </a:r>
            <a:r>
              <a:rPr lang="ru-RU" sz="3600" dirty="0" smtClean="0"/>
              <a:t>Санкт-Петербурга </a:t>
            </a:r>
            <a:r>
              <a:rPr lang="ru-RU" sz="3600" dirty="0" err="1" smtClean="0"/>
              <a:t>хараллан</a:t>
            </a:r>
            <a:r>
              <a:rPr lang="ru-RU" sz="3600" dirty="0" smtClean="0"/>
              <a:t> </a:t>
            </a:r>
            <a:r>
              <a:rPr lang="ru-RU" sz="3600" dirty="0" err="1" smtClean="0"/>
              <a:t>сытар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hp днс\Desktop\Semyon_Novgorod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031457" cy="285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Улуу сырдатааччы Сэмэн Новгородов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1219200"/>
            <a:ext cx="4648200" cy="4906963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Омук</a:t>
            </a:r>
            <a:r>
              <a:rPr lang="ru-RU" dirty="0" smtClean="0"/>
              <a:t> тыла </a:t>
            </a:r>
            <a:r>
              <a:rPr lang="ru-RU" dirty="0" err="1" smtClean="0"/>
              <a:t>туох</a:t>
            </a:r>
            <a:r>
              <a:rPr lang="ru-RU" dirty="0" smtClean="0"/>
              <a:t> </a:t>
            </a:r>
            <a:r>
              <a:rPr lang="ru-RU" dirty="0" err="1" smtClean="0"/>
              <a:t>ханнык</a:t>
            </a:r>
            <a:r>
              <a:rPr lang="ru-RU" dirty="0" smtClean="0"/>
              <a:t> </a:t>
            </a:r>
            <a:r>
              <a:rPr lang="ru-RU" dirty="0" err="1" smtClean="0"/>
              <a:t>иннинэ</a:t>
            </a:r>
            <a:r>
              <a:rPr lang="ru-RU" dirty="0" smtClean="0"/>
              <a:t> </a:t>
            </a:r>
            <a:r>
              <a:rPr lang="ru-RU" dirty="0" err="1" smtClean="0"/>
              <a:t>аан</a:t>
            </a:r>
            <a:r>
              <a:rPr lang="ru-RU" dirty="0" smtClean="0"/>
              <a:t> </a:t>
            </a:r>
            <a:r>
              <a:rPr lang="ru-RU" dirty="0" err="1" smtClean="0"/>
              <a:t>бастаан</a:t>
            </a:r>
            <a:r>
              <a:rPr lang="ru-RU" dirty="0" smtClean="0"/>
              <a:t> </a:t>
            </a:r>
            <a:r>
              <a:rPr lang="ru-RU" dirty="0" err="1" smtClean="0"/>
              <a:t>сурукка-бичиккэ</a:t>
            </a:r>
            <a:r>
              <a:rPr lang="ru-RU" dirty="0" smtClean="0"/>
              <a:t> </a:t>
            </a:r>
            <a:r>
              <a:rPr lang="ru-RU" dirty="0" err="1" smtClean="0"/>
              <a:t>киириэхтээх</a:t>
            </a:r>
            <a:r>
              <a:rPr lang="ru-RU" dirty="0" smtClean="0"/>
              <a:t>, </a:t>
            </a:r>
            <a:r>
              <a:rPr lang="ru-RU" dirty="0" err="1" smtClean="0"/>
              <a:t>суруллуохтаах</a:t>
            </a:r>
            <a:r>
              <a:rPr lang="ru-RU" dirty="0" smtClean="0"/>
              <a:t>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кэнниттэн</a:t>
            </a:r>
            <a:r>
              <a:rPr lang="ru-RU" dirty="0" smtClean="0"/>
              <a:t> </a:t>
            </a:r>
            <a:r>
              <a:rPr lang="ru-RU" dirty="0" err="1" smtClean="0"/>
              <a:t>чочуллан</a:t>
            </a:r>
            <a:r>
              <a:rPr lang="ru-RU" dirty="0" smtClean="0"/>
              <a:t>, </a:t>
            </a:r>
            <a:r>
              <a:rPr lang="ru-RU" dirty="0" err="1" smtClean="0"/>
              <a:t>тупсан</a:t>
            </a:r>
            <a:r>
              <a:rPr lang="ru-RU" dirty="0" smtClean="0"/>
              <a:t>, </a:t>
            </a:r>
            <a:r>
              <a:rPr lang="ru-RU" dirty="0" err="1" smtClean="0"/>
              <a:t>литературнай</a:t>
            </a:r>
            <a:r>
              <a:rPr lang="ru-RU" dirty="0" smtClean="0"/>
              <a:t> тыл </a:t>
            </a:r>
            <a:r>
              <a:rPr lang="ru-RU" dirty="0" err="1" smtClean="0"/>
              <a:t>үөскүөхтээх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 </a:t>
            </a:r>
            <a:r>
              <a:rPr lang="ru-RU" dirty="0" err="1" smtClean="0"/>
              <a:t>Ити</a:t>
            </a:r>
            <a:r>
              <a:rPr lang="ru-RU" dirty="0" smtClean="0"/>
              <a:t> </a:t>
            </a:r>
            <a:r>
              <a:rPr lang="ru-RU" dirty="0" err="1" smtClean="0"/>
              <a:t>суолтатын</a:t>
            </a:r>
            <a:r>
              <a:rPr lang="ru-RU" dirty="0" smtClean="0"/>
              <a:t>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бастакынан</a:t>
            </a:r>
            <a:r>
              <a:rPr lang="ru-RU" dirty="0" smtClean="0"/>
              <a:t> </a:t>
            </a:r>
            <a:r>
              <a:rPr lang="ru-RU" dirty="0" err="1" smtClean="0"/>
              <a:t>таба</a:t>
            </a:r>
            <a:r>
              <a:rPr lang="ru-RU" dirty="0" smtClean="0"/>
              <a:t> </a:t>
            </a:r>
            <a:r>
              <a:rPr lang="ru-RU" dirty="0" err="1" smtClean="0"/>
              <a:t>өйдөөбүт киһинэн, кылгас</a:t>
            </a:r>
            <a:r>
              <a:rPr lang="ru-RU" dirty="0" smtClean="0"/>
              <a:t> </a:t>
            </a:r>
            <a:r>
              <a:rPr lang="ru-RU" dirty="0" err="1" smtClean="0"/>
              <a:t>олоҕун бүтүннүүтүн сахалыы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</a:t>
            </a:r>
            <a:r>
              <a:rPr lang="ru-RU" dirty="0" err="1" smtClean="0"/>
              <a:t>тыл-өс баар</a:t>
            </a:r>
            <a:r>
              <a:rPr lang="ru-RU" dirty="0" smtClean="0"/>
              <a:t> </a:t>
            </a:r>
            <a:r>
              <a:rPr lang="ru-RU" dirty="0" err="1" smtClean="0"/>
              <a:t>буоларыгар</a:t>
            </a:r>
            <a:r>
              <a:rPr lang="ru-RU" dirty="0" smtClean="0"/>
              <a:t> </a:t>
            </a:r>
            <a:r>
              <a:rPr lang="ru-RU" dirty="0" err="1" smtClean="0"/>
              <a:t>туох-баар</a:t>
            </a:r>
            <a:r>
              <a:rPr lang="ru-RU" dirty="0" smtClean="0"/>
              <a:t> </a:t>
            </a:r>
            <a:r>
              <a:rPr lang="ru-RU" dirty="0" err="1" smtClean="0"/>
              <a:t>кыаҕын, кыһамньытын ууран</a:t>
            </a:r>
            <a:r>
              <a:rPr lang="ru-RU" dirty="0" smtClean="0"/>
              <a:t> </a:t>
            </a:r>
            <a:r>
              <a:rPr lang="ru-RU" dirty="0" err="1" smtClean="0"/>
              <a:t>үлэлээбит киһинэн </a:t>
            </a:r>
            <a:r>
              <a:rPr lang="ru-RU" b="1" dirty="0" smtClean="0"/>
              <a:t>Семен Андреевич </a:t>
            </a:r>
            <a:r>
              <a:rPr lang="ru-RU" b="1" dirty="0" err="1" smtClean="0"/>
              <a:t>Новгородов</a:t>
            </a:r>
            <a:r>
              <a:rPr lang="ru-RU" dirty="0" smtClean="0"/>
              <a:t> </a:t>
            </a:r>
            <a:r>
              <a:rPr lang="ru-RU" dirty="0" err="1" smtClean="0"/>
              <a:t>буолар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hp днс\Desktop\новгородов-семен-андре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5007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609600"/>
            <a:ext cx="4724400" cy="5516563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 Семен Андреевич </a:t>
            </a:r>
            <a:r>
              <a:rPr lang="ru-RU" dirty="0" err="1" smtClean="0"/>
              <a:t>сахалартан</a:t>
            </a:r>
            <a:r>
              <a:rPr lang="ru-RU" dirty="0" smtClean="0"/>
              <a:t> </a:t>
            </a:r>
            <a:r>
              <a:rPr lang="ru-RU" dirty="0" err="1" smtClean="0"/>
              <a:t>бастакынан</a:t>
            </a:r>
            <a:r>
              <a:rPr lang="ru-RU" dirty="0" smtClean="0"/>
              <a:t> </a:t>
            </a:r>
            <a:r>
              <a:rPr lang="ru-RU" dirty="0" err="1" smtClean="0"/>
              <a:t>саха</a:t>
            </a:r>
            <a:r>
              <a:rPr lang="ru-RU" dirty="0" smtClean="0"/>
              <a:t> </a:t>
            </a:r>
            <a:r>
              <a:rPr lang="ru-RU" dirty="0" err="1" smtClean="0"/>
              <a:t>тылын</a:t>
            </a:r>
            <a:r>
              <a:rPr lang="ru-RU" dirty="0" smtClean="0"/>
              <a:t> </a:t>
            </a:r>
            <a:r>
              <a:rPr lang="ru-RU" dirty="0" err="1" smtClean="0"/>
              <a:t>билиҥҥи сурук-бичик</a:t>
            </a:r>
            <a:r>
              <a:rPr lang="ru-RU" dirty="0" smtClean="0"/>
              <a:t> </a:t>
            </a:r>
            <a:r>
              <a:rPr lang="ru-RU" dirty="0" err="1" smtClean="0"/>
              <a:t>эйгэтигэр</a:t>
            </a:r>
            <a:r>
              <a:rPr lang="ru-RU" dirty="0" smtClean="0"/>
              <a:t> </a:t>
            </a:r>
            <a:r>
              <a:rPr lang="ru-RU" dirty="0" err="1" smtClean="0"/>
              <a:t>киллэрбит</a:t>
            </a:r>
            <a:r>
              <a:rPr lang="ru-RU" dirty="0" smtClean="0"/>
              <a:t>, </a:t>
            </a:r>
            <a:r>
              <a:rPr lang="ru-RU" dirty="0" err="1" smtClean="0"/>
              <a:t>саха</a:t>
            </a:r>
            <a:r>
              <a:rPr lang="ru-RU" dirty="0" smtClean="0"/>
              <a:t> </a:t>
            </a:r>
            <a:r>
              <a:rPr lang="ru-RU" dirty="0" err="1" smtClean="0"/>
              <a:t>тылын</a:t>
            </a:r>
            <a:r>
              <a:rPr lang="ru-RU" dirty="0" smtClean="0"/>
              <a:t> </a:t>
            </a:r>
            <a:r>
              <a:rPr lang="ru-RU" dirty="0" err="1" smtClean="0"/>
              <a:t>этэр</a:t>
            </a:r>
            <a:r>
              <a:rPr lang="ru-RU" dirty="0" smtClean="0"/>
              <a:t> </a:t>
            </a:r>
            <a:r>
              <a:rPr lang="ru-RU" dirty="0" err="1" smtClean="0"/>
              <a:t>буукубалар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dirty="0" err="1" smtClean="0"/>
              <a:t>буолалларын</a:t>
            </a:r>
            <a:r>
              <a:rPr lang="ru-RU" dirty="0" smtClean="0"/>
              <a:t> </a:t>
            </a:r>
            <a:r>
              <a:rPr lang="ru-RU" dirty="0" err="1" smtClean="0"/>
              <a:t>ситиспит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ону</a:t>
            </a:r>
            <a:r>
              <a:rPr lang="ru-RU" dirty="0" smtClean="0"/>
              <a:t> </a:t>
            </a:r>
            <a:r>
              <a:rPr lang="ru-RU" dirty="0" err="1" smtClean="0"/>
              <a:t>киэҥ эйгэҕэ тарҕатан олохтообут</a:t>
            </a:r>
            <a:r>
              <a:rPr lang="ru-RU" dirty="0" smtClean="0"/>
              <a:t> </a:t>
            </a:r>
            <a:r>
              <a:rPr lang="ru-RU" dirty="0" err="1" smtClean="0"/>
              <a:t>киһинэн буолар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ылбаҕай сурукка-бичиккэ</a:t>
            </a:r>
            <a:r>
              <a:rPr lang="ru-RU" dirty="0" smtClean="0"/>
              <a:t> </a:t>
            </a:r>
            <a:r>
              <a:rPr lang="ru-RU" dirty="0" err="1" smtClean="0"/>
              <a:t>олоҕуран, билиҥҥи саха</a:t>
            </a:r>
            <a:r>
              <a:rPr lang="ru-RU" dirty="0" smtClean="0"/>
              <a:t> </a:t>
            </a:r>
            <a:r>
              <a:rPr lang="ru-RU" dirty="0" err="1" smtClean="0"/>
              <a:t>балай</a:t>
            </a:r>
            <a:r>
              <a:rPr lang="ru-RU" dirty="0" smtClean="0"/>
              <a:t> да </a:t>
            </a:r>
            <a:r>
              <a:rPr lang="ru-RU" b="1" dirty="0" err="1" smtClean="0"/>
              <a:t>сайдыылаах</a:t>
            </a:r>
            <a:r>
              <a:rPr lang="ru-RU" b="1" dirty="0" smtClean="0"/>
              <a:t> </a:t>
            </a:r>
            <a:r>
              <a:rPr lang="ru-RU" b="1" dirty="0" err="1" smtClean="0"/>
              <a:t>литературнай</a:t>
            </a:r>
            <a:r>
              <a:rPr lang="ru-RU" b="1" dirty="0" smtClean="0"/>
              <a:t> тыла </a:t>
            </a:r>
            <a:r>
              <a:rPr lang="ru-RU" b="1" dirty="0" err="1" smtClean="0"/>
              <a:t>үөскээбитэ</a:t>
            </a:r>
            <a:r>
              <a:rPr lang="ru-RU" dirty="0" smtClean="0"/>
              <a:t>. 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hp днс\Desktop\Semyon_Novgorod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047999" cy="428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dirty="0" smtClean="0"/>
              <a:t>Тыл үөрэхтээҕэ Сэмэн Новгородов Үтүө аатын үйэтитии</a:t>
            </a:r>
            <a:endParaRPr lang="ru-RU" dirty="0"/>
          </a:p>
        </p:txBody>
      </p:sp>
      <p:pic>
        <p:nvPicPr>
          <p:cNvPr id="2050" name="Picture 2" descr="C:\Users\hp днс\Desktop\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hp днс\Desktop\1229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038600" cy="2690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Чурапчы</a:t>
            </a:r>
            <a:r>
              <a:rPr lang="ru-RU" sz="2400" dirty="0" smtClean="0"/>
              <a:t> </a:t>
            </a:r>
            <a:r>
              <a:rPr lang="ru-RU" sz="2400" dirty="0" err="1" smtClean="0"/>
              <a:t>орто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оскуолата</a:t>
            </a:r>
            <a:r>
              <a:rPr lang="ru-RU" sz="2400" dirty="0" smtClean="0"/>
              <a:t> 1994 </a:t>
            </a:r>
            <a:r>
              <a:rPr lang="ru-RU" sz="2400" dirty="0" err="1" smtClean="0"/>
              <a:t>сылтан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С.А.Новгородов</a:t>
            </a:r>
            <a:r>
              <a:rPr lang="ru-RU" sz="2400" dirty="0" smtClean="0"/>
              <a:t> </a:t>
            </a:r>
            <a:r>
              <a:rPr lang="ru-RU" sz="2400" dirty="0" err="1" smtClean="0"/>
              <a:t>аатын</a:t>
            </a:r>
            <a:r>
              <a:rPr lang="ru-RU" sz="2400" dirty="0" smtClean="0"/>
              <a:t> с</a:t>
            </a:r>
            <a:r>
              <a:rPr lang="sah-RU" sz="2400" dirty="0" smtClean="0"/>
              <a:t>үгэр.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err="1" smtClean="0"/>
              <a:t>Бичик</a:t>
            </a:r>
            <a:r>
              <a:rPr lang="ru-RU" sz="2400" dirty="0" smtClean="0"/>
              <a:t>» </a:t>
            </a:r>
            <a:r>
              <a:rPr lang="ru-RU" sz="2400" dirty="0" err="1" smtClean="0"/>
              <a:t>кинигэ</a:t>
            </a:r>
            <a:r>
              <a:rPr lang="ru-RU" sz="2400" dirty="0" smtClean="0"/>
              <a:t> </a:t>
            </a:r>
            <a:r>
              <a:rPr lang="ru-RU" sz="2400" dirty="0" err="1" smtClean="0"/>
              <a:t>кы</a:t>
            </a:r>
            <a:r>
              <a:rPr lang="sah-RU" sz="2400" dirty="0" smtClean="0"/>
              <a:t>һата </a:t>
            </a:r>
            <a:r>
              <a:rPr lang="ru-RU" sz="2400" dirty="0" smtClean="0"/>
              <a:t>2007 </a:t>
            </a:r>
            <a:r>
              <a:rPr lang="sah-RU" sz="2400" dirty="0" smtClean="0"/>
              <a:t>сылтан сүгэр.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62200" y="304800"/>
            <a:ext cx="6553200" cy="6172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		«</a:t>
            </a:r>
            <a:r>
              <a:rPr lang="ru-RU" dirty="0" err="1" smtClean="0"/>
              <a:t>Хайа</a:t>
            </a:r>
            <a:r>
              <a:rPr lang="ru-RU" dirty="0" smtClean="0"/>
              <a:t> </a:t>
            </a:r>
            <a:r>
              <a:rPr lang="ru-RU" dirty="0" err="1" smtClean="0"/>
              <a:t>баҕарар </a:t>
            </a:r>
            <a:r>
              <a:rPr lang="ru-RU" b="1" dirty="0" err="1" smtClean="0"/>
              <a:t>омук</a:t>
            </a:r>
            <a:r>
              <a:rPr lang="ru-RU" b="1" dirty="0" smtClean="0"/>
              <a:t> тыла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омук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</a:t>
            </a:r>
            <a:r>
              <a:rPr lang="ru-RU" dirty="0" err="1" smtClean="0"/>
              <a:t>тыла</a:t>
            </a:r>
            <a:r>
              <a:rPr lang="ru-RU" dirty="0" smtClean="0"/>
              <a:t> </a:t>
            </a:r>
            <a:r>
              <a:rPr lang="ru-RU" dirty="0" err="1" smtClean="0"/>
              <a:t>төһө баайыттан</a:t>
            </a:r>
            <a:r>
              <a:rPr lang="ru-RU" dirty="0" smtClean="0"/>
              <a:t>, </a:t>
            </a:r>
            <a:r>
              <a:rPr lang="ru-RU" dirty="0" err="1" smtClean="0"/>
              <a:t>төһө киэҥник туттулларыттан</a:t>
            </a:r>
            <a:r>
              <a:rPr lang="ru-RU" dirty="0" smtClean="0"/>
              <a:t>, </a:t>
            </a:r>
            <a:r>
              <a:rPr lang="ru-RU" dirty="0" err="1" smtClean="0"/>
              <a:t>сайдыылааҕыттан быһаччы тутулуктаах</a:t>
            </a:r>
            <a:r>
              <a:rPr lang="ru-RU" dirty="0" smtClean="0"/>
              <a:t>. </a:t>
            </a:r>
            <a:r>
              <a:rPr lang="ru-RU" dirty="0" err="1" smtClean="0"/>
              <a:t>Литературнай</a:t>
            </a:r>
            <a:r>
              <a:rPr lang="ru-RU" dirty="0" smtClean="0"/>
              <a:t> тыла </a:t>
            </a:r>
            <a:r>
              <a:rPr lang="ru-RU" dirty="0" err="1" smtClean="0"/>
              <a:t>суох</a:t>
            </a:r>
            <a:r>
              <a:rPr lang="ru-RU" dirty="0" smtClean="0"/>
              <a:t>, </a:t>
            </a:r>
            <a:r>
              <a:rPr lang="ru-RU" dirty="0" err="1" smtClean="0"/>
              <a:t>эбэтэр</a:t>
            </a:r>
            <a:r>
              <a:rPr lang="ru-RU" dirty="0" smtClean="0"/>
              <a:t> </a:t>
            </a:r>
            <a:r>
              <a:rPr lang="ru-RU" dirty="0" err="1" smtClean="0"/>
              <a:t>мөлтөх</a:t>
            </a:r>
            <a:r>
              <a:rPr lang="ru-RU" dirty="0" smtClean="0"/>
              <a:t>, </a:t>
            </a:r>
            <a:r>
              <a:rPr lang="ru-RU" dirty="0" err="1" smtClean="0"/>
              <a:t>сайдыбатах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</a:t>
            </a:r>
            <a:r>
              <a:rPr lang="ru-RU" dirty="0" err="1" smtClean="0"/>
              <a:t>эйгэлээх</a:t>
            </a:r>
            <a:r>
              <a:rPr lang="ru-RU" dirty="0" smtClean="0"/>
              <a:t> тыл </a:t>
            </a:r>
            <a:r>
              <a:rPr lang="ru-RU" dirty="0" err="1" smtClean="0"/>
              <a:t>кыайан</a:t>
            </a:r>
            <a:r>
              <a:rPr lang="ru-RU" dirty="0" smtClean="0"/>
              <a:t> </a:t>
            </a:r>
            <a:r>
              <a:rPr lang="ru-RU" dirty="0" err="1" smtClean="0"/>
              <a:t>сайдыбат</a:t>
            </a:r>
            <a:r>
              <a:rPr lang="ru-RU" dirty="0" smtClean="0"/>
              <a:t>, </a:t>
            </a:r>
            <a:r>
              <a:rPr lang="ru-RU" dirty="0" err="1" smtClean="0"/>
              <a:t>буомурар</a:t>
            </a:r>
            <a:r>
              <a:rPr lang="ru-RU" dirty="0" smtClean="0"/>
              <a:t>, </a:t>
            </a:r>
            <a:r>
              <a:rPr lang="ru-RU" dirty="0" err="1" smtClean="0"/>
              <a:t>көннөрү кэпсэл</a:t>
            </a:r>
            <a:r>
              <a:rPr lang="ru-RU" dirty="0" smtClean="0"/>
              <a:t> </a:t>
            </a:r>
            <a:r>
              <a:rPr lang="ru-RU" dirty="0" err="1" smtClean="0"/>
              <a:t>тылыгар</a:t>
            </a:r>
            <a:r>
              <a:rPr lang="ru-RU" dirty="0" smtClean="0"/>
              <a:t> </a:t>
            </a:r>
            <a:r>
              <a:rPr lang="ru-RU" dirty="0" err="1" smtClean="0"/>
              <a:t>кубулуйан</a:t>
            </a:r>
            <a:r>
              <a:rPr lang="ru-RU" dirty="0" smtClean="0"/>
              <a:t>, </a:t>
            </a:r>
            <a:r>
              <a:rPr lang="ru-RU" dirty="0" err="1" smtClean="0"/>
              <a:t>сыыйа</a:t>
            </a:r>
            <a:r>
              <a:rPr lang="ru-RU" dirty="0" smtClean="0"/>
              <a:t> </a:t>
            </a:r>
            <a:r>
              <a:rPr lang="ru-RU" dirty="0" err="1" smtClean="0"/>
              <a:t>кэхтэр</a:t>
            </a:r>
            <a:r>
              <a:rPr lang="ru-RU" dirty="0" smtClean="0"/>
              <a:t>, </a:t>
            </a:r>
            <a:r>
              <a:rPr lang="ru-RU" dirty="0" err="1" smtClean="0"/>
              <a:t>сүтэр аакка</a:t>
            </a:r>
            <a:r>
              <a:rPr lang="ru-RU" dirty="0" smtClean="0"/>
              <a:t> </a:t>
            </a:r>
            <a:r>
              <a:rPr lang="ru-RU" dirty="0" err="1" smtClean="0"/>
              <a:t>барар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err="1" smtClean="0"/>
              <a:t>Онон</a:t>
            </a:r>
            <a:r>
              <a:rPr lang="ru-RU" dirty="0" smtClean="0"/>
              <a:t>, </a:t>
            </a:r>
            <a:r>
              <a:rPr lang="ru-RU" dirty="0" err="1" smtClean="0"/>
              <a:t>төрөөбүт тылын</a:t>
            </a:r>
            <a:r>
              <a:rPr lang="ru-RU" dirty="0" smtClean="0"/>
              <a:t> </a:t>
            </a:r>
            <a:r>
              <a:rPr lang="ru-RU" dirty="0" err="1" smtClean="0"/>
              <a:t>харыстыыр</a:t>
            </a:r>
            <a:r>
              <a:rPr lang="ru-RU" dirty="0" smtClean="0"/>
              <a:t> </a:t>
            </a:r>
            <a:r>
              <a:rPr lang="ru-RU" dirty="0" err="1" smtClean="0"/>
              <a:t>омук</a:t>
            </a:r>
            <a:r>
              <a:rPr lang="ru-RU" dirty="0" smtClean="0"/>
              <a:t> </a:t>
            </a:r>
            <a:r>
              <a:rPr lang="ru-RU" dirty="0" err="1" smtClean="0"/>
              <a:t>туох</a:t>
            </a:r>
            <a:r>
              <a:rPr lang="ru-RU" dirty="0" smtClean="0"/>
              <a:t> </a:t>
            </a:r>
            <a:r>
              <a:rPr lang="ru-RU" dirty="0" err="1" smtClean="0"/>
              <a:t>ханнык</a:t>
            </a:r>
            <a:r>
              <a:rPr lang="ru-RU" dirty="0" smtClean="0"/>
              <a:t> </a:t>
            </a:r>
            <a:r>
              <a:rPr lang="ru-RU" dirty="0" err="1" smtClean="0"/>
              <a:t>иннинэ</a:t>
            </a:r>
            <a:r>
              <a:rPr lang="ru-RU" dirty="0" smtClean="0"/>
              <a:t> </a:t>
            </a:r>
            <a:r>
              <a:rPr lang="ru-RU" dirty="0" err="1" smtClean="0"/>
              <a:t>бэйэтин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</a:t>
            </a:r>
            <a:r>
              <a:rPr lang="ru-RU" dirty="0" err="1" smtClean="0"/>
              <a:t>тылын</a:t>
            </a:r>
            <a:r>
              <a:rPr lang="ru-RU" dirty="0" smtClean="0"/>
              <a:t>, </a:t>
            </a:r>
            <a:r>
              <a:rPr lang="ru-RU" dirty="0" err="1" smtClean="0"/>
              <a:t>уус-уран</a:t>
            </a:r>
            <a:r>
              <a:rPr lang="ru-RU" dirty="0" smtClean="0"/>
              <a:t> </a:t>
            </a:r>
            <a:r>
              <a:rPr lang="ru-RU" dirty="0" err="1" smtClean="0"/>
              <a:t>литературатын</a:t>
            </a:r>
            <a:r>
              <a:rPr lang="ru-RU" dirty="0" smtClean="0"/>
              <a:t>, </a:t>
            </a:r>
            <a:r>
              <a:rPr lang="ru-RU" dirty="0" err="1" smtClean="0"/>
              <a:t>уус-уран</a:t>
            </a:r>
            <a:r>
              <a:rPr lang="ru-RU" dirty="0" smtClean="0"/>
              <a:t> </a:t>
            </a:r>
            <a:r>
              <a:rPr lang="ru-RU" dirty="0" err="1" smtClean="0"/>
              <a:t>суругун-бичигин</a:t>
            </a:r>
            <a:r>
              <a:rPr lang="ru-RU" dirty="0" smtClean="0"/>
              <a:t>, </a:t>
            </a:r>
            <a:r>
              <a:rPr lang="ru-RU" dirty="0" err="1" smtClean="0"/>
              <a:t>тылын</a:t>
            </a:r>
            <a:r>
              <a:rPr lang="ru-RU" dirty="0" smtClean="0"/>
              <a:t> </a:t>
            </a:r>
            <a:r>
              <a:rPr lang="ru-RU" dirty="0" err="1" smtClean="0"/>
              <a:t>харыстыахтаах</a:t>
            </a:r>
            <a:r>
              <a:rPr lang="ru-RU" dirty="0" smtClean="0"/>
              <a:t>, </a:t>
            </a:r>
            <a:r>
              <a:rPr lang="ru-RU" dirty="0" err="1" smtClean="0"/>
              <a:t>туттуллар</a:t>
            </a:r>
            <a:r>
              <a:rPr lang="ru-RU" dirty="0" smtClean="0"/>
              <a:t> </a:t>
            </a:r>
            <a:r>
              <a:rPr lang="ru-RU" dirty="0" err="1" smtClean="0"/>
              <a:t>эйгэтин</a:t>
            </a:r>
            <a:r>
              <a:rPr lang="ru-RU" dirty="0" smtClean="0"/>
              <a:t> </a:t>
            </a:r>
            <a:r>
              <a:rPr lang="ru-RU" dirty="0" err="1" smtClean="0"/>
              <a:t>кэҥэтэ, сайыннара</a:t>
            </a:r>
            <a:r>
              <a:rPr lang="ru-RU" dirty="0" smtClean="0"/>
              <a:t> </a:t>
            </a:r>
            <a:r>
              <a:rPr lang="ru-RU" dirty="0" err="1" smtClean="0"/>
              <a:t>сатыахтаах</a:t>
            </a:r>
            <a:r>
              <a:rPr lang="ru-RU" dirty="0" smtClean="0"/>
              <a:t>. </a:t>
            </a:r>
            <a:r>
              <a:rPr lang="ru-RU" dirty="0" err="1" smtClean="0"/>
              <a:t>Сурук-бичик</a:t>
            </a:r>
            <a:r>
              <a:rPr lang="ru-RU" dirty="0" smtClean="0"/>
              <a:t> </a:t>
            </a:r>
            <a:r>
              <a:rPr lang="ru-RU" dirty="0" err="1" smtClean="0"/>
              <a:t>ситэри</a:t>
            </a:r>
            <a:r>
              <a:rPr lang="ru-RU" dirty="0" smtClean="0"/>
              <a:t> </a:t>
            </a:r>
            <a:r>
              <a:rPr lang="ru-RU" dirty="0" err="1" smtClean="0"/>
              <a:t>олохсуйа</a:t>
            </a:r>
            <a:r>
              <a:rPr lang="ru-RU" dirty="0" smtClean="0"/>
              <a:t> </a:t>
            </a:r>
            <a:r>
              <a:rPr lang="ru-RU" dirty="0" err="1" smtClean="0"/>
              <a:t>илигинэ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тыл </a:t>
            </a:r>
            <a:r>
              <a:rPr lang="ru-RU" dirty="0" err="1" smtClean="0"/>
              <a:t>үөскээбэт</a:t>
            </a:r>
            <a:r>
              <a:rPr lang="ru-RU" dirty="0" smtClean="0"/>
              <a:t>, </a:t>
            </a:r>
            <a:r>
              <a:rPr lang="ru-RU" dirty="0" err="1" smtClean="0"/>
              <a:t>сайдыбат</a:t>
            </a:r>
            <a:r>
              <a:rPr lang="ru-RU" dirty="0" smtClean="0"/>
              <a:t>. </a:t>
            </a:r>
            <a:r>
              <a:rPr lang="ru-RU" dirty="0" err="1" smtClean="0"/>
              <a:t>Биһиги омук</a:t>
            </a:r>
            <a:r>
              <a:rPr lang="ru-RU" dirty="0" smtClean="0"/>
              <a:t> </a:t>
            </a:r>
            <a:r>
              <a:rPr lang="ru-RU" dirty="0" err="1" smtClean="0"/>
              <a:t>быһыытынан төрөөбүт тылбытынан</a:t>
            </a:r>
            <a:r>
              <a:rPr lang="ru-RU" dirty="0" smtClean="0"/>
              <a:t> </a:t>
            </a:r>
            <a:r>
              <a:rPr lang="ru-RU" dirty="0" err="1" smtClean="0"/>
              <a:t>сурукпут-бичикпит</a:t>
            </a:r>
            <a:r>
              <a:rPr lang="ru-RU" dirty="0" smtClean="0"/>
              <a:t> </a:t>
            </a:r>
            <a:r>
              <a:rPr lang="ru-RU" dirty="0" err="1" smtClean="0"/>
              <a:t>сайдыытын</a:t>
            </a:r>
            <a:r>
              <a:rPr lang="ru-RU" dirty="0" smtClean="0"/>
              <a:t> </a:t>
            </a:r>
            <a:r>
              <a:rPr lang="ru-RU" dirty="0" err="1" smtClean="0"/>
              <a:t>төрүт суолтата</a:t>
            </a:r>
            <a:r>
              <a:rPr lang="ru-RU" dirty="0" smtClean="0"/>
              <a:t> – </a:t>
            </a:r>
            <a:r>
              <a:rPr lang="ru-RU" dirty="0" err="1" smtClean="0"/>
              <a:t>итиниэхэ</a:t>
            </a:r>
            <a:r>
              <a:rPr lang="ru-RU" dirty="0" smtClean="0"/>
              <a:t>».</a:t>
            </a:r>
          </a:p>
          <a:p>
            <a:pPr algn="r">
              <a:buNone/>
            </a:pPr>
            <a:r>
              <a:rPr lang="sah-RU" b="1" dirty="0" smtClean="0"/>
              <a:t>Ил Түмэн спикерин солбуйааччы </a:t>
            </a:r>
          </a:p>
          <a:p>
            <a:pPr algn="r">
              <a:buNone/>
            </a:pPr>
            <a:r>
              <a:rPr lang="sah-RU" b="1" dirty="0" smtClean="0"/>
              <a:t>Александр Жирков</a:t>
            </a:r>
            <a:endParaRPr lang="ru-RU" b="1" dirty="0"/>
          </a:p>
        </p:txBody>
      </p:sp>
      <p:pic>
        <p:nvPicPr>
          <p:cNvPr id="1026" name="Picture 2" descr="C:\Users\hp днс\Desktop\g4dJr0i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2209799" cy="33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861</Words>
  <Application>Microsoft Office PowerPoint</Application>
  <PresentationFormat>Экран (4:3)</PresentationFormat>
  <Paragraphs>237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Мындыр толкуйдаах саха Саарына</vt:lpstr>
      <vt:lpstr>Слайд 3</vt:lpstr>
      <vt:lpstr> «Төрөөбүт тыл, сурук-бичик күнэ»  сыл ахсын олунньу 13 күнүгэр бэлиэтэнэр </vt:lpstr>
      <vt:lpstr>Олунньу13 күнэ - талааннаах лингвист  Сэмэн Новгородов төрөөбүт күнэ</vt:lpstr>
      <vt:lpstr>Улуу сырдатааччы Сэмэн Новгородов</vt:lpstr>
      <vt:lpstr>Слайд 7</vt:lpstr>
      <vt:lpstr>Тыл үөрэхтээҕэ Сэмэн Новгородов Үтүө аатын үйэтитии</vt:lpstr>
      <vt:lpstr>Слайд 9</vt:lpstr>
      <vt:lpstr>Саха тылдьытын сүҥкэн үлэтэ түмүктэннэ</vt:lpstr>
      <vt:lpstr>15 туомнаах «Саха тылын быһаарыылаах тылдьытын» оҥорбут тыл үөрэхтээхтэрэ</vt:lpstr>
      <vt:lpstr>Слайд 12</vt:lpstr>
      <vt:lpstr>Слайд 13</vt:lpstr>
      <vt:lpstr>Төрөөбүт тыл туһунан  саха суруйааччыларын БЭРГЭН ЭТИИЛЭРЭ</vt:lpstr>
      <vt:lpstr>Анемподист Софронов– АЛАМПА (1886-1935)</vt:lpstr>
      <vt:lpstr>Былатыан Слепцов –ОЙУУНУСКАЙ  (1893-1936)</vt:lpstr>
      <vt:lpstr>Алексей Иванов-КҮНДЭ (1898-1934)</vt:lpstr>
      <vt:lpstr>Николай Мординов – - АММА АЧЧЫГЫЙА (1906-1994)</vt:lpstr>
      <vt:lpstr>Владимир Новиков –КҮННҮК УУРАСТЫЫРАП (1907-1990) </vt:lpstr>
      <vt:lpstr>Сэмэн Данилов  (1917 - 1978)</vt:lpstr>
      <vt:lpstr>Бүөтүр Тобуруокап  (1917-2001)</vt:lpstr>
      <vt:lpstr>Уйбаан Гоголев - КЫНДЫЛ  (1930-1998)</vt:lpstr>
      <vt:lpstr>Василий Босиков – БОСЯК (1928-2008)</vt:lpstr>
      <vt:lpstr>Сэмэн Руфов (1927-2016)</vt:lpstr>
      <vt:lpstr>Виталий Власов – Олоҥхо театрын дириэктэрэ</vt:lpstr>
      <vt:lpstr>Слайд 26</vt:lpstr>
      <vt:lpstr>Наталья Харлампьева – саха поэзиятын  Далбар Хотуна</vt:lpstr>
      <vt:lpstr>Гольдерова Саргылаана Васильевна –  САРГЫ КУО (1959)</vt:lpstr>
      <vt:lpstr>Наталья Михалева – САЙА  (1964)</vt:lpstr>
      <vt:lpstr>Слайд 30</vt:lpstr>
      <vt:lpstr>Поляк учуонайа Вацлав Серошевскай Саха сиригэр 12 сыл устата политическай сыылкаҕа олорбута</vt:lpstr>
      <vt:lpstr>Слайд 32</vt:lpstr>
      <vt:lpstr>Слайд 33</vt:lpstr>
      <vt:lpstr>Революционер, тюрколог-учуонай, чинчийээччи  Эдуард Карлович Пекарскай</vt:lpstr>
      <vt:lpstr>Э.К.Пекарскай саха норуотугар дьоһун үлэтэ</vt:lpstr>
      <vt:lpstr>Слайд 36</vt:lpstr>
      <vt:lpstr>Слайд 37</vt:lpstr>
      <vt:lpstr>Тыл туһунан өс хоһоонноро:</vt:lpstr>
      <vt:lpstr>Киэн тутун, эн саха буоларгынан!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gb</dc:creator>
  <cp:lastModifiedBy>hp днс</cp:lastModifiedBy>
  <cp:revision>81</cp:revision>
  <dcterms:created xsi:type="dcterms:W3CDTF">2018-02-17T12:18:09Z</dcterms:created>
  <dcterms:modified xsi:type="dcterms:W3CDTF">2024-01-16T21:23:34Z</dcterms:modified>
</cp:coreProperties>
</file>