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9144000"/>
  <p:notesSz cx="9144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050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7256" y="2410947"/>
            <a:ext cx="1973808" cy="19720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" y="395"/>
            <a:ext cx="9142984" cy="68572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573" y="65913"/>
            <a:ext cx="8394852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3799" y="2411349"/>
            <a:ext cx="8496401" cy="1856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jp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387" y="5668"/>
            <a:ext cx="8892540" cy="6852920"/>
            <a:chOff x="156387" y="5668"/>
            <a:chExt cx="8892540" cy="6852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46" y="5668"/>
              <a:ext cx="8100441" cy="68523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6387" y="620775"/>
              <a:ext cx="8892540" cy="1292860"/>
            </a:xfrm>
            <a:custGeom>
              <a:avLst/>
              <a:gdLst/>
              <a:ahLst/>
              <a:cxnLst/>
              <a:rect l="l" t="t" r="r" b="b"/>
              <a:pathLst>
                <a:path w="8892540" h="1292860">
                  <a:moveTo>
                    <a:pt x="8892540" y="0"/>
                  </a:moveTo>
                  <a:lnTo>
                    <a:pt x="0" y="0"/>
                  </a:lnTo>
                  <a:lnTo>
                    <a:pt x="0" y="1292606"/>
                  </a:lnTo>
                  <a:lnTo>
                    <a:pt x="8892540" y="1292606"/>
                  </a:lnTo>
                  <a:lnTo>
                    <a:pt x="8892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4735" y="644778"/>
            <a:ext cx="729551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79400" indent="-1270" algn="ctr">
              <a:lnSpc>
                <a:spcPct val="100000"/>
              </a:lnSpc>
              <a:spcBef>
                <a:spcPts val="105"/>
              </a:spcBef>
            </a:pPr>
            <a:r>
              <a:rPr sz="2600" i="0" spc="-15" dirty="0">
                <a:latin typeface="Arial"/>
                <a:cs typeface="Arial"/>
              </a:rPr>
              <a:t>ОРГАНИЗАЦИОННО-МЕТОДИЧЕСКОЕ </a:t>
            </a:r>
            <a:r>
              <a:rPr sz="2600" i="0" spc="-10" dirty="0">
                <a:latin typeface="Arial"/>
                <a:cs typeface="Arial"/>
              </a:rPr>
              <a:t> </a:t>
            </a:r>
            <a:r>
              <a:rPr sz="2600" i="0" spc="-15" dirty="0">
                <a:latin typeface="Arial"/>
                <a:cs typeface="Arial"/>
              </a:rPr>
              <a:t>СОПРОВОЖДЕНИЕ</a:t>
            </a:r>
            <a:r>
              <a:rPr sz="2600" i="0" spc="-85" dirty="0">
                <a:latin typeface="Arial"/>
                <a:cs typeface="Arial"/>
              </a:rPr>
              <a:t> </a:t>
            </a:r>
            <a:r>
              <a:rPr sz="2600" i="0" spc="-10" dirty="0">
                <a:latin typeface="Arial"/>
                <a:cs typeface="Arial"/>
              </a:rPr>
              <a:t>ИНДИВИДУАЛЬНОГО</a:t>
            </a:r>
            <a:endParaRPr sz="2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i="0" spc="-20" dirty="0" smtClean="0"/>
              <a:t>ОБРАЗОВАТЕЛЬНОГО</a:t>
            </a:r>
            <a:r>
              <a:rPr sz="2600" i="0" spc="-40" dirty="0" smtClean="0">
                <a:latin typeface="Arial"/>
                <a:cs typeface="Arial"/>
              </a:rPr>
              <a:t> </a:t>
            </a:r>
            <a:r>
              <a:rPr sz="2600" i="0" spc="-20" dirty="0" smtClean="0">
                <a:latin typeface="Arial"/>
                <a:cs typeface="Arial"/>
              </a:rPr>
              <a:t>ПРОЕКТА</a:t>
            </a:r>
            <a:r>
              <a:rPr lang="ru-RU" sz="2600" i="0" spc="-20" dirty="0" smtClean="0">
                <a:latin typeface="Arial"/>
                <a:cs typeface="Arial"/>
              </a:rPr>
              <a:t> (ИОП)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406" y="284429"/>
            <a:ext cx="7901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35" dirty="0">
                <a:latin typeface="Arial"/>
                <a:cs typeface="Arial"/>
              </a:rPr>
              <a:t>Что</a:t>
            </a:r>
            <a:r>
              <a:rPr sz="2800" i="0" spc="40" dirty="0">
                <a:latin typeface="Arial"/>
                <a:cs typeface="Arial"/>
              </a:rPr>
              <a:t> </a:t>
            </a:r>
            <a:r>
              <a:rPr sz="2800" i="0" spc="-10" dirty="0">
                <a:latin typeface="Arial"/>
                <a:cs typeface="Arial"/>
              </a:rPr>
              <a:t>дает</a:t>
            </a:r>
            <a:r>
              <a:rPr sz="2800" i="0" spc="5" dirty="0">
                <a:latin typeface="Arial"/>
                <a:cs typeface="Arial"/>
              </a:rPr>
              <a:t> </a:t>
            </a:r>
            <a:r>
              <a:rPr sz="2800" i="0" spc="-15" dirty="0">
                <a:latin typeface="Arial"/>
                <a:cs typeface="Arial"/>
              </a:rPr>
              <a:t>принадлежность</a:t>
            </a:r>
            <a:r>
              <a:rPr sz="2800" i="0" spc="50" dirty="0">
                <a:latin typeface="Arial"/>
                <a:cs typeface="Arial"/>
              </a:rPr>
              <a:t> </a:t>
            </a:r>
            <a:r>
              <a:rPr sz="2800" i="0" spc="-5" dirty="0">
                <a:latin typeface="Arial"/>
                <a:cs typeface="Arial"/>
              </a:rPr>
              <a:t>к</a:t>
            </a:r>
            <a:r>
              <a:rPr sz="2800" i="0" dirty="0">
                <a:latin typeface="Arial"/>
                <a:cs typeface="Arial"/>
              </a:rPr>
              <a:t> </a:t>
            </a:r>
            <a:r>
              <a:rPr sz="2800" i="0" spc="-25" dirty="0">
                <a:latin typeface="Arial"/>
                <a:cs typeface="Arial"/>
              </a:rPr>
              <a:t>поколению</a:t>
            </a:r>
            <a:r>
              <a:rPr sz="2800" i="0" spc="10" dirty="0">
                <a:latin typeface="Arial"/>
                <a:cs typeface="Arial"/>
              </a:rPr>
              <a:t> </a:t>
            </a:r>
            <a:r>
              <a:rPr sz="2800" i="0" dirty="0">
                <a:latin typeface="Arial"/>
                <a:cs typeface="Arial"/>
              </a:rPr>
              <a:t>«Z»?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281" y="763904"/>
            <a:ext cx="850265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15" dirty="0">
                <a:latin typeface="Microsoft Sans Serif"/>
                <a:cs typeface="Microsoft Sans Serif"/>
              </a:rPr>
              <a:t>Могут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радовать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нестандартными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идеями</a:t>
            </a:r>
            <a:endParaRPr sz="22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spc="-25" dirty="0">
                <a:latin typeface="Microsoft Sans Serif"/>
                <a:cs typeface="Microsoft Sans Serif"/>
              </a:rPr>
              <a:t>Активно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используют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IT-средства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575" dirty="0">
                <a:latin typeface="Microsoft Sans Serif"/>
                <a:cs typeface="Microsoft Sans Serif"/>
              </a:rPr>
              <a:t>–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b="1" spc="-15" dirty="0">
                <a:solidFill>
                  <a:srgbClr val="006FC0"/>
                </a:solidFill>
                <a:latin typeface="Arial"/>
                <a:cs typeface="Arial"/>
              </a:rPr>
              <a:t>«цифровое</a:t>
            </a:r>
            <a:r>
              <a:rPr sz="2200" b="1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06FC0"/>
                </a:solidFill>
                <a:latin typeface="Arial"/>
                <a:cs typeface="Arial"/>
              </a:rPr>
              <a:t>поколение»</a:t>
            </a:r>
            <a:endParaRPr sz="2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200" b="1" spc="-10" dirty="0">
                <a:solidFill>
                  <a:srgbClr val="006FC0"/>
                </a:solidFill>
                <a:latin typeface="Arial"/>
                <a:cs typeface="Arial"/>
              </a:rPr>
              <a:t>Интеллектуальные</a:t>
            </a:r>
            <a:r>
              <a:rPr sz="2200" b="1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спринтеры</a:t>
            </a:r>
            <a:r>
              <a:rPr sz="2200" spc="-5" dirty="0">
                <a:latin typeface="Microsoft Sans Serif"/>
                <a:cs typeface="Microsoft Sans Serif"/>
              </a:rPr>
              <a:t>: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опора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на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интерес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(иначе,</a:t>
            </a:r>
            <a:endParaRPr sz="22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2200" spc="-40" dirty="0">
                <a:latin typeface="Microsoft Sans Serif"/>
                <a:cs typeface="Microsoft Sans Serif"/>
              </a:rPr>
              <a:t>«Зачем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нам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это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надо?»)</a:t>
            </a:r>
            <a:endParaRPr sz="22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35" dirty="0">
                <a:latin typeface="Microsoft Sans Serif"/>
                <a:cs typeface="Microsoft Sans Serif"/>
              </a:rPr>
              <a:t>Длительная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работа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в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ожидании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успеха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сильно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утомляет</a:t>
            </a:r>
            <a:r>
              <a:rPr sz="2200" spc="70" dirty="0">
                <a:latin typeface="Microsoft Sans Serif"/>
                <a:cs typeface="Microsoft Sans Serif"/>
              </a:rPr>
              <a:t> </a:t>
            </a:r>
            <a:r>
              <a:rPr sz="2200" spc="575" dirty="0">
                <a:latin typeface="Microsoft Sans Serif"/>
                <a:cs typeface="Microsoft Sans Serif"/>
              </a:rPr>
              <a:t>–</a:t>
            </a:r>
            <a:endParaRPr sz="22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2200" b="1" spc="-25" dirty="0">
                <a:solidFill>
                  <a:srgbClr val="006FC0"/>
                </a:solidFill>
                <a:latin typeface="Arial"/>
                <a:cs typeface="Arial"/>
              </a:rPr>
              <a:t>«Гении</a:t>
            </a:r>
            <a:r>
              <a:rPr sz="22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2200" b="1" spc="-10" dirty="0">
                <a:solidFill>
                  <a:srgbClr val="006FC0"/>
                </a:solidFill>
                <a:latin typeface="Arial"/>
                <a:cs typeface="Arial"/>
              </a:rPr>
              <a:t> ленцой»</a:t>
            </a:r>
            <a:endParaRPr sz="2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200" b="1" spc="-15" dirty="0">
                <a:solidFill>
                  <a:srgbClr val="006FC0"/>
                </a:solidFill>
                <a:latin typeface="Arial"/>
                <a:cs typeface="Arial"/>
              </a:rPr>
              <a:t>Амбициозны</a:t>
            </a:r>
            <a:r>
              <a:rPr sz="2200" spc="-15" dirty="0">
                <a:latin typeface="Microsoft Sans Serif"/>
                <a:cs typeface="Microsoft Sans Serif"/>
              </a:rPr>
              <a:t>,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настроены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на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быстрый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успех</a:t>
            </a:r>
            <a:endParaRPr sz="22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200" b="1" spc="-10" dirty="0">
                <a:solidFill>
                  <a:srgbClr val="006FC0"/>
                </a:solidFill>
                <a:latin typeface="Arial"/>
                <a:cs typeface="Arial"/>
              </a:rPr>
              <a:t>Инфантильны</a:t>
            </a:r>
            <a:r>
              <a:rPr sz="2200" spc="-10" dirty="0">
                <a:latin typeface="Microsoft Sans Serif"/>
                <a:cs typeface="Microsoft Sans Serif"/>
              </a:rPr>
              <a:t>,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снижена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самостоятельность,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ответственность</a:t>
            </a:r>
            <a:endParaRPr sz="22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Способны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40" dirty="0">
                <a:latin typeface="Microsoft Sans Serif"/>
                <a:cs typeface="Microsoft Sans Serif"/>
              </a:rPr>
              <a:t>к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b="1" spc="-20" dirty="0">
                <a:solidFill>
                  <a:srgbClr val="006FC0"/>
                </a:solidFill>
                <a:latin typeface="Arial"/>
                <a:cs typeface="Arial"/>
              </a:rPr>
              <a:t>многозадачности</a:t>
            </a:r>
            <a:endParaRPr sz="22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spc="-25" dirty="0">
                <a:latin typeface="Microsoft Sans Serif"/>
                <a:cs typeface="Microsoft Sans Serif"/>
              </a:rPr>
              <a:t>Радуют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эрудицией,</a:t>
            </a:r>
            <a:r>
              <a:rPr sz="2200" spc="70" dirty="0">
                <a:latin typeface="Microsoft Sans Serif"/>
                <a:cs typeface="Microsoft Sans Serif"/>
              </a:rPr>
              <a:t> </a:t>
            </a:r>
            <a:r>
              <a:rPr sz="2200" b="1" spc="-15" dirty="0">
                <a:solidFill>
                  <a:srgbClr val="006FC0"/>
                </a:solidFill>
                <a:latin typeface="Arial"/>
                <a:cs typeface="Arial"/>
              </a:rPr>
              <a:t>нестандартным</a:t>
            </a:r>
            <a:r>
              <a:rPr sz="2200" b="1" spc="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Arial"/>
                <a:cs typeface="Arial"/>
              </a:rPr>
              <a:t>мышлением</a:t>
            </a:r>
            <a:r>
              <a:rPr sz="2200" spc="-10" dirty="0">
                <a:latin typeface="Microsoft Sans Serif"/>
                <a:cs typeface="Microsoft Sans Serif"/>
              </a:rPr>
              <a:t>,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но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могут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не </a:t>
            </a:r>
            <a:r>
              <a:rPr sz="2200" spc="-565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знать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элементарного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har char="•"/>
            </a:pP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225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spc="-20" dirty="0">
                <a:latin typeface="Microsoft Sans Serif"/>
                <a:cs typeface="Microsoft Sans Serif"/>
              </a:rPr>
              <a:t>Нужна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системность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знаний!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95119" y="4519295"/>
            <a:ext cx="510540" cy="514984"/>
            <a:chOff x="2095119" y="4519295"/>
            <a:chExt cx="510540" cy="514984"/>
          </a:xfrm>
        </p:grpSpPr>
        <p:sp>
          <p:nvSpPr>
            <p:cNvPr id="5" name="object 5"/>
            <p:cNvSpPr/>
            <p:nvPr/>
          </p:nvSpPr>
          <p:spPr>
            <a:xfrm>
              <a:off x="2107819" y="4531995"/>
              <a:ext cx="485140" cy="489584"/>
            </a:xfrm>
            <a:custGeom>
              <a:avLst/>
              <a:gdLst/>
              <a:ahLst/>
              <a:cxnLst/>
              <a:rect l="l" t="t" r="r" b="b"/>
              <a:pathLst>
                <a:path w="485139" h="489585">
                  <a:moveTo>
                    <a:pt x="363474" y="0"/>
                  </a:moveTo>
                  <a:lnTo>
                    <a:pt x="121157" y="0"/>
                  </a:lnTo>
                  <a:lnTo>
                    <a:pt x="121157" y="246887"/>
                  </a:lnTo>
                  <a:lnTo>
                    <a:pt x="0" y="246887"/>
                  </a:lnTo>
                  <a:lnTo>
                    <a:pt x="242316" y="489203"/>
                  </a:lnTo>
                  <a:lnTo>
                    <a:pt x="484631" y="246887"/>
                  </a:lnTo>
                  <a:lnTo>
                    <a:pt x="363474" y="24688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07819" y="4531995"/>
              <a:ext cx="485140" cy="489584"/>
            </a:xfrm>
            <a:custGeom>
              <a:avLst/>
              <a:gdLst/>
              <a:ahLst/>
              <a:cxnLst/>
              <a:rect l="l" t="t" r="r" b="b"/>
              <a:pathLst>
                <a:path w="485139" h="489585">
                  <a:moveTo>
                    <a:pt x="0" y="246887"/>
                  </a:moveTo>
                  <a:lnTo>
                    <a:pt x="121157" y="24688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46887"/>
                  </a:lnTo>
                  <a:lnTo>
                    <a:pt x="484631" y="246887"/>
                  </a:lnTo>
                  <a:lnTo>
                    <a:pt x="242316" y="489203"/>
                  </a:lnTo>
                  <a:lnTo>
                    <a:pt x="0" y="24688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0308" y="3992878"/>
            <a:ext cx="3692651" cy="286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276" y="1418856"/>
            <a:ext cx="7917942" cy="5284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7017" y="389000"/>
            <a:ext cx="6446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i="0" spc="-10" dirty="0">
                <a:solidFill>
                  <a:srgbClr val="FFFFFF"/>
                </a:solidFill>
                <a:latin typeface="Calibri Light"/>
                <a:cs typeface="Calibri Light"/>
              </a:rPr>
              <a:t>Организация</a:t>
            </a:r>
            <a:r>
              <a:rPr sz="4000" b="0" i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i="0" spc="-5" dirty="0">
                <a:solidFill>
                  <a:srgbClr val="FFFFFF"/>
                </a:solidFill>
                <a:latin typeface="Calibri Light"/>
                <a:cs typeface="Calibri Light"/>
              </a:rPr>
              <a:t>работы</a:t>
            </a:r>
            <a:r>
              <a:rPr sz="4000" b="0" i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i="0" spc="-5" dirty="0">
                <a:solidFill>
                  <a:srgbClr val="FFFFFF"/>
                </a:solidFill>
                <a:latin typeface="Calibri Light"/>
                <a:cs typeface="Calibri Light"/>
              </a:rPr>
              <a:t>над</a:t>
            </a:r>
            <a:r>
              <a:rPr sz="4000" b="0" i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i="0" spc="-10" dirty="0">
                <a:solidFill>
                  <a:srgbClr val="FFFFFF"/>
                </a:solidFill>
                <a:latin typeface="Calibri Light"/>
                <a:cs typeface="Calibri Light"/>
              </a:rPr>
              <a:t>ИИП</a:t>
            </a:r>
            <a:endParaRPr sz="4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" y="0"/>
            <a:ext cx="9143365" cy="6858000"/>
            <a:chOff x="487" y="0"/>
            <a:chExt cx="914336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2535" y="0"/>
              <a:ext cx="5146548" cy="9768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4543" y="461772"/>
              <a:ext cx="6444996" cy="10088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74672" y="72644"/>
            <a:ext cx="588518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b="0" i="0" spc="-30" dirty="0">
                <a:solidFill>
                  <a:srgbClr val="FFFFFF"/>
                </a:solidFill>
                <a:latin typeface="Calibri Light"/>
                <a:cs typeface="Calibri Light"/>
              </a:rPr>
              <a:t>Обязательный</a:t>
            </a:r>
            <a:r>
              <a:rPr b="0" i="0" spc="-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b="0" i="0" spc="-30" dirty="0">
                <a:solidFill>
                  <a:srgbClr val="FFFFFF"/>
                </a:solidFill>
                <a:latin typeface="Calibri Light"/>
                <a:cs typeface="Calibri Light"/>
              </a:rPr>
              <a:t>предмет</a:t>
            </a:r>
          </a:p>
          <a:p>
            <a:pPr algn="ctr">
              <a:lnSpc>
                <a:spcPts val="4105"/>
              </a:lnSpc>
            </a:pPr>
            <a:r>
              <a:rPr b="0" i="0" spc="-35" dirty="0">
                <a:solidFill>
                  <a:srgbClr val="FFFFFF"/>
                </a:solidFill>
                <a:latin typeface="Calibri Light"/>
                <a:cs typeface="Calibri Light"/>
              </a:rPr>
              <a:t>«ИНДИВИДУАЛЬНЫЙ</a:t>
            </a:r>
            <a:r>
              <a:rPr b="0" i="0" spc="-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b="0" i="0" spc="-30" dirty="0">
                <a:solidFill>
                  <a:srgbClr val="FFFFFF"/>
                </a:solidFill>
                <a:latin typeface="Calibri Light"/>
                <a:cs typeface="Calibri Light"/>
              </a:rPr>
              <a:t>ПРОЕКТ»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41071" y="1475968"/>
            <a:ext cx="8902065" cy="5171440"/>
            <a:chOff x="141071" y="1475968"/>
            <a:chExt cx="8902065" cy="51714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2763" y="1485493"/>
              <a:ext cx="4960873" cy="46630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67936" y="1480731"/>
              <a:ext cx="4970780" cy="4672965"/>
            </a:xfrm>
            <a:custGeom>
              <a:avLst/>
              <a:gdLst/>
              <a:ahLst/>
              <a:cxnLst/>
              <a:rect l="l" t="t" r="r" b="b"/>
              <a:pathLst>
                <a:path w="4970780" h="4672965">
                  <a:moveTo>
                    <a:pt x="0" y="4672584"/>
                  </a:moveTo>
                  <a:lnTo>
                    <a:pt x="4970399" y="4672584"/>
                  </a:lnTo>
                  <a:lnTo>
                    <a:pt x="4970399" y="0"/>
                  </a:lnTo>
                  <a:lnTo>
                    <a:pt x="0" y="0"/>
                  </a:lnTo>
                  <a:lnTo>
                    <a:pt x="0" y="467258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596" y="1882927"/>
              <a:ext cx="4613148" cy="47544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5834" y="1878164"/>
              <a:ext cx="4622800" cy="4764405"/>
            </a:xfrm>
            <a:custGeom>
              <a:avLst/>
              <a:gdLst/>
              <a:ahLst/>
              <a:cxnLst/>
              <a:rect l="l" t="t" r="r" b="b"/>
              <a:pathLst>
                <a:path w="4622800" h="4764405">
                  <a:moveTo>
                    <a:pt x="0" y="4764024"/>
                  </a:moveTo>
                  <a:lnTo>
                    <a:pt x="4622673" y="4764024"/>
                  </a:lnTo>
                  <a:lnTo>
                    <a:pt x="4622673" y="0"/>
                  </a:lnTo>
                  <a:lnTo>
                    <a:pt x="0" y="0"/>
                  </a:lnTo>
                  <a:lnTo>
                    <a:pt x="0" y="47640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" y="395"/>
            <a:ext cx="9142984" cy="685723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1124" y="1306194"/>
          <a:ext cx="8695055" cy="542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1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класс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2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класс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628">
                <a:tc>
                  <a:txBody>
                    <a:bodyPr/>
                    <a:lstStyle/>
                    <a:p>
                      <a:pPr marL="91440" marR="14478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b="1" i="1" spc="-5" dirty="0">
                          <a:latin typeface="Arial"/>
                          <a:cs typeface="Arial"/>
                        </a:rPr>
                        <a:t>Введение.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Индивидуальный учебный </a:t>
                      </a:r>
                      <a:r>
                        <a:rPr sz="1700" b="1" spc="-45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проект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как одна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из </a:t>
                      </a:r>
                      <a:r>
                        <a:rPr sz="1700" b="1" spc="-20" dirty="0">
                          <a:latin typeface="Arial"/>
                          <a:cs typeface="Arial"/>
                        </a:rPr>
                        <a:t>форм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организации </a:t>
                      </a:r>
                      <a:r>
                        <a:rPr sz="1700" b="1" spc="-45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учебного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 процесса</a:t>
                      </a:r>
                      <a:r>
                        <a:rPr sz="17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–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91440" algn="just">
                        <a:lnSpc>
                          <a:spcPct val="100000"/>
                        </a:lnSpc>
                      </a:pPr>
                      <a:r>
                        <a:rPr sz="1700" b="1" i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час.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9494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b="1" i="1" spc="-5" dirty="0">
                          <a:latin typeface="Arial"/>
                          <a:cs typeface="Arial"/>
                        </a:rPr>
                        <a:t>Введение.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Анализ </a:t>
                      </a:r>
                      <a:r>
                        <a:rPr sz="1700" b="1" spc="-15" dirty="0">
                          <a:latin typeface="Arial"/>
                          <a:cs typeface="Arial"/>
                        </a:rPr>
                        <a:t>итогов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работы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над </a:t>
                      </a:r>
                      <a:r>
                        <a:rPr sz="1700" b="1" spc="-45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проектом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10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классе.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Корректировка </a:t>
                      </a:r>
                      <a:r>
                        <a:rPr sz="1700" b="1" spc="-45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проекта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 с</a:t>
                      </a:r>
                      <a:r>
                        <a:rPr sz="17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0" dirty="0">
                          <a:latin typeface="Arial"/>
                          <a:cs typeface="Arial"/>
                        </a:rPr>
                        <a:t>учетом</a:t>
                      </a:r>
                      <a:r>
                        <a:rPr sz="17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рекомендаций.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92075" marR="780415" algn="just">
                        <a:lnSpc>
                          <a:spcPct val="100000"/>
                        </a:lnSpc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Планирование деятельности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700" b="1" spc="-45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5" dirty="0"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700" b="1" spc="-5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 класс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4 часа.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718">
                <a:tc>
                  <a:txBody>
                    <a:bodyPr/>
                    <a:lstStyle/>
                    <a:p>
                      <a:pPr marL="91440" marR="6426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b="1" i="1" dirty="0">
                          <a:latin typeface="Arial"/>
                          <a:cs typeface="Arial"/>
                        </a:rPr>
                        <a:t>Раздел </a:t>
                      </a:r>
                      <a:r>
                        <a:rPr sz="1700" b="1" i="1" spc="-5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Общая характеристика </a:t>
                      </a:r>
                      <a:r>
                        <a:rPr sz="1700" b="1" spc="-45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проектной и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исследовательской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 деятельности</a:t>
                      </a:r>
                      <a:r>
                        <a:rPr sz="17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spc="-6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7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часов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700" b="1" i="1" dirty="0"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7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spc="-5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700" b="1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5" dirty="0">
                          <a:latin typeface="Arial"/>
                          <a:cs typeface="Arial"/>
                        </a:rPr>
                        <a:t>Управление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5" dirty="0">
                          <a:latin typeface="Arial"/>
                          <a:cs typeface="Arial"/>
                        </a:rPr>
                        <a:t>оформлением</a:t>
                      </a:r>
                      <a:r>
                        <a:rPr sz="17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700" b="1" spc="-4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завершением</a:t>
                      </a:r>
                      <a:r>
                        <a:rPr sz="17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проектов</a:t>
                      </a:r>
                      <a:r>
                        <a:rPr sz="17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spc="-5" dirty="0">
                          <a:latin typeface="Arial"/>
                          <a:cs typeface="Arial"/>
                        </a:rPr>
                        <a:t>20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часов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157">
                <a:tc>
                  <a:txBody>
                    <a:bodyPr/>
                    <a:lstStyle/>
                    <a:p>
                      <a:pPr marL="91440" marR="1365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700" b="1" i="1" dirty="0"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7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spc="-5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700" b="1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Инициализация</a:t>
                      </a:r>
                      <a:r>
                        <a:rPr sz="17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проекта</a:t>
                      </a:r>
                      <a:r>
                        <a:rPr sz="17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19 </a:t>
                      </a:r>
                      <a:r>
                        <a:rPr sz="1700" b="1" i="1" spc="-45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часов.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700" b="1" i="1" dirty="0"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7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spc="-5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700" b="1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Защита</a:t>
                      </a:r>
                      <a:r>
                        <a:rPr sz="17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30" dirty="0">
                          <a:latin typeface="Arial"/>
                          <a:cs typeface="Arial"/>
                        </a:rPr>
                        <a:t>результатов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Arial"/>
                          <a:cs typeface="Arial"/>
                        </a:rPr>
                        <a:t>проектной</a:t>
                      </a:r>
                      <a:r>
                        <a:rPr sz="17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деятельности</a:t>
                      </a:r>
                      <a:r>
                        <a:rPr sz="17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7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часов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1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700" b="1" i="1" dirty="0"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7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spc="-5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5" dirty="0">
                          <a:latin typeface="Arial"/>
                          <a:cs typeface="Arial"/>
                        </a:rPr>
                        <a:t>Оформление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700" b="1" spc="-10" dirty="0">
                          <a:latin typeface="Arial"/>
                          <a:cs typeface="Arial"/>
                        </a:rPr>
                        <a:t>промежуточных </a:t>
                      </a:r>
                      <a:r>
                        <a:rPr sz="1700" b="1" spc="-30" dirty="0">
                          <a:latin typeface="Arial"/>
                          <a:cs typeface="Arial"/>
                        </a:rPr>
                        <a:t>результатов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Arial"/>
                          <a:cs typeface="Arial"/>
                        </a:rPr>
                        <a:t>проектной</a:t>
                      </a:r>
                      <a:r>
                        <a:rPr sz="1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деятельности</a:t>
                      </a:r>
                      <a:r>
                        <a:rPr sz="17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часа.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058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700" b="1" i="1" dirty="0">
                          <a:latin typeface="Arial"/>
                          <a:cs typeface="Arial"/>
                        </a:rPr>
                        <a:t>Раздел </a:t>
                      </a:r>
                      <a:r>
                        <a:rPr sz="1700" b="1" i="1" spc="-5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700" b="1" spc="-20" dirty="0">
                          <a:latin typeface="Arial"/>
                          <a:cs typeface="Arial"/>
                        </a:rPr>
                        <a:t>Рефлексия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проектной </a:t>
                      </a:r>
                      <a:r>
                        <a:rPr sz="1700" b="1" spc="-45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деятельности</a:t>
                      </a:r>
                      <a:r>
                        <a:rPr sz="17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7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часа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938654" y="8001"/>
            <a:ext cx="4797425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Содержание</a:t>
            </a:r>
            <a:r>
              <a:rPr sz="2400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программы</a:t>
            </a:r>
            <a:r>
              <a:rPr sz="240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по</a:t>
            </a:r>
            <a:r>
              <a:rPr sz="240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предмету</a:t>
            </a:r>
            <a:endParaRPr sz="2400">
              <a:latin typeface="Calibri Light"/>
              <a:cs typeface="Calibri Light"/>
            </a:endParaRPr>
          </a:p>
          <a:p>
            <a:pPr marL="61594" algn="ctr">
              <a:lnSpc>
                <a:spcPts val="2595"/>
              </a:lnSpc>
            </a:pPr>
            <a:r>
              <a:rPr sz="2400" spc="-25" dirty="0">
                <a:solidFill>
                  <a:srgbClr val="FFFFFF"/>
                </a:solidFill>
                <a:latin typeface="Calibri Light"/>
                <a:cs typeface="Calibri Light"/>
              </a:rPr>
              <a:t>«ИНДИВИДУАЛЬНЫЙ</a:t>
            </a:r>
            <a:r>
              <a:rPr sz="2400" spc="-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 Light"/>
                <a:cs typeface="Calibri Light"/>
              </a:rPr>
              <a:t>ПРОЕКТ»</a:t>
            </a:r>
            <a:endParaRPr sz="2400">
              <a:latin typeface="Calibri Light"/>
              <a:cs typeface="Calibri Light"/>
            </a:endParaRPr>
          </a:p>
          <a:p>
            <a:pPr marL="62865" algn="ctr">
              <a:lnSpc>
                <a:spcPts val="2735"/>
              </a:lnSpc>
            </a:pP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(тематическое</a:t>
            </a:r>
            <a:r>
              <a:rPr sz="2400" spc="-10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планирование)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6" y="487"/>
            <a:ext cx="6857365" cy="9143365"/>
            <a:chOff x="366" y="487"/>
            <a:chExt cx="6857365" cy="9143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" y="487"/>
              <a:ext cx="6857238" cy="91429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62" y="1569465"/>
              <a:ext cx="5120894" cy="69427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159" y="1158189"/>
              <a:ext cx="4695825" cy="370205"/>
            </a:xfrm>
            <a:custGeom>
              <a:avLst/>
              <a:gdLst/>
              <a:ahLst/>
              <a:cxnLst/>
              <a:rect l="l" t="t" r="r" b="b"/>
              <a:pathLst>
                <a:path w="4695825" h="370205">
                  <a:moveTo>
                    <a:pt x="2565844" y="370128"/>
                  </a:moveTo>
                  <a:lnTo>
                    <a:pt x="2571164" y="320923"/>
                  </a:lnTo>
                  <a:lnTo>
                    <a:pt x="2586178" y="276717"/>
                  </a:lnTo>
                  <a:lnTo>
                    <a:pt x="2609469" y="239271"/>
                  </a:lnTo>
                  <a:lnTo>
                    <a:pt x="2639617" y="210343"/>
                  </a:lnTo>
                  <a:lnTo>
                    <a:pt x="2675205" y="191696"/>
                  </a:lnTo>
                  <a:lnTo>
                    <a:pt x="2714815" y="185089"/>
                  </a:lnTo>
                  <a:lnTo>
                    <a:pt x="3570541" y="185089"/>
                  </a:lnTo>
                  <a:lnTo>
                    <a:pt x="3610151" y="178476"/>
                  </a:lnTo>
                  <a:lnTo>
                    <a:pt x="3645739" y="159813"/>
                  </a:lnTo>
                  <a:lnTo>
                    <a:pt x="3675887" y="130868"/>
                  </a:lnTo>
                  <a:lnTo>
                    <a:pt x="3699178" y="93407"/>
                  </a:lnTo>
                  <a:lnTo>
                    <a:pt x="3714192" y="49195"/>
                  </a:lnTo>
                  <a:lnTo>
                    <a:pt x="3719512" y="0"/>
                  </a:lnTo>
                  <a:lnTo>
                    <a:pt x="3724832" y="49195"/>
                  </a:lnTo>
                  <a:lnTo>
                    <a:pt x="3739846" y="93407"/>
                  </a:lnTo>
                  <a:lnTo>
                    <a:pt x="3763137" y="130868"/>
                  </a:lnTo>
                  <a:lnTo>
                    <a:pt x="3793285" y="159813"/>
                  </a:lnTo>
                  <a:lnTo>
                    <a:pt x="3828873" y="178476"/>
                  </a:lnTo>
                  <a:lnTo>
                    <a:pt x="3868483" y="185089"/>
                  </a:lnTo>
                  <a:lnTo>
                    <a:pt x="4546663" y="185089"/>
                  </a:lnTo>
                  <a:lnTo>
                    <a:pt x="4586273" y="191696"/>
                  </a:lnTo>
                  <a:lnTo>
                    <a:pt x="4621861" y="210343"/>
                  </a:lnTo>
                  <a:lnTo>
                    <a:pt x="4652009" y="239271"/>
                  </a:lnTo>
                  <a:lnTo>
                    <a:pt x="4675300" y="276717"/>
                  </a:lnTo>
                  <a:lnTo>
                    <a:pt x="4690314" y="320923"/>
                  </a:lnTo>
                  <a:lnTo>
                    <a:pt x="4695634" y="370128"/>
                  </a:lnTo>
                </a:path>
                <a:path w="4695825" h="370205">
                  <a:moveTo>
                    <a:pt x="0" y="370128"/>
                  </a:moveTo>
                  <a:lnTo>
                    <a:pt x="5321" y="320923"/>
                  </a:lnTo>
                  <a:lnTo>
                    <a:pt x="20340" y="276717"/>
                  </a:lnTo>
                  <a:lnTo>
                    <a:pt x="43635" y="239271"/>
                  </a:lnTo>
                  <a:lnTo>
                    <a:pt x="73787" y="210343"/>
                  </a:lnTo>
                  <a:lnTo>
                    <a:pt x="109377" y="191696"/>
                  </a:lnTo>
                  <a:lnTo>
                    <a:pt x="148983" y="185089"/>
                  </a:lnTo>
                  <a:lnTo>
                    <a:pt x="1004760" y="185089"/>
                  </a:lnTo>
                  <a:lnTo>
                    <a:pt x="1044370" y="178476"/>
                  </a:lnTo>
                  <a:lnTo>
                    <a:pt x="1079958" y="159813"/>
                  </a:lnTo>
                  <a:lnTo>
                    <a:pt x="1110107" y="130868"/>
                  </a:lnTo>
                  <a:lnTo>
                    <a:pt x="1133397" y="93407"/>
                  </a:lnTo>
                  <a:lnTo>
                    <a:pt x="1148411" y="49195"/>
                  </a:lnTo>
                  <a:lnTo>
                    <a:pt x="1153731" y="0"/>
                  </a:lnTo>
                  <a:lnTo>
                    <a:pt x="1159051" y="49195"/>
                  </a:lnTo>
                  <a:lnTo>
                    <a:pt x="1174065" y="93407"/>
                  </a:lnTo>
                  <a:lnTo>
                    <a:pt x="1197355" y="130868"/>
                  </a:lnTo>
                  <a:lnTo>
                    <a:pt x="1227504" y="159813"/>
                  </a:lnTo>
                  <a:lnTo>
                    <a:pt x="1263092" y="178476"/>
                  </a:lnTo>
                  <a:lnTo>
                    <a:pt x="1302702" y="185089"/>
                  </a:lnTo>
                  <a:lnTo>
                    <a:pt x="1980755" y="185089"/>
                  </a:lnTo>
                  <a:lnTo>
                    <a:pt x="2020374" y="191696"/>
                  </a:lnTo>
                  <a:lnTo>
                    <a:pt x="2055986" y="210343"/>
                  </a:lnTo>
                  <a:lnTo>
                    <a:pt x="2086165" y="239271"/>
                  </a:lnTo>
                  <a:lnTo>
                    <a:pt x="2109486" y="276717"/>
                  </a:lnTo>
                  <a:lnTo>
                    <a:pt x="2124524" y="320923"/>
                  </a:lnTo>
                  <a:lnTo>
                    <a:pt x="2129853" y="370128"/>
                  </a:lnTo>
                </a:path>
              </a:pathLst>
            </a:custGeom>
            <a:ln w="28575">
              <a:solidFill>
                <a:srgbClr val="333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4308" y="578980"/>
            <a:ext cx="1821180" cy="462280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00"/>
              </a:spcBef>
            </a:pPr>
            <a:r>
              <a:rPr sz="2400" i="0" spc="-5" dirty="0">
                <a:solidFill>
                  <a:srgbClr val="009900"/>
                </a:solidFill>
                <a:latin typeface="Arial"/>
                <a:cs typeface="Arial"/>
              </a:rPr>
              <a:t>10</a:t>
            </a:r>
            <a:r>
              <a:rPr sz="2400" i="0" spc="-5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i="0" spc="-20" dirty="0">
                <a:solidFill>
                  <a:srgbClr val="009900"/>
                </a:solidFill>
                <a:latin typeface="Arial"/>
                <a:cs typeface="Arial"/>
              </a:rPr>
              <a:t>КЛАСС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502" y="578980"/>
            <a:ext cx="1821180" cy="462280"/>
          </a:xfrm>
          <a:prstGeom prst="rect">
            <a:avLst/>
          </a:prstGeom>
          <a:ln w="9525">
            <a:solidFill>
              <a:srgbClr val="7E5F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00"/>
              </a:spcBef>
            </a:pPr>
            <a:r>
              <a:rPr sz="2400" b="1" spc="-70" dirty="0">
                <a:solidFill>
                  <a:srgbClr val="006FC0"/>
                </a:solidFill>
                <a:latin typeface="Arial"/>
                <a:cs typeface="Arial"/>
              </a:rPr>
              <a:t>11</a:t>
            </a:r>
            <a:r>
              <a:rPr sz="24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Arial"/>
                <a:cs typeface="Arial"/>
              </a:rPr>
              <a:t>КЛАСС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615" y="795019"/>
            <a:ext cx="7242809" cy="2778125"/>
            <a:chOff x="914615" y="795019"/>
            <a:chExt cx="7242809" cy="2778125"/>
          </a:xfrm>
        </p:grpSpPr>
        <p:sp>
          <p:nvSpPr>
            <p:cNvPr id="3" name="object 3"/>
            <p:cNvSpPr/>
            <p:nvPr/>
          </p:nvSpPr>
          <p:spPr>
            <a:xfrm>
              <a:off x="2283586" y="2695702"/>
              <a:ext cx="4131945" cy="864869"/>
            </a:xfrm>
            <a:custGeom>
              <a:avLst/>
              <a:gdLst/>
              <a:ahLst/>
              <a:cxnLst/>
              <a:rect l="l" t="t" r="r" b="b"/>
              <a:pathLst>
                <a:path w="4131945" h="864870">
                  <a:moveTo>
                    <a:pt x="2087245" y="0"/>
                  </a:moveTo>
                  <a:lnTo>
                    <a:pt x="2087245" y="589280"/>
                  </a:lnTo>
                  <a:lnTo>
                    <a:pt x="4131945" y="589280"/>
                  </a:lnTo>
                  <a:lnTo>
                    <a:pt x="4131945" y="864743"/>
                  </a:lnTo>
                </a:path>
                <a:path w="4131945" h="864870">
                  <a:moveTo>
                    <a:pt x="2087245" y="0"/>
                  </a:moveTo>
                  <a:lnTo>
                    <a:pt x="2087245" y="576072"/>
                  </a:lnTo>
                  <a:lnTo>
                    <a:pt x="0" y="576072"/>
                  </a:lnTo>
                  <a:lnTo>
                    <a:pt x="0" y="851535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7315" y="807719"/>
              <a:ext cx="6887209" cy="1888489"/>
            </a:xfrm>
            <a:custGeom>
              <a:avLst/>
              <a:gdLst/>
              <a:ahLst/>
              <a:cxnLst/>
              <a:rect l="l" t="t" r="r" b="b"/>
              <a:pathLst>
                <a:path w="6887209" h="1888489">
                  <a:moveTo>
                    <a:pt x="6698145" y="0"/>
                  </a:moveTo>
                  <a:lnTo>
                    <a:pt x="188810" y="0"/>
                  </a:lnTo>
                  <a:lnTo>
                    <a:pt x="138616" y="6748"/>
                  </a:lnTo>
                  <a:lnTo>
                    <a:pt x="93513" y="25790"/>
                  </a:lnTo>
                  <a:lnTo>
                    <a:pt x="55300" y="55324"/>
                  </a:lnTo>
                  <a:lnTo>
                    <a:pt x="25777" y="93547"/>
                  </a:lnTo>
                  <a:lnTo>
                    <a:pt x="6744" y="138656"/>
                  </a:lnTo>
                  <a:lnTo>
                    <a:pt x="0" y="188849"/>
                  </a:lnTo>
                  <a:lnTo>
                    <a:pt x="0" y="1699132"/>
                  </a:lnTo>
                  <a:lnTo>
                    <a:pt x="6744" y="1749325"/>
                  </a:lnTo>
                  <a:lnTo>
                    <a:pt x="25777" y="1794434"/>
                  </a:lnTo>
                  <a:lnTo>
                    <a:pt x="55300" y="1832657"/>
                  </a:lnTo>
                  <a:lnTo>
                    <a:pt x="93513" y="1862191"/>
                  </a:lnTo>
                  <a:lnTo>
                    <a:pt x="138616" y="1881233"/>
                  </a:lnTo>
                  <a:lnTo>
                    <a:pt x="188810" y="1887981"/>
                  </a:lnTo>
                  <a:lnTo>
                    <a:pt x="6698145" y="1887981"/>
                  </a:lnTo>
                  <a:lnTo>
                    <a:pt x="6748337" y="1881233"/>
                  </a:lnTo>
                  <a:lnTo>
                    <a:pt x="6793446" y="1862191"/>
                  </a:lnTo>
                  <a:lnTo>
                    <a:pt x="6831669" y="1832657"/>
                  </a:lnTo>
                  <a:lnTo>
                    <a:pt x="6861203" y="1794434"/>
                  </a:lnTo>
                  <a:lnTo>
                    <a:pt x="6880246" y="1749325"/>
                  </a:lnTo>
                  <a:lnTo>
                    <a:pt x="6886994" y="1699132"/>
                  </a:lnTo>
                  <a:lnTo>
                    <a:pt x="6886994" y="188849"/>
                  </a:lnTo>
                  <a:lnTo>
                    <a:pt x="6880246" y="138656"/>
                  </a:lnTo>
                  <a:lnTo>
                    <a:pt x="6861203" y="93547"/>
                  </a:lnTo>
                  <a:lnTo>
                    <a:pt x="6831669" y="55324"/>
                  </a:lnTo>
                  <a:lnTo>
                    <a:pt x="6793446" y="25790"/>
                  </a:lnTo>
                  <a:lnTo>
                    <a:pt x="6748337" y="6748"/>
                  </a:lnTo>
                  <a:lnTo>
                    <a:pt x="669814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7315" y="807719"/>
              <a:ext cx="6887209" cy="1888489"/>
            </a:xfrm>
            <a:custGeom>
              <a:avLst/>
              <a:gdLst/>
              <a:ahLst/>
              <a:cxnLst/>
              <a:rect l="l" t="t" r="r" b="b"/>
              <a:pathLst>
                <a:path w="6887209" h="1888489">
                  <a:moveTo>
                    <a:pt x="0" y="188849"/>
                  </a:moveTo>
                  <a:lnTo>
                    <a:pt x="6744" y="138656"/>
                  </a:lnTo>
                  <a:lnTo>
                    <a:pt x="25777" y="93547"/>
                  </a:lnTo>
                  <a:lnTo>
                    <a:pt x="55300" y="55324"/>
                  </a:lnTo>
                  <a:lnTo>
                    <a:pt x="93513" y="25790"/>
                  </a:lnTo>
                  <a:lnTo>
                    <a:pt x="138616" y="6748"/>
                  </a:lnTo>
                  <a:lnTo>
                    <a:pt x="188810" y="0"/>
                  </a:lnTo>
                  <a:lnTo>
                    <a:pt x="6698145" y="0"/>
                  </a:lnTo>
                  <a:lnTo>
                    <a:pt x="6748337" y="6748"/>
                  </a:lnTo>
                  <a:lnTo>
                    <a:pt x="6793446" y="25790"/>
                  </a:lnTo>
                  <a:lnTo>
                    <a:pt x="6831669" y="55324"/>
                  </a:lnTo>
                  <a:lnTo>
                    <a:pt x="6861203" y="93547"/>
                  </a:lnTo>
                  <a:lnTo>
                    <a:pt x="6880246" y="138656"/>
                  </a:lnTo>
                  <a:lnTo>
                    <a:pt x="6886994" y="188849"/>
                  </a:lnTo>
                  <a:lnTo>
                    <a:pt x="6886994" y="1699132"/>
                  </a:lnTo>
                  <a:lnTo>
                    <a:pt x="6880246" y="1749325"/>
                  </a:lnTo>
                  <a:lnTo>
                    <a:pt x="6861203" y="1794434"/>
                  </a:lnTo>
                  <a:lnTo>
                    <a:pt x="6831669" y="1832657"/>
                  </a:lnTo>
                  <a:lnTo>
                    <a:pt x="6793446" y="1862191"/>
                  </a:lnTo>
                  <a:lnTo>
                    <a:pt x="6748337" y="1881233"/>
                  </a:lnTo>
                  <a:lnTo>
                    <a:pt x="6698145" y="1887981"/>
                  </a:lnTo>
                  <a:lnTo>
                    <a:pt x="188810" y="1887981"/>
                  </a:lnTo>
                  <a:lnTo>
                    <a:pt x="138616" y="1881233"/>
                  </a:lnTo>
                  <a:lnTo>
                    <a:pt x="93513" y="1862191"/>
                  </a:lnTo>
                  <a:lnTo>
                    <a:pt x="55300" y="1832657"/>
                  </a:lnTo>
                  <a:lnTo>
                    <a:pt x="25777" y="1794434"/>
                  </a:lnTo>
                  <a:lnTo>
                    <a:pt x="6744" y="1749325"/>
                  </a:lnTo>
                  <a:lnTo>
                    <a:pt x="0" y="1699132"/>
                  </a:lnTo>
                  <a:lnTo>
                    <a:pt x="0" y="18884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7680" y="1121536"/>
              <a:ext cx="6887209" cy="1888489"/>
            </a:xfrm>
            <a:custGeom>
              <a:avLst/>
              <a:gdLst/>
              <a:ahLst/>
              <a:cxnLst/>
              <a:rect l="l" t="t" r="r" b="b"/>
              <a:pathLst>
                <a:path w="6887209" h="1888489">
                  <a:moveTo>
                    <a:pt x="6698234" y="0"/>
                  </a:moveTo>
                  <a:lnTo>
                    <a:pt x="188849" y="0"/>
                  </a:lnTo>
                  <a:lnTo>
                    <a:pt x="138656" y="6748"/>
                  </a:lnTo>
                  <a:lnTo>
                    <a:pt x="93547" y="25790"/>
                  </a:lnTo>
                  <a:lnTo>
                    <a:pt x="55324" y="55324"/>
                  </a:lnTo>
                  <a:lnTo>
                    <a:pt x="25790" y="93547"/>
                  </a:lnTo>
                  <a:lnTo>
                    <a:pt x="6748" y="138656"/>
                  </a:lnTo>
                  <a:lnTo>
                    <a:pt x="0" y="188849"/>
                  </a:lnTo>
                  <a:lnTo>
                    <a:pt x="0" y="1699260"/>
                  </a:lnTo>
                  <a:lnTo>
                    <a:pt x="6748" y="1749443"/>
                  </a:lnTo>
                  <a:lnTo>
                    <a:pt x="25790" y="1794528"/>
                  </a:lnTo>
                  <a:lnTo>
                    <a:pt x="55324" y="1832721"/>
                  </a:lnTo>
                  <a:lnTo>
                    <a:pt x="93547" y="1862224"/>
                  </a:lnTo>
                  <a:lnTo>
                    <a:pt x="138656" y="1881243"/>
                  </a:lnTo>
                  <a:lnTo>
                    <a:pt x="188849" y="1887982"/>
                  </a:lnTo>
                  <a:lnTo>
                    <a:pt x="6698234" y="1887982"/>
                  </a:lnTo>
                  <a:lnTo>
                    <a:pt x="6748417" y="1881243"/>
                  </a:lnTo>
                  <a:lnTo>
                    <a:pt x="6793502" y="1862224"/>
                  </a:lnTo>
                  <a:lnTo>
                    <a:pt x="6831695" y="1832721"/>
                  </a:lnTo>
                  <a:lnTo>
                    <a:pt x="6861198" y="1794528"/>
                  </a:lnTo>
                  <a:lnTo>
                    <a:pt x="6880217" y="1749443"/>
                  </a:lnTo>
                  <a:lnTo>
                    <a:pt x="6886956" y="1699260"/>
                  </a:lnTo>
                  <a:lnTo>
                    <a:pt x="6886956" y="188849"/>
                  </a:lnTo>
                  <a:lnTo>
                    <a:pt x="6880217" y="138656"/>
                  </a:lnTo>
                  <a:lnTo>
                    <a:pt x="6861198" y="93547"/>
                  </a:lnTo>
                  <a:lnTo>
                    <a:pt x="6831695" y="55324"/>
                  </a:lnTo>
                  <a:lnTo>
                    <a:pt x="6793502" y="25790"/>
                  </a:lnTo>
                  <a:lnTo>
                    <a:pt x="6748417" y="6748"/>
                  </a:lnTo>
                  <a:lnTo>
                    <a:pt x="669823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57680" y="1121536"/>
              <a:ext cx="6887209" cy="1888489"/>
            </a:xfrm>
            <a:custGeom>
              <a:avLst/>
              <a:gdLst/>
              <a:ahLst/>
              <a:cxnLst/>
              <a:rect l="l" t="t" r="r" b="b"/>
              <a:pathLst>
                <a:path w="6887209" h="1888489">
                  <a:moveTo>
                    <a:pt x="0" y="188849"/>
                  </a:moveTo>
                  <a:lnTo>
                    <a:pt x="6748" y="138656"/>
                  </a:lnTo>
                  <a:lnTo>
                    <a:pt x="25790" y="93547"/>
                  </a:lnTo>
                  <a:lnTo>
                    <a:pt x="55324" y="55324"/>
                  </a:lnTo>
                  <a:lnTo>
                    <a:pt x="93547" y="25790"/>
                  </a:lnTo>
                  <a:lnTo>
                    <a:pt x="138656" y="6748"/>
                  </a:lnTo>
                  <a:lnTo>
                    <a:pt x="188849" y="0"/>
                  </a:lnTo>
                  <a:lnTo>
                    <a:pt x="6698234" y="0"/>
                  </a:lnTo>
                  <a:lnTo>
                    <a:pt x="6748417" y="6748"/>
                  </a:lnTo>
                  <a:lnTo>
                    <a:pt x="6793502" y="25790"/>
                  </a:lnTo>
                  <a:lnTo>
                    <a:pt x="6831695" y="55324"/>
                  </a:lnTo>
                  <a:lnTo>
                    <a:pt x="6861198" y="93547"/>
                  </a:lnTo>
                  <a:lnTo>
                    <a:pt x="6880217" y="138656"/>
                  </a:lnTo>
                  <a:lnTo>
                    <a:pt x="6886956" y="188849"/>
                  </a:lnTo>
                  <a:lnTo>
                    <a:pt x="6886956" y="1699260"/>
                  </a:lnTo>
                  <a:lnTo>
                    <a:pt x="6880217" y="1749443"/>
                  </a:lnTo>
                  <a:lnTo>
                    <a:pt x="6861198" y="1794528"/>
                  </a:lnTo>
                  <a:lnTo>
                    <a:pt x="6831695" y="1832721"/>
                  </a:lnTo>
                  <a:lnTo>
                    <a:pt x="6793502" y="1862224"/>
                  </a:lnTo>
                  <a:lnTo>
                    <a:pt x="6748417" y="1881243"/>
                  </a:lnTo>
                  <a:lnTo>
                    <a:pt x="6698234" y="1887982"/>
                  </a:lnTo>
                  <a:lnTo>
                    <a:pt x="188849" y="1887982"/>
                  </a:lnTo>
                  <a:lnTo>
                    <a:pt x="138656" y="1881243"/>
                  </a:lnTo>
                  <a:lnTo>
                    <a:pt x="93547" y="1862224"/>
                  </a:lnTo>
                  <a:lnTo>
                    <a:pt x="55324" y="1832721"/>
                  </a:lnTo>
                  <a:lnTo>
                    <a:pt x="25790" y="1794528"/>
                  </a:lnTo>
                  <a:lnTo>
                    <a:pt x="6748" y="1749443"/>
                  </a:lnTo>
                  <a:lnTo>
                    <a:pt x="0" y="1699260"/>
                  </a:lnTo>
                  <a:lnTo>
                    <a:pt x="0" y="18884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73020" y="1551558"/>
            <a:ext cx="525462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6220">
              <a:lnSpc>
                <a:spcPct val="119600"/>
              </a:lnSpc>
              <a:spcBef>
                <a:spcPts val="100"/>
              </a:spcBef>
            </a:pPr>
            <a:r>
              <a:rPr sz="2400" i="0" spc="-15" dirty="0">
                <a:latin typeface="Arial"/>
                <a:cs typeface="Arial"/>
              </a:rPr>
              <a:t>«ИНДИВИДУАЛЬНЫЙ</a:t>
            </a:r>
            <a:r>
              <a:rPr sz="2400" i="0" spc="25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ПРОЕКТ» </a:t>
            </a:r>
            <a:r>
              <a:rPr sz="2400" i="0" spc="5" dirty="0">
                <a:latin typeface="Arial"/>
                <a:cs typeface="Arial"/>
              </a:rPr>
              <a:t> </a:t>
            </a:r>
            <a:r>
              <a:rPr sz="2400" i="0" spc="-25" dirty="0">
                <a:latin typeface="Arial"/>
                <a:cs typeface="Arial"/>
              </a:rPr>
              <a:t>(10-11</a:t>
            </a:r>
            <a:r>
              <a:rPr sz="2400" i="0" spc="-15" dirty="0">
                <a:latin typeface="Arial"/>
                <a:cs typeface="Arial"/>
              </a:rPr>
              <a:t> КЛАССЫ,</a:t>
            </a:r>
            <a:r>
              <a:rPr sz="2400" i="0" spc="-10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1</a:t>
            </a:r>
            <a:r>
              <a:rPr sz="2400" i="0" spc="-10" dirty="0">
                <a:latin typeface="Arial"/>
                <a:cs typeface="Arial"/>
              </a:rPr>
              <a:t> </a:t>
            </a:r>
            <a:r>
              <a:rPr sz="2400" i="0" spc="-20" dirty="0">
                <a:latin typeface="Arial"/>
                <a:cs typeface="Arial"/>
              </a:rPr>
              <a:t>ЧАС</a:t>
            </a:r>
            <a:r>
              <a:rPr sz="2400" i="0" spc="-15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В</a:t>
            </a:r>
            <a:r>
              <a:rPr sz="2400" i="0" spc="-15" dirty="0">
                <a:latin typeface="Arial"/>
                <a:cs typeface="Arial"/>
              </a:rPr>
              <a:t> </a:t>
            </a:r>
            <a:r>
              <a:rPr sz="2400" i="0" spc="-10" dirty="0">
                <a:latin typeface="Arial"/>
                <a:cs typeface="Arial"/>
              </a:rPr>
              <a:t>НЕДЕЛЮ)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6526" y="3534536"/>
            <a:ext cx="3784600" cy="2227580"/>
            <a:chOff x="556526" y="3534536"/>
            <a:chExt cx="3784600" cy="2227580"/>
          </a:xfrm>
        </p:grpSpPr>
        <p:sp>
          <p:nvSpPr>
            <p:cNvPr id="10" name="object 10"/>
            <p:cNvSpPr/>
            <p:nvPr/>
          </p:nvSpPr>
          <p:spPr>
            <a:xfrm>
              <a:off x="569226" y="3547236"/>
              <a:ext cx="3429000" cy="1888489"/>
            </a:xfrm>
            <a:custGeom>
              <a:avLst/>
              <a:gdLst/>
              <a:ahLst/>
              <a:cxnLst/>
              <a:rect l="l" t="t" r="r" b="b"/>
              <a:pathLst>
                <a:path w="3429000" h="1888489">
                  <a:moveTo>
                    <a:pt x="3239884" y="0"/>
                  </a:moveTo>
                  <a:lnTo>
                    <a:pt x="188798" y="0"/>
                  </a:lnTo>
                  <a:lnTo>
                    <a:pt x="138609" y="6738"/>
                  </a:lnTo>
                  <a:lnTo>
                    <a:pt x="93509" y="25757"/>
                  </a:lnTo>
                  <a:lnTo>
                    <a:pt x="55298" y="55260"/>
                  </a:lnTo>
                  <a:lnTo>
                    <a:pt x="25777" y="93453"/>
                  </a:lnTo>
                  <a:lnTo>
                    <a:pt x="6744" y="138538"/>
                  </a:lnTo>
                  <a:lnTo>
                    <a:pt x="0" y="188721"/>
                  </a:lnTo>
                  <a:lnTo>
                    <a:pt x="0" y="1699133"/>
                  </a:lnTo>
                  <a:lnTo>
                    <a:pt x="6744" y="1749325"/>
                  </a:lnTo>
                  <a:lnTo>
                    <a:pt x="25777" y="1794434"/>
                  </a:lnTo>
                  <a:lnTo>
                    <a:pt x="55298" y="1832657"/>
                  </a:lnTo>
                  <a:lnTo>
                    <a:pt x="93509" y="1862191"/>
                  </a:lnTo>
                  <a:lnTo>
                    <a:pt x="138609" y="1881233"/>
                  </a:lnTo>
                  <a:lnTo>
                    <a:pt x="188798" y="1887982"/>
                  </a:lnTo>
                  <a:lnTo>
                    <a:pt x="3239884" y="1887982"/>
                  </a:lnTo>
                  <a:lnTo>
                    <a:pt x="3290076" y="1881233"/>
                  </a:lnTo>
                  <a:lnTo>
                    <a:pt x="3335186" y="1862191"/>
                  </a:lnTo>
                  <a:lnTo>
                    <a:pt x="3373408" y="1832657"/>
                  </a:lnTo>
                  <a:lnTo>
                    <a:pt x="3402942" y="1794434"/>
                  </a:lnTo>
                  <a:lnTo>
                    <a:pt x="3421985" y="1749325"/>
                  </a:lnTo>
                  <a:lnTo>
                    <a:pt x="3428733" y="1699133"/>
                  </a:lnTo>
                  <a:lnTo>
                    <a:pt x="3428733" y="188721"/>
                  </a:lnTo>
                  <a:lnTo>
                    <a:pt x="3421985" y="138538"/>
                  </a:lnTo>
                  <a:lnTo>
                    <a:pt x="3402942" y="93453"/>
                  </a:lnTo>
                  <a:lnTo>
                    <a:pt x="3373408" y="55260"/>
                  </a:lnTo>
                  <a:lnTo>
                    <a:pt x="3335186" y="25757"/>
                  </a:lnTo>
                  <a:lnTo>
                    <a:pt x="3290076" y="6738"/>
                  </a:lnTo>
                  <a:lnTo>
                    <a:pt x="323988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9226" y="3547236"/>
              <a:ext cx="3429000" cy="1888489"/>
            </a:xfrm>
            <a:custGeom>
              <a:avLst/>
              <a:gdLst/>
              <a:ahLst/>
              <a:cxnLst/>
              <a:rect l="l" t="t" r="r" b="b"/>
              <a:pathLst>
                <a:path w="3429000" h="1888489">
                  <a:moveTo>
                    <a:pt x="0" y="188721"/>
                  </a:moveTo>
                  <a:lnTo>
                    <a:pt x="6744" y="138538"/>
                  </a:lnTo>
                  <a:lnTo>
                    <a:pt x="25777" y="93453"/>
                  </a:lnTo>
                  <a:lnTo>
                    <a:pt x="55298" y="55260"/>
                  </a:lnTo>
                  <a:lnTo>
                    <a:pt x="93509" y="25757"/>
                  </a:lnTo>
                  <a:lnTo>
                    <a:pt x="138609" y="6738"/>
                  </a:lnTo>
                  <a:lnTo>
                    <a:pt x="188798" y="0"/>
                  </a:lnTo>
                  <a:lnTo>
                    <a:pt x="3239884" y="0"/>
                  </a:lnTo>
                  <a:lnTo>
                    <a:pt x="3290076" y="6738"/>
                  </a:lnTo>
                  <a:lnTo>
                    <a:pt x="3335186" y="25757"/>
                  </a:lnTo>
                  <a:lnTo>
                    <a:pt x="3373408" y="55260"/>
                  </a:lnTo>
                  <a:lnTo>
                    <a:pt x="3402942" y="93453"/>
                  </a:lnTo>
                  <a:lnTo>
                    <a:pt x="3421985" y="138538"/>
                  </a:lnTo>
                  <a:lnTo>
                    <a:pt x="3428733" y="188721"/>
                  </a:lnTo>
                  <a:lnTo>
                    <a:pt x="3428733" y="1699133"/>
                  </a:lnTo>
                  <a:lnTo>
                    <a:pt x="3421985" y="1749325"/>
                  </a:lnTo>
                  <a:lnTo>
                    <a:pt x="3402942" y="1794434"/>
                  </a:lnTo>
                  <a:lnTo>
                    <a:pt x="3373408" y="1832657"/>
                  </a:lnTo>
                  <a:lnTo>
                    <a:pt x="3335186" y="1862191"/>
                  </a:lnTo>
                  <a:lnTo>
                    <a:pt x="3290076" y="1881233"/>
                  </a:lnTo>
                  <a:lnTo>
                    <a:pt x="3239884" y="1887982"/>
                  </a:lnTo>
                  <a:lnTo>
                    <a:pt x="188798" y="1887982"/>
                  </a:lnTo>
                  <a:lnTo>
                    <a:pt x="138609" y="1881233"/>
                  </a:lnTo>
                  <a:lnTo>
                    <a:pt x="93509" y="1862191"/>
                  </a:lnTo>
                  <a:lnTo>
                    <a:pt x="55298" y="1832657"/>
                  </a:lnTo>
                  <a:lnTo>
                    <a:pt x="25777" y="1794434"/>
                  </a:lnTo>
                  <a:lnTo>
                    <a:pt x="6744" y="1749325"/>
                  </a:lnTo>
                  <a:lnTo>
                    <a:pt x="0" y="1699133"/>
                  </a:lnTo>
                  <a:lnTo>
                    <a:pt x="0" y="18872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9579" y="3861053"/>
              <a:ext cx="3429000" cy="1888489"/>
            </a:xfrm>
            <a:custGeom>
              <a:avLst/>
              <a:gdLst/>
              <a:ahLst/>
              <a:cxnLst/>
              <a:rect l="l" t="t" r="r" b="b"/>
              <a:pathLst>
                <a:path w="3429000" h="1888489">
                  <a:moveTo>
                    <a:pt x="3239858" y="0"/>
                  </a:moveTo>
                  <a:lnTo>
                    <a:pt x="188798" y="0"/>
                  </a:lnTo>
                  <a:lnTo>
                    <a:pt x="138609" y="6739"/>
                  </a:lnTo>
                  <a:lnTo>
                    <a:pt x="93509" y="25762"/>
                  </a:lnTo>
                  <a:lnTo>
                    <a:pt x="55298" y="55276"/>
                  </a:lnTo>
                  <a:lnTo>
                    <a:pt x="25777" y="93490"/>
                  </a:lnTo>
                  <a:lnTo>
                    <a:pt x="6744" y="138612"/>
                  </a:lnTo>
                  <a:lnTo>
                    <a:pt x="0" y="188849"/>
                  </a:lnTo>
                  <a:lnTo>
                    <a:pt x="0" y="1699133"/>
                  </a:lnTo>
                  <a:lnTo>
                    <a:pt x="6744" y="1749343"/>
                  </a:lnTo>
                  <a:lnTo>
                    <a:pt x="25777" y="1794457"/>
                  </a:lnTo>
                  <a:lnTo>
                    <a:pt x="55298" y="1832676"/>
                  </a:lnTo>
                  <a:lnTo>
                    <a:pt x="93509" y="1862202"/>
                  </a:lnTo>
                  <a:lnTo>
                    <a:pt x="138609" y="1881237"/>
                  </a:lnTo>
                  <a:lnTo>
                    <a:pt x="188798" y="1887982"/>
                  </a:lnTo>
                  <a:lnTo>
                    <a:pt x="3239858" y="1887982"/>
                  </a:lnTo>
                  <a:lnTo>
                    <a:pt x="3290051" y="1881237"/>
                  </a:lnTo>
                  <a:lnTo>
                    <a:pt x="3335160" y="1862202"/>
                  </a:lnTo>
                  <a:lnTo>
                    <a:pt x="3373383" y="1832676"/>
                  </a:lnTo>
                  <a:lnTo>
                    <a:pt x="3402917" y="1794457"/>
                  </a:lnTo>
                  <a:lnTo>
                    <a:pt x="3421959" y="1749343"/>
                  </a:lnTo>
                  <a:lnTo>
                    <a:pt x="3428707" y="1699133"/>
                  </a:lnTo>
                  <a:lnTo>
                    <a:pt x="3428707" y="188849"/>
                  </a:lnTo>
                  <a:lnTo>
                    <a:pt x="3421959" y="138612"/>
                  </a:lnTo>
                  <a:lnTo>
                    <a:pt x="3402917" y="93490"/>
                  </a:lnTo>
                  <a:lnTo>
                    <a:pt x="3373383" y="55276"/>
                  </a:lnTo>
                  <a:lnTo>
                    <a:pt x="3335160" y="25762"/>
                  </a:lnTo>
                  <a:lnTo>
                    <a:pt x="3290051" y="6739"/>
                  </a:lnTo>
                  <a:lnTo>
                    <a:pt x="32398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9579" y="3861053"/>
              <a:ext cx="3429000" cy="1888489"/>
            </a:xfrm>
            <a:custGeom>
              <a:avLst/>
              <a:gdLst/>
              <a:ahLst/>
              <a:cxnLst/>
              <a:rect l="l" t="t" r="r" b="b"/>
              <a:pathLst>
                <a:path w="3429000" h="1888489">
                  <a:moveTo>
                    <a:pt x="0" y="188849"/>
                  </a:moveTo>
                  <a:lnTo>
                    <a:pt x="6744" y="138612"/>
                  </a:lnTo>
                  <a:lnTo>
                    <a:pt x="25777" y="93490"/>
                  </a:lnTo>
                  <a:lnTo>
                    <a:pt x="55298" y="55276"/>
                  </a:lnTo>
                  <a:lnTo>
                    <a:pt x="93509" y="25762"/>
                  </a:lnTo>
                  <a:lnTo>
                    <a:pt x="138609" y="6739"/>
                  </a:lnTo>
                  <a:lnTo>
                    <a:pt x="188798" y="0"/>
                  </a:lnTo>
                  <a:lnTo>
                    <a:pt x="3239858" y="0"/>
                  </a:lnTo>
                  <a:lnTo>
                    <a:pt x="3290051" y="6739"/>
                  </a:lnTo>
                  <a:lnTo>
                    <a:pt x="3335160" y="25762"/>
                  </a:lnTo>
                  <a:lnTo>
                    <a:pt x="3373383" y="55276"/>
                  </a:lnTo>
                  <a:lnTo>
                    <a:pt x="3402917" y="93490"/>
                  </a:lnTo>
                  <a:lnTo>
                    <a:pt x="3421959" y="138612"/>
                  </a:lnTo>
                  <a:lnTo>
                    <a:pt x="3428707" y="188849"/>
                  </a:lnTo>
                  <a:lnTo>
                    <a:pt x="3428707" y="1699133"/>
                  </a:lnTo>
                  <a:lnTo>
                    <a:pt x="3421959" y="1749343"/>
                  </a:lnTo>
                  <a:lnTo>
                    <a:pt x="3402917" y="1794457"/>
                  </a:lnTo>
                  <a:lnTo>
                    <a:pt x="3373383" y="1832676"/>
                  </a:lnTo>
                  <a:lnTo>
                    <a:pt x="3335160" y="1862202"/>
                  </a:lnTo>
                  <a:lnTo>
                    <a:pt x="3290051" y="1881237"/>
                  </a:lnTo>
                  <a:lnTo>
                    <a:pt x="3239858" y="1887982"/>
                  </a:lnTo>
                  <a:lnTo>
                    <a:pt x="188798" y="1887982"/>
                  </a:lnTo>
                  <a:lnTo>
                    <a:pt x="138609" y="1881237"/>
                  </a:lnTo>
                  <a:lnTo>
                    <a:pt x="93509" y="1862202"/>
                  </a:lnTo>
                  <a:lnTo>
                    <a:pt x="55298" y="1832676"/>
                  </a:lnTo>
                  <a:lnTo>
                    <a:pt x="25777" y="1794457"/>
                  </a:lnTo>
                  <a:lnTo>
                    <a:pt x="6744" y="1749343"/>
                  </a:lnTo>
                  <a:lnTo>
                    <a:pt x="0" y="1699133"/>
                  </a:lnTo>
                  <a:lnTo>
                    <a:pt x="0" y="188849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74191" y="4484623"/>
            <a:ext cx="287972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085215" marR="5080" indent="-1073150">
              <a:lnSpc>
                <a:spcPts val="2080"/>
              </a:lnSpc>
              <a:spcBef>
                <a:spcPts val="440"/>
              </a:spcBef>
            </a:pPr>
            <a:r>
              <a:rPr sz="2000" b="1" dirty="0">
                <a:latin typeface="Arial"/>
                <a:cs typeface="Arial"/>
              </a:rPr>
              <a:t>МЕ</a:t>
            </a:r>
            <a:r>
              <a:rPr sz="2000" b="1" spc="-55" dirty="0">
                <a:latin typeface="Arial"/>
                <a:cs typeface="Arial"/>
              </a:rPr>
              <a:t>Т</a:t>
            </a:r>
            <a:r>
              <a:rPr sz="2000" b="1" spc="-25" dirty="0">
                <a:latin typeface="Arial"/>
                <a:cs typeface="Arial"/>
              </a:rPr>
              <a:t>О</a:t>
            </a:r>
            <a:r>
              <a:rPr sz="2000" b="1" spc="-5" dirty="0">
                <a:latin typeface="Arial"/>
                <a:cs typeface="Arial"/>
              </a:rPr>
              <a:t>Д</a:t>
            </a:r>
            <a:r>
              <a:rPr sz="2000" b="1" spc="-50" dirty="0">
                <a:latin typeface="Arial"/>
                <a:cs typeface="Arial"/>
              </a:rPr>
              <a:t>О</a:t>
            </a:r>
            <a:r>
              <a:rPr sz="2000" b="1" dirty="0">
                <a:latin typeface="Arial"/>
                <a:cs typeface="Arial"/>
              </a:rPr>
              <a:t>ЛОГИЧ</a:t>
            </a:r>
            <a:r>
              <a:rPr sz="2000" b="1" spc="-10" dirty="0">
                <a:latin typeface="Arial"/>
                <a:cs typeface="Arial"/>
              </a:rPr>
              <a:t>Е</a:t>
            </a:r>
            <a:r>
              <a:rPr sz="2000" b="1" spc="-5" dirty="0">
                <a:latin typeface="Arial"/>
                <a:cs typeface="Arial"/>
              </a:rPr>
              <a:t>С</a:t>
            </a:r>
            <a:r>
              <a:rPr sz="2000" b="1" dirty="0">
                <a:latin typeface="Arial"/>
                <a:cs typeface="Arial"/>
              </a:rPr>
              <a:t>К</a:t>
            </a:r>
            <a:r>
              <a:rPr sz="2000" b="1" spc="-15" dirty="0">
                <a:latin typeface="Arial"/>
                <a:cs typeface="Arial"/>
              </a:rPr>
              <a:t>И</a:t>
            </a:r>
            <a:r>
              <a:rPr sz="2000" b="1" dirty="0">
                <a:latin typeface="Arial"/>
                <a:cs typeface="Arial"/>
              </a:rPr>
              <a:t>Й  </a:t>
            </a:r>
            <a:r>
              <a:rPr sz="2000" b="1" spc="-10" dirty="0">
                <a:latin typeface="Arial"/>
                <a:cs typeface="Arial"/>
              </a:rPr>
              <a:t>БЛОК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89475" y="3547745"/>
            <a:ext cx="3782695" cy="2227580"/>
            <a:chOff x="4689475" y="3547745"/>
            <a:chExt cx="3782695" cy="2227580"/>
          </a:xfrm>
        </p:grpSpPr>
        <p:sp>
          <p:nvSpPr>
            <p:cNvPr id="16" name="object 16"/>
            <p:cNvSpPr/>
            <p:nvPr/>
          </p:nvSpPr>
          <p:spPr>
            <a:xfrm>
              <a:off x="4702175" y="3560445"/>
              <a:ext cx="3427095" cy="1888489"/>
            </a:xfrm>
            <a:custGeom>
              <a:avLst/>
              <a:gdLst/>
              <a:ahLst/>
              <a:cxnLst/>
              <a:rect l="l" t="t" r="r" b="b"/>
              <a:pathLst>
                <a:path w="3427095" h="1888489">
                  <a:moveTo>
                    <a:pt x="3237865" y="0"/>
                  </a:moveTo>
                  <a:lnTo>
                    <a:pt x="188849" y="0"/>
                  </a:lnTo>
                  <a:lnTo>
                    <a:pt x="138656" y="6738"/>
                  </a:lnTo>
                  <a:lnTo>
                    <a:pt x="93547" y="25757"/>
                  </a:lnTo>
                  <a:lnTo>
                    <a:pt x="55324" y="55260"/>
                  </a:lnTo>
                  <a:lnTo>
                    <a:pt x="25790" y="93453"/>
                  </a:lnTo>
                  <a:lnTo>
                    <a:pt x="6748" y="138538"/>
                  </a:lnTo>
                  <a:lnTo>
                    <a:pt x="0" y="188721"/>
                  </a:lnTo>
                  <a:lnTo>
                    <a:pt x="0" y="1699132"/>
                  </a:lnTo>
                  <a:lnTo>
                    <a:pt x="6748" y="1749325"/>
                  </a:lnTo>
                  <a:lnTo>
                    <a:pt x="25790" y="1794434"/>
                  </a:lnTo>
                  <a:lnTo>
                    <a:pt x="55324" y="1832657"/>
                  </a:lnTo>
                  <a:lnTo>
                    <a:pt x="93547" y="1862191"/>
                  </a:lnTo>
                  <a:lnTo>
                    <a:pt x="138656" y="1881233"/>
                  </a:lnTo>
                  <a:lnTo>
                    <a:pt x="188849" y="1887981"/>
                  </a:lnTo>
                  <a:lnTo>
                    <a:pt x="3237865" y="1887981"/>
                  </a:lnTo>
                  <a:lnTo>
                    <a:pt x="3288048" y="1881233"/>
                  </a:lnTo>
                  <a:lnTo>
                    <a:pt x="3333133" y="1862191"/>
                  </a:lnTo>
                  <a:lnTo>
                    <a:pt x="3371326" y="1832657"/>
                  </a:lnTo>
                  <a:lnTo>
                    <a:pt x="3400829" y="1794434"/>
                  </a:lnTo>
                  <a:lnTo>
                    <a:pt x="3419848" y="1749325"/>
                  </a:lnTo>
                  <a:lnTo>
                    <a:pt x="3426586" y="1699132"/>
                  </a:lnTo>
                  <a:lnTo>
                    <a:pt x="3426586" y="188721"/>
                  </a:lnTo>
                  <a:lnTo>
                    <a:pt x="3419848" y="138538"/>
                  </a:lnTo>
                  <a:lnTo>
                    <a:pt x="3400829" y="93453"/>
                  </a:lnTo>
                  <a:lnTo>
                    <a:pt x="3371326" y="55260"/>
                  </a:lnTo>
                  <a:lnTo>
                    <a:pt x="3333133" y="25757"/>
                  </a:lnTo>
                  <a:lnTo>
                    <a:pt x="3288048" y="6738"/>
                  </a:lnTo>
                  <a:lnTo>
                    <a:pt x="323786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02175" y="3560445"/>
              <a:ext cx="3427095" cy="1888489"/>
            </a:xfrm>
            <a:custGeom>
              <a:avLst/>
              <a:gdLst/>
              <a:ahLst/>
              <a:cxnLst/>
              <a:rect l="l" t="t" r="r" b="b"/>
              <a:pathLst>
                <a:path w="3427095" h="1888489">
                  <a:moveTo>
                    <a:pt x="0" y="188721"/>
                  </a:moveTo>
                  <a:lnTo>
                    <a:pt x="6748" y="138538"/>
                  </a:lnTo>
                  <a:lnTo>
                    <a:pt x="25790" y="93453"/>
                  </a:lnTo>
                  <a:lnTo>
                    <a:pt x="55324" y="55260"/>
                  </a:lnTo>
                  <a:lnTo>
                    <a:pt x="93547" y="25757"/>
                  </a:lnTo>
                  <a:lnTo>
                    <a:pt x="138656" y="6738"/>
                  </a:lnTo>
                  <a:lnTo>
                    <a:pt x="188849" y="0"/>
                  </a:lnTo>
                  <a:lnTo>
                    <a:pt x="3237865" y="0"/>
                  </a:lnTo>
                  <a:lnTo>
                    <a:pt x="3288048" y="6738"/>
                  </a:lnTo>
                  <a:lnTo>
                    <a:pt x="3333133" y="25757"/>
                  </a:lnTo>
                  <a:lnTo>
                    <a:pt x="3371326" y="55260"/>
                  </a:lnTo>
                  <a:lnTo>
                    <a:pt x="3400829" y="93453"/>
                  </a:lnTo>
                  <a:lnTo>
                    <a:pt x="3419848" y="138538"/>
                  </a:lnTo>
                  <a:lnTo>
                    <a:pt x="3426586" y="188721"/>
                  </a:lnTo>
                  <a:lnTo>
                    <a:pt x="3426586" y="1699132"/>
                  </a:lnTo>
                  <a:lnTo>
                    <a:pt x="3419848" y="1749325"/>
                  </a:lnTo>
                  <a:lnTo>
                    <a:pt x="3400829" y="1794434"/>
                  </a:lnTo>
                  <a:lnTo>
                    <a:pt x="3371326" y="1832657"/>
                  </a:lnTo>
                  <a:lnTo>
                    <a:pt x="3333133" y="1862191"/>
                  </a:lnTo>
                  <a:lnTo>
                    <a:pt x="3288048" y="1881233"/>
                  </a:lnTo>
                  <a:lnTo>
                    <a:pt x="3237865" y="1887981"/>
                  </a:lnTo>
                  <a:lnTo>
                    <a:pt x="188849" y="1887981"/>
                  </a:lnTo>
                  <a:lnTo>
                    <a:pt x="138656" y="1881233"/>
                  </a:lnTo>
                  <a:lnTo>
                    <a:pt x="93547" y="1862191"/>
                  </a:lnTo>
                  <a:lnTo>
                    <a:pt x="55324" y="1832657"/>
                  </a:lnTo>
                  <a:lnTo>
                    <a:pt x="25790" y="1794434"/>
                  </a:lnTo>
                  <a:lnTo>
                    <a:pt x="6748" y="1749325"/>
                  </a:lnTo>
                  <a:lnTo>
                    <a:pt x="0" y="1699132"/>
                  </a:lnTo>
                  <a:lnTo>
                    <a:pt x="0" y="18872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32629" y="3874262"/>
              <a:ext cx="3427095" cy="1888489"/>
            </a:xfrm>
            <a:custGeom>
              <a:avLst/>
              <a:gdLst/>
              <a:ahLst/>
              <a:cxnLst/>
              <a:rect l="l" t="t" r="r" b="b"/>
              <a:pathLst>
                <a:path w="3427095" h="1888489">
                  <a:moveTo>
                    <a:pt x="3237738" y="0"/>
                  </a:moveTo>
                  <a:lnTo>
                    <a:pt x="188722" y="0"/>
                  </a:lnTo>
                  <a:lnTo>
                    <a:pt x="138538" y="6748"/>
                  </a:lnTo>
                  <a:lnTo>
                    <a:pt x="93453" y="25790"/>
                  </a:lnTo>
                  <a:lnTo>
                    <a:pt x="55260" y="55324"/>
                  </a:lnTo>
                  <a:lnTo>
                    <a:pt x="25757" y="93547"/>
                  </a:lnTo>
                  <a:lnTo>
                    <a:pt x="6738" y="138656"/>
                  </a:lnTo>
                  <a:lnTo>
                    <a:pt x="0" y="188849"/>
                  </a:lnTo>
                  <a:lnTo>
                    <a:pt x="0" y="1699133"/>
                  </a:lnTo>
                  <a:lnTo>
                    <a:pt x="6738" y="1749348"/>
                  </a:lnTo>
                  <a:lnTo>
                    <a:pt x="25757" y="1794466"/>
                  </a:lnTo>
                  <a:lnTo>
                    <a:pt x="55260" y="1832687"/>
                  </a:lnTo>
                  <a:lnTo>
                    <a:pt x="93453" y="1862215"/>
                  </a:lnTo>
                  <a:lnTo>
                    <a:pt x="138538" y="1881250"/>
                  </a:lnTo>
                  <a:lnTo>
                    <a:pt x="188722" y="1887994"/>
                  </a:lnTo>
                  <a:lnTo>
                    <a:pt x="3237738" y="1887994"/>
                  </a:lnTo>
                  <a:lnTo>
                    <a:pt x="3287930" y="1881250"/>
                  </a:lnTo>
                  <a:lnTo>
                    <a:pt x="3333039" y="1862215"/>
                  </a:lnTo>
                  <a:lnTo>
                    <a:pt x="3371262" y="1832687"/>
                  </a:lnTo>
                  <a:lnTo>
                    <a:pt x="3400796" y="1794466"/>
                  </a:lnTo>
                  <a:lnTo>
                    <a:pt x="3419838" y="1749348"/>
                  </a:lnTo>
                  <a:lnTo>
                    <a:pt x="3426587" y="1699133"/>
                  </a:lnTo>
                  <a:lnTo>
                    <a:pt x="3426587" y="188849"/>
                  </a:lnTo>
                  <a:lnTo>
                    <a:pt x="3419838" y="138656"/>
                  </a:lnTo>
                  <a:lnTo>
                    <a:pt x="3400796" y="93547"/>
                  </a:lnTo>
                  <a:lnTo>
                    <a:pt x="3371262" y="55324"/>
                  </a:lnTo>
                  <a:lnTo>
                    <a:pt x="3333039" y="25790"/>
                  </a:lnTo>
                  <a:lnTo>
                    <a:pt x="3287930" y="6748"/>
                  </a:lnTo>
                  <a:lnTo>
                    <a:pt x="32377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32629" y="3874262"/>
              <a:ext cx="3427095" cy="1888489"/>
            </a:xfrm>
            <a:custGeom>
              <a:avLst/>
              <a:gdLst/>
              <a:ahLst/>
              <a:cxnLst/>
              <a:rect l="l" t="t" r="r" b="b"/>
              <a:pathLst>
                <a:path w="3427095" h="1888489">
                  <a:moveTo>
                    <a:pt x="0" y="188849"/>
                  </a:moveTo>
                  <a:lnTo>
                    <a:pt x="6738" y="138656"/>
                  </a:lnTo>
                  <a:lnTo>
                    <a:pt x="25757" y="93547"/>
                  </a:lnTo>
                  <a:lnTo>
                    <a:pt x="55260" y="55324"/>
                  </a:lnTo>
                  <a:lnTo>
                    <a:pt x="93453" y="25790"/>
                  </a:lnTo>
                  <a:lnTo>
                    <a:pt x="138538" y="6748"/>
                  </a:lnTo>
                  <a:lnTo>
                    <a:pt x="188722" y="0"/>
                  </a:lnTo>
                  <a:lnTo>
                    <a:pt x="3237738" y="0"/>
                  </a:lnTo>
                  <a:lnTo>
                    <a:pt x="3287930" y="6748"/>
                  </a:lnTo>
                  <a:lnTo>
                    <a:pt x="3333039" y="25790"/>
                  </a:lnTo>
                  <a:lnTo>
                    <a:pt x="3371262" y="55324"/>
                  </a:lnTo>
                  <a:lnTo>
                    <a:pt x="3400796" y="93547"/>
                  </a:lnTo>
                  <a:lnTo>
                    <a:pt x="3419838" y="138656"/>
                  </a:lnTo>
                  <a:lnTo>
                    <a:pt x="3426587" y="188849"/>
                  </a:lnTo>
                  <a:lnTo>
                    <a:pt x="3426587" y="1699133"/>
                  </a:lnTo>
                  <a:lnTo>
                    <a:pt x="3419838" y="1749348"/>
                  </a:lnTo>
                  <a:lnTo>
                    <a:pt x="3400796" y="1794466"/>
                  </a:lnTo>
                  <a:lnTo>
                    <a:pt x="3371262" y="1832687"/>
                  </a:lnTo>
                  <a:lnTo>
                    <a:pt x="3333039" y="1862215"/>
                  </a:lnTo>
                  <a:lnTo>
                    <a:pt x="3287930" y="1881250"/>
                  </a:lnTo>
                  <a:lnTo>
                    <a:pt x="3237738" y="1887994"/>
                  </a:lnTo>
                  <a:lnTo>
                    <a:pt x="188722" y="1887994"/>
                  </a:lnTo>
                  <a:lnTo>
                    <a:pt x="138538" y="1881250"/>
                  </a:lnTo>
                  <a:lnTo>
                    <a:pt x="93453" y="1862215"/>
                  </a:lnTo>
                  <a:lnTo>
                    <a:pt x="55260" y="1832687"/>
                  </a:lnTo>
                  <a:lnTo>
                    <a:pt x="25757" y="1794466"/>
                  </a:lnTo>
                  <a:lnTo>
                    <a:pt x="6738" y="1749348"/>
                  </a:lnTo>
                  <a:lnTo>
                    <a:pt x="0" y="1699133"/>
                  </a:lnTo>
                  <a:lnTo>
                    <a:pt x="0" y="188849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01029" y="4366386"/>
            <a:ext cx="2091689" cy="623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690880" marR="5080" indent="-678180">
              <a:lnSpc>
                <a:spcPts val="2300"/>
              </a:lnSpc>
              <a:spcBef>
                <a:spcPts val="260"/>
              </a:spcBef>
            </a:pPr>
            <a:r>
              <a:rPr sz="2000" b="1" dirty="0">
                <a:latin typeface="Arial"/>
                <a:cs typeface="Arial"/>
              </a:rPr>
              <a:t>П</a:t>
            </a:r>
            <a:r>
              <a:rPr sz="2000" b="1" spc="-190" dirty="0">
                <a:latin typeface="Arial"/>
                <a:cs typeface="Arial"/>
              </a:rPr>
              <a:t>Р</a:t>
            </a:r>
            <a:r>
              <a:rPr sz="2000" b="1" spc="-5" dirty="0">
                <a:latin typeface="Arial"/>
                <a:cs typeface="Arial"/>
              </a:rPr>
              <a:t>А</a:t>
            </a:r>
            <a:r>
              <a:rPr sz="2000" b="1" spc="50" dirty="0">
                <a:latin typeface="Arial"/>
                <a:cs typeface="Arial"/>
              </a:rPr>
              <a:t>К</a:t>
            </a:r>
            <a:r>
              <a:rPr sz="2000" b="1" dirty="0">
                <a:latin typeface="Arial"/>
                <a:cs typeface="Arial"/>
              </a:rPr>
              <a:t>ТИ</a:t>
            </a:r>
            <a:r>
              <a:rPr sz="2000" b="1" spc="-10" dirty="0">
                <a:latin typeface="Arial"/>
                <a:cs typeface="Arial"/>
              </a:rPr>
              <a:t>Ч</a:t>
            </a:r>
            <a:r>
              <a:rPr sz="2000" b="1" dirty="0">
                <a:latin typeface="Arial"/>
                <a:cs typeface="Arial"/>
              </a:rPr>
              <a:t>ЕСКИЙ  </a:t>
            </a:r>
            <a:r>
              <a:rPr sz="2000" b="1" spc="-10" dirty="0">
                <a:latin typeface="Arial"/>
                <a:cs typeface="Arial"/>
              </a:rPr>
              <a:t>БЛОК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8135" y="181101"/>
            <a:ext cx="48323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Методологический</a:t>
            </a:r>
            <a:r>
              <a:rPr sz="3200" i="0" u="heavy" spc="-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200" i="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курс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8135" y="1098930"/>
            <a:ext cx="5242560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marR="447040" indent="-262255">
              <a:lnSpc>
                <a:spcPct val="100000"/>
              </a:lnSpc>
              <a:spcBef>
                <a:spcPts val="95"/>
              </a:spcBef>
            </a:pPr>
            <a:r>
              <a:rPr sz="2800" spc="-60" dirty="0">
                <a:latin typeface="Wingdings"/>
                <a:cs typeface="Wingdings"/>
              </a:rPr>
              <a:t></a:t>
            </a:r>
            <a:r>
              <a:rPr sz="2800" spc="-60" dirty="0">
                <a:latin typeface="Microsoft Sans Serif"/>
                <a:cs typeface="Microsoft Sans Serif"/>
              </a:rPr>
              <a:t>Что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такое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индивидуальный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проект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60" dirty="0">
                <a:latin typeface="Microsoft Sans Serif"/>
                <a:cs typeface="Microsoft Sans Serif"/>
              </a:rPr>
              <a:t>зачем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он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нужен?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Microsoft Sans Serif"/>
              <a:cs typeface="Microsoft Sans Serif"/>
            </a:endParaRPr>
          </a:p>
          <a:p>
            <a:pPr marL="274320" marR="958215" indent="-262255">
              <a:lnSpc>
                <a:spcPct val="100000"/>
              </a:lnSpc>
              <a:spcBef>
                <a:spcPts val="5"/>
              </a:spcBef>
            </a:pPr>
            <a:r>
              <a:rPr sz="2800" spc="-45" dirty="0">
                <a:latin typeface="Wingdings"/>
                <a:cs typeface="Wingdings"/>
              </a:rPr>
              <a:t></a:t>
            </a:r>
            <a:r>
              <a:rPr sz="2800" spc="-45" dirty="0">
                <a:latin typeface="Microsoft Sans Serif"/>
                <a:cs typeface="Microsoft Sans Serif"/>
              </a:rPr>
              <a:t>Проект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исследование: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разница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особенности.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800" spc="-45" dirty="0">
                <a:latin typeface="Wingdings"/>
                <a:cs typeface="Wingdings"/>
              </a:rPr>
              <a:t></a:t>
            </a:r>
            <a:r>
              <a:rPr sz="2800" spc="-45" dirty="0">
                <a:latin typeface="Microsoft Sans Serif"/>
                <a:cs typeface="Microsoft Sans Serif"/>
              </a:rPr>
              <a:t>Замысел,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цель,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задачи,</a:t>
            </a:r>
            <a:endParaRPr sz="2800">
              <a:latin typeface="Microsoft Sans Serif"/>
              <a:cs typeface="Microsoft Sans Serif"/>
            </a:endParaRPr>
          </a:p>
          <a:p>
            <a:pPr marL="274320">
              <a:lnSpc>
                <a:spcPct val="100000"/>
              </a:lnSpc>
            </a:pPr>
            <a:r>
              <a:rPr sz="2800" spc="-30" dirty="0">
                <a:latin typeface="Microsoft Sans Serif"/>
                <a:cs typeface="Microsoft Sans Serif"/>
              </a:rPr>
              <a:t>критерии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результативности.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800" spc="-30" dirty="0">
                <a:latin typeface="Wingdings"/>
                <a:cs typeface="Wingdings"/>
              </a:rPr>
              <a:t></a:t>
            </a:r>
            <a:r>
              <a:rPr sz="2800" spc="-30" dirty="0">
                <a:latin typeface="Microsoft Sans Serif"/>
                <a:cs typeface="Microsoft Sans Serif"/>
              </a:rPr>
              <a:t>План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его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реализация.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Microsoft Sans Serif"/>
              <a:cs typeface="Microsoft Sans Serif"/>
            </a:endParaRPr>
          </a:p>
          <a:p>
            <a:pPr marL="274320" marR="5080" indent="-262255">
              <a:lnSpc>
                <a:spcPct val="100000"/>
              </a:lnSpc>
            </a:pPr>
            <a:r>
              <a:rPr sz="2800" spc="-140" dirty="0">
                <a:latin typeface="Wingdings"/>
                <a:cs typeface="Wingdings"/>
              </a:rPr>
              <a:t></a:t>
            </a:r>
            <a:r>
              <a:rPr sz="2800" spc="-140" dirty="0">
                <a:latin typeface="Microsoft Sans Serif"/>
                <a:cs typeface="Microsoft Sans Serif"/>
              </a:rPr>
              <a:t>Как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лучше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презентовать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свою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работу?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74"/>
            <a:ext cx="3575939" cy="68501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6579" y="474344"/>
            <a:ext cx="5340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10" dirty="0">
                <a:solidFill>
                  <a:srgbClr val="001F5F"/>
                </a:solidFill>
                <a:latin typeface="Arial"/>
                <a:cs typeface="Arial"/>
              </a:rPr>
              <a:t>ТЕМА</a:t>
            </a:r>
            <a:r>
              <a:rPr sz="2800" i="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i="0" spc="-5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800" i="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i="0" spc="-10" dirty="0">
                <a:solidFill>
                  <a:srgbClr val="001F5F"/>
                </a:solidFill>
                <a:latin typeface="Arial"/>
                <a:cs typeface="Arial"/>
              </a:rPr>
              <a:t>ПРОБЛЕМА</a:t>
            </a:r>
            <a:r>
              <a:rPr sz="2800" i="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i="0" spc="-10" dirty="0">
                <a:solidFill>
                  <a:srgbClr val="001F5F"/>
                </a:solidFill>
                <a:latin typeface="Arial"/>
                <a:cs typeface="Arial"/>
              </a:rPr>
              <a:t>ПРОЕКТА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550" y="2639060"/>
            <a:ext cx="2843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Тема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проекта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должна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быть: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758" y="2882899"/>
            <a:ext cx="3611879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marR="232410" indent="-317500">
              <a:lnSpc>
                <a:spcPct val="100000"/>
              </a:lnSpc>
              <a:spcBef>
                <a:spcPts val="95"/>
              </a:spcBef>
              <a:buClr>
                <a:srgbClr val="585858"/>
              </a:buClr>
              <a:buSzPct val="87500"/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600" b="1" spc="-5" dirty="0">
                <a:latin typeface="Arial"/>
                <a:cs typeface="Arial"/>
              </a:rPr>
              <a:t>важной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мировоззренческом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плане;</a:t>
            </a:r>
            <a:endParaRPr sz="16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buClr>
                <a:srgbClr val="585858"/>
              </a:buClr>
              <a:buSzPct val="87500"/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600" b="1" spc="-10" dirty="0">
                <a:latin typeface="Arial"/>
                <a:cs typeface="Arial"/>
              </a:rPr>
              <a:t>личностно-значимой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для</a:t>
            </a:r>
            <a:endParaRPr sz="16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учащегося;</a:t>
            </a:r>
            <a:endParaRPr sz="1600">
              <a:latin typeface="Arial"/>
              <a:cs typeface="Arial"/>
            </a:endParaRPr>
          </a:p>
          <a:p>
            <a:pPr marL="329565" marR="467359" indent="-317500">
              <a:lnSpc>
                <a:spcPct val="100000"/>
              </a:lnSpc>
              <a:buClr>
                <a:srgbClr val="585858"/>
              </a:buClr>
              <a:buSzPct val="87500"/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600" b="1" spc="-10" dirty="0">
                <a:latin typeface="Arial"/>
                <a:cs typeface="Arial"/>
              </a:rPr>
              <a:t>учитывающей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особенности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возраста;</a:t>
            </a:r>
            <a:endParaRPr sz="1600">
              <a:latin typeface="Arial"/>
              <a:cs typeface="Arial"/>
            </a:endParaRPr>
          </a:p>
          <a:p>
            <a:pPr marL="329565" marR="5080" indent="-317500">
              <a:lnSpc>
                <a:spcPct val="100000"/>
              </a:lnSpc>
              <a:buClr>
                <a:srgbClr val="585858"/>
              </a:buClr>
              <a:buSzPct val="87500"/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600" b="1" spc="-10" dirty="0">
                <a:latin typeface="Arial"/>
                <a:cs typeface="Arial"/>
              </a:rPr>
              <a:t>обеспечивающей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достижение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личностных,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метапредметных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и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предметных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результатов</a:t>
            </a:r>
            <a:endParaRPr sz="16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Arial"/>
                <a:cs typeface="Arial"/>
              </a:rPr>
              <a:t>обучения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6358" y="2627502"/>
            <a:ext cx="2513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Проблема</a:t>
            </a:r>
            <a:r>
              <a:rPr sz="1600" b="1" spc="-10" dirty="0">
                <a:latin typeface="Arial"/>
                <a:cs typeface="Arial"/>
              </a:rPr>
              <a:t> должна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быть: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6565" y="2871342"/>
            <a:ext cx="350901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SzPct val="87500"/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600" b="1" spc="-5" dirty="0">
                <a:latin typeface="Arial"/>
                <a:cs typeface="Arial"/>
              </a:rPr>
              <a:t>практико-ориентированной;</a:t>
            </a:r>
            <a:endParaRPr sz="16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buSzPct val="87500"/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600" b="1" spc="-10" dirty="0">
                <a:latin typeface="Arial"/>
                <a:cs typeface="Arial"/>
              </a:rPr>
              <a:t>понятной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для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учащегося;</a:t>
            </a:r>
            <a:endParaRPr sz="1600">
              <a:latin typeface="Arial"/>
              <a:cs typeface="Arial"/>
            </a:endParaRPr>
          </a:p>
          <a:p>
            <a:pPr marL="329565" marR="817244" indent="-317500">
              <a:lnSpc>
                <a:spcPct val="100000"/>
              </a:lnSpc>
              <a:buSzPct val="87500"/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600" b="1" spc="-10" dirty="0">
                <a:latin typeface="Arial"/>
                <a:cs typeface="Arial"/>
              </a:rPr>
              <a:t>связанной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 </a:t>
            </a:r>
            <a:r>
              <a:rPr sz="1600" b="1" spc="-10" dirty="0">
                <a:latin typeface="Arial"/>
                <a:cs typeface="Arial"/>
              </a:rPr>
              <a:t>профилем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обучения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будущей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профессией;</a:t>
            </a:r>
            <a:endParaRPr sz="16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buSzPct val="87500"/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600" b="1" spc="-10" dirty="0">
                <a:latin typeface="Arial"/>
                <a:cs typeface="Arial"/>
              </a:rPr>
              <a:t>требующей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использования</a:t>
            </a:r>
            <a:endParaRPr sz="1600">
              <a:latin typeface="Arial"/>
              <a:cs typeface="Arial"/>
            </a:endParaRPr>
          </a:p>
          <a:p>
            <a:pPr marL="329565" marR="508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разной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информации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из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разных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источников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(книги,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Интернет,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музеи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др.)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976" y="1271752"/>
            <a:ext cx="2624455" cy="773430"/>
          </a:xfrm>
          <a:prstGeom prst="rect">
            <a:avLst/>
          </a:prstGeom>
          <a:solidFill>
            <a:srgbClr val="A3C2F4"/>
          </a:solidFill>
          <a:ln w="9525">
            <a:solidFill>
              <a:srgbClr val="585858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1545"/>
              </a:spcBef>
            </a:pPr>
            <a:r>
              <a:rPr sz="2400" b="1" spc="-55" dirty="0">
                <a:latin typeface="Arial"/>
                <a:cs typeface="Arial"/>
              </a:rPr>
              <a:t>Тема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проекта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8946" y="1271752"/>
            <a:ext cx="2624455" cy="773430"/>
          </a:xfrm>
          <a:prstGeom prst="rect">
            <a:avLst/>
          </a:prstGeom>
          <a:solidFill>
            <a:srgbClr val="B6D6A8"/>
          </a:solidFill>
          <a:ln w="9525">
            <a:solidFill>
              <a:srgbClr val="585858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715645" marR="544830" indent="-161925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latin typeface="Arial"/>
                <a:cs typeface="Arial"/>
              </a:rPr>
              <a:t>Про</a:t>
            </a:r>
            <a:r>
              <a:rPr sz="2400" b="1" spc="-60" dirty="0">
                <a:latin typeface="Arial"/>
                <a:cs typeface="Arial"/>
              </a:rPr>
              <a:t>б</a:t>
            </a:r>
            <a:r>
              <a:rPr sz="2400" b="1" spc="-40" dirty="0">
                <a:latin typeface="Arial"/>
                <a:cs typeface="Arial"/>
              </a:rPr>
              <a:t>лем</a:t>
            </a:r>
            <a:r>
              <a:rPr sz="2400" b="1" dirty="0">
                <a:latin typeface="Arial"/>
                <a:cs typeface="Arial"/>
              </a:rPr>
              <a:t>а  </a:t>
            </a:r>
            <a:r>
              <a:rPr sz="2400" b="1" spc="-5" dirty="0">
                <a:latin typeface="Arial"/>
                <a:cs typeface="Arial"/>
              </a:rPr>
              <a:t>проекта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42626" y="1444561"/>
            <a:ext cx="779780" cy="415290"/>
            <a:chOff x="3742626" y="1444561"/>
            <a:chExt cx="779780" cy="415290"/>
          </a:xfrm>
        </p:grpSpPr>
        <p:sp>
          <p:nvSpPr>
            <p:cNvPr id="10" name="object 10"/>
            <p:cNvSpPr/>
            <p:nvPr/>
          </p:nvSpPr>
          <p:spPr>
            <a:xfrm>
              <a:off x="3747389" y="1449324"/>
              <a:ext cx="770255" cy="405765"/>
            </a:xfrm>
            <a:custGeom>
              <a:avLst/>
              <a:gdLst/>
              <a:ahLst/>
              <a:cxnLst/>
              <a:rect l="l" t="t" r="r" b="b"/>
              <a:pathLst>
                <a:path w="770254" h="405764">
                  <a:moveTo>
                    <a:pt x="567309" y="0"/>
                  </a:moveTo>
                  <a:lnTo>
                    <a:pt x="567309" y="101346"/>
                  </a:lnTo>
                  <a:lnTo>
                    <a:pt x="202819" y="101346"/>
                  </a:lnTo>
                  <a:lnTo>
                    <a:pt x="202819" y="0"/>
                  </a:lnTo>
                  <a:lnTo>
                    <a:pt x="0" y="202818"/>
                  </a:lnTo>
                  <a:lnTo>
                    <a:pt x="202819" y="405638"/>
                  </a:lnTo>
                  <a:lnTo>
                    <a:pt x="202819" y="304164"/>
                  </a:lnTo>
                  <a:lnTo>
                    <a:pt x="567309" y="304164"/>
                  </a:lnTo>
                  <a:lnTo>
                    <a:pt x="567309" y="405638"/>
                  </a:lnTo>
                  <a:lnTo>
                    <a:pt x="770001" y="202818"/>
                  </a:lnTo>
                  <a:lnTo>
                    <a:pt x="567309" y="0"/>
                  </a:lnTo>
                  <a:close/>
                </a:path>
              </a:pathLst>
            </a:custGeom>
            <a:solidFill>
              <a:srgbClr val="76A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47389" y="1449324"/>
              <a:ext cx="770255" cy="405765"/>
            </a:xfrm>
            <a:custGeom>
              <a:avLst/>
              <a:gdLst/>
              <a:ahLst/>
              <a:cxnLst/>
              <a:rect l="l" t="t" r="r" b="b"/>
              <a:pathLst>
                <a:path w="770254" h="405764">
                  <a:moveTo>
                    <a:pt x="0" y="202818"/>
                  </a:moveTo>
                  <a:lnTo>
                    <a:pt x="202819" y="0"/>
                  </a:lnTo>
                  <a:lnTo>
                    <a:pt x="202819" y="101346"/>
                  </a:lnTo>
                  <a:lnTo>
                    <a:pt x="567309" y="101346"/>
                  </a:lnTo>
                  <a:lnTo>
                    <a:pt x="567309" y="0"/>
                  </a:lnTo>
                  <a:lnTo>
                    <a:pt x="770001" y="202818"/>
                  </a:lnTo>
                  <a:lnTo>
                    <a:pt x="567309" y="405638"/>
                  </a:lnTo>
                  <a:lnTo>
                    <a:pt x="567309" y="304164"/>
                  </a:lnTo>
                  <a:lnTo>
                    <a:pt x="202819" y="304164"/>
                  </a:lnTo>
                  <a:lnTo>
                    <a:pt x="202819" y="405638"/>
                  </a:lnTo>
                  <a:lnTo>
                    <a:pt x="0" y="202818"/>
                  </a:lnTo>
                  <a:close/>
                </a:path>
              </a:pathLst>
            </a:custGeom>
            <a:ln w="952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097266" y="1210310"/>
            <a:ext cx="556895" cy="772795"/>
            <a:chOff x="8097266" y="1210310"/>
            <a:chExt cx="556895" cy="772795"/>
          </a:xfrm>
        </p:grpSpPr>
        <p:sp>
          <p:nvSpPr>
            <p:cNvPr id="13" name="object 13"/>
            <p:cNvSpPr/>
            <p:nvPr/>
          </p:nvSpPr>
          <p:spPr>
            <a:xfrm>
              <a:off x="8101838" y="1214882"/>
              <a:ext cx="547370" cy="763905"/>
            </a:xfrm>
            <a:custGeom>
              <a:avLst/>
              <a:gdLst/>
              <a:ahLst/>
              <a:cxnLst/>
              <a:rect l="l" t="t" r="r" b="b"/>
              <a:pathLst>
                <a:path w="547370" h="763905">
                  <a:moveTo>
                    <a:pt x="333247" y="658621"/>
                  </a:moveTo>
                  <a:lnTo>
                    <a:pt x="214629" y="658621"/>
                  </a:lnTo>
                  <a:lnTo>
                    <a:pt x="214629" y="763523"/>
                  </a:lnTo>
                  <a:lnTo>
                    <a:pt x="333247" y="763523"/>
                  </a:lnTo>
                  <a:lnTo>
                    <a:pt x="333247" y="658621"/>
                  </a:lnTo>
                  <a:close/>
                </a:path>
                <a:path w="547370" h="763905">
                  <a:moveTo>
                    <a:pt x="489663" y="75818"/>
                  </a:moveTo>
                  <a:lnTo>
                    <a:pt x="276605" y="75818"/>
                  </a:lnTo>
                  <a:lnTo>
                    <a:pt x="309659" y="78364"/>
                  </a:lnTo>
                  <a:lnTo>
                    <a:pt x="340058" y="85994"/>
                  </a:lnTo>
                  <a:lnTo>
                    <a:pt x="392937" y="116458"/>
                  </a:lnTo>
                  <a:lnTo>
                    <a:pt x="428482" y="160464"/>
                  </a:lnTo>
                  <a:lnTo>
                    <a:pt x="440308" y="210946"/>
                  </a:lnTo>
                  <a:lnTo>
                    <a:pt x="439306" y="225520"/>
                  </a:lnTo>
                  <a:lnTo>
                    <a:pt x="424179" y="265810"/>
                  </a:lnTo>
                  <a:lnTo>
                    <a:pt x="398478" y="295179"/>
                  </a:lnTo>
                  <a:lnTo>
                    <a:pt x="353821" y="333120"/>
                  </a:lnTo>
                  <a:lnTo>
                    <a:pt x="328844" y="353002"/>
                  </a:lnTo>
                  <a:lnTo>
                    <a:pt x="308022" y="370347"/>
                  </a:lnTo>
                  <a:lnTo>
                    <a:pt x="278891" y="397382"/>
                  </a:lnTo>
                  <a:lnTo>
                    <a:pt x="254412" y="427497"/>
                  </a:lnTo>
                  <a:lnTo>
                    <a:pt x="230169" y="477972"/>
                  </a:lnTo>
                  <a:lnTo>
                    <a:pt x="221545" y="524835"/>
                  </a:lnTo>
                  <a:lnTo>
                    <a:pt x="220471" y="551052"/>
                  </a:lnTo>
                  <a:lnTo>
                    <a:pt x="220583" y="562562"/>
                  </a:lnTo>
                  <a:lnTo>
                    <a:pt x="220739" y="570073"/>
                  </a:lnTo>
                  <a:lnTo>
                    <a:pt x="220979" y="578738"/>
                  </a:lnTo>
                  <a:lnTo>
                    <a:pt x="321182" y="578738"/>
                  </a:lnTo>
                  <a:lnTo>
                    <a:pt x="322139" y="552969"/>
                  </a:lnTo>
                  <a:lnTo>
                    <a:pt x="323881" y="531082"/>
                  </a:lnTo>
                  <a:lnTo>
                    <a:pt x="334055" y="486906"/>
                  </a:lnTo>
                  <a:lnTo>
                    <a:pt x="362956" y="444480"/>
                  </a:lnTo>
                  <a:lnTo>
                    <a:pt x="396241" y="415039"/>
                  </a:lnTo>
                  <a:lnTo>
                    <a:pt x="419480" y="396366"/>
                  </a:lnTo>
                  <a:lnTo>
                    <a:pt x="454273" y="367770"/>
                  </a:lnTo>
                  <a:lnTo>
                    <a:pt x="482838" y="341423"/>
                  </a:lnTo>
                  <a:lnTo>
                    <a:pt x="521334" y="295528"/>
                  </a:lnTo>
                  <a:lnTo>
                    <a:pt x="540877" y="252094"/>
                  </a:lnTo>
                  <a:lnTo>
                    <a:pt x="547369" y="204850"/>
                  </a:lnTo>
                  <a:lnTo>
                    <a:pt x="542748" y="163921"/>
                  </a:lnTo>
                  <a:lnTo>
                    <a:pt x="528875" y="126110"/>
                  </a:lnTo>
                  <a:lnTo>
                    <a:pt x="505739" y="91443"/>
                  </a:lnTo>
                  <a:lnTo>
                    <a:pt x="489663" y="75818"/>
                  </a:lnTo>
                  <a:close/>
                </a:path>
                <a:path w="547370" h="763905">
                  <a:moveTo>
                    <a:pt x="274827" y="0"/>
                  </a:moveTo>
                  <a:lnTo>
                    <a:pt x="218957" y="3478"/>
                  </a:lnTo>
                  <a:lnTo>
                    <a:pt x="168862" y="13922"/>
                  </a:lnTo>
                  <a:lnTo>
                    <a:pt x="124505" y="31343"/>
                  </a:lnTo>
                  <a:lnTo>
                    <a:pt x="85851" y="55752"/>
                  </a:lnTo>
                  <a:lnTo>
                    <a:pt x="53703" y="86752"/>
                  </a:lnTo>
                  <a:lnTo>
                    <a:pt x="28686" y="123920"/>
                  </a:lnTo>
                  <a:lnTo>
                    <a:pt x="10789" y="167231"/>
                  </a:lnTo>
                  <a:lnTo>
                    <a:pt x="0" y="216662"/>
                  </a:lnTo>
                  <a:lnTo>
                    <a:pt x="107060" y="227837"/>
                  </a:lnTo>
                  <a:lnTo>
                    <a:pt x="115921" y="191283"/>
                  </a:lnTo>
                  <a:lnTo>
                    <a:pt x="128603" y="159908"/>
                  </a:lnTo>
                  <a:lnTo>
                    <a:pt x="165480" y="112648"/>
                  </a:lnTo>
                  <a:lnTo>
                    <a:pt x="215518" y="84994"/>
                  </a:lnTo>
                  <a:lnTo>
                    <a:pt x="276605" y="75818"/>
                  </a:lnTo>
                  <a:lnTo>
                    <a:pt x="489663" y="75818"/>
                  </a:lnTo>
                  <a:lnTo>
                    <a:pt x="473328" y="59943"/>
                  </a:lnTo>
                  <a:lnTo>
                    <a:pt x="433133" y="33700"/>
                  </a:lnTo>
                  <a:lnTo>
                    <a:pt x="386651" y="14970"/>
                  </a:lnTo>
                  <a:lnTo>
                    <a:pt x="333882" y="3740"/>
                  </a:lnTo>
                  <a:lnTo>
                    <a:pt x="274827" y="0"/>
                  </a:lnTo>
                  <a:close/>
                </a:path>
              </a:pathLst>
            </a:custGeom>
            <a:solidFill>
              <a:srgbClr val="CC4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01838" y="1214882"/>
              <a:ext cx="547370" cy="763905"/>
            </a:xfrm>
            <a:custGeom>
              <a:avLst/>
              <a:gdLst/>
              <a:ahLst/>
              <a:cxnLst/>
              <a:rect l="l" t="t" r="r" b="b"/>
              <a:pathLst>
                <a:path w="547370" h="763905">
                  <a:moveTo>
                    <a:pt x="214629" y="658621"/>
                  </a:moveTo>
                  <a:lnTo>
                    <a:pt x="244326" y="658621"/>
                  </a:lnTo>
                  <a:lnTo>
                    <a:pt x="273986" y="658621"/>
                  </a:lnTo>
                  <a:lnTo>
                    <a:pt x="303623" y="658621"/>
                  </a:lnTo>
                  <a:lnTo>
                    <a:pt x="333247" y="658621"/>
                  </a:lnTo>
                  <a:lnTo>
                    <a:pt x="333247" y="684835"/>
                  </a:lnTo>
                  <a:lnTo>
                    <a:pt x="333247" y="711072"/>
                  </a:lnTo>
                  <a:lnTo>
                    <a:pt x="333247" y="737310"/>
                  </a:lnTo>
                  <a:lnTo>
                    <a:pt x="333247" y="763523"/>
                  </a:lnTo>
                  <a:lnTo>
                    <a:pt x="303623" y="763523"/>
                  </a:lnTo>
                  <a:lnTo>
                    <a:pt x="273986" y="763523"/>
                  </a:lnTo>
                  <a:lnTo>
                    <a:pt x="244326" y="763523"/>
                  </a:lnTo>
                  <a:lnTo>
                    <a:pt x="214629" y="763523"/>
                  </a:lnTo>
                  <a:lnTo>
                    <a:pt x="214629" y="737310"/>
                  </a:lnTo>
                  <a:lnTo>
                    <a:pt x="214629" y="711072"/>
                  </a:lnTo>
                  <a:lnTo>
                    <a:pt x="214629" y="684835"/>
                  </a:lnTo>
                  <a:lnTo>
                    <a:pt x="214629" y="658621"/>
                  </a:lnTo>
                  <a:close/>
                </a:path>
                <a:path w="547370" h="763905">
                  <a:moveTo>
                    <a:pt x="274827" y="0"/>
                  </a:moveTo>
                  <a:lnTo>
                    <a:pt x="333882" y="3740"/>
                  </a:lnTo>
                  <a:lnTo>
                    <a:pt x="386651" y="14970"/>
                  </a:lnTo>
                  <a:lnTo>
                    <a:pt x="433133" y="33700"/>
                  </a:lnTo>
                  <a:lnTo>
                    <a:pt x="473328" y="59943"/>
                  </a:lnTo>
                  <a:lnTo>
                    <a:pt x="505739" y="91443"/>
                  </a:lnTo>
                  <a:lnTo>
                    <a:pt x="528875" y="126110"/>
                  </a:lnTo>
                  <a:lnTo>
                    <a:pt x="542748" y="163921"/>
                  </a:lnTo>
                  <a:lnTo>
                    <a:pt x="547369" y="204850"/>
                  </a:lnTo>
                  <a:lnTo>
                    <a:pt x="545748" y="228949"/>
                  </a:lnTo>
                  <a:lnTo>
                    <a:pt x="532743" y="274288"/>
                  </a:lnTo>
                  <a:lnTo>
                    <a:pt x="505188" y="317339"/>
                  </a:lnTo>
                  <a:lnTo>
                    <a:pt x="454273" y="367770"/>
                  </a:lnTo>
                  <a:lnTo>
                    <a:pt x="419480" y="396366"/>
                  </a:lnTo>
                  <a:lnTo>
                    <a:pt x="396241" y="415039"/>
                  </a:lnTo>
                  <a:lnTo>
                    <a:pt x="377396" y="431069"/>
                  </a:lnTo>
                  <a:lnTo>
                    <a:pt x="345624" y="465101"/>
                  </a:lnTo>
                  <a:lnTo>
                    <a:pt x="326433" y="513052"/>
                  </a:lnTo>
                  <a:lnTo>
                    <a:pt x="322139" y="552969"/>
                  </a:lnTo>
                  <a:lnTo>
                    <a:pt x="321182" y="578738"/>
                  </a:lnTo>
                  <a:lnTo>
                    <a:pt x="296132" y="578738"/>
                  </a:lnTo>
                  <a:lnTo>
                    <a:pt x="271081" y="578738"/>
                  </a:lnTo>
                  <a:lnTo>
                    <a:pt x="246030" y="578738"/>
                  </a:lnTo>
                  <a:lnTo>
                    <a:pt x="220979" y="578738"/>
                  </a:lnTo>
                  <a:lnTo>
                    <a:pt x="220739" y="570073"/>
                  </a:lnTo>
                  <a:lnTo>
                    <a:pt x="220583" y="562562"/>
                  </a:lnTo>
                  <a:lnTo>
                    <a:pt x="220497" y="556218"/>
                  </a:lnTo>
                  <a:lnTo>
                    <a:pt x="220471" y="551052"/>
                  </a:lnTo>
                  <a:lnTo>
                    <a:pt x="221545" y="524835"/>
                  </a:lnTo>
                  <a:lnTo>
                    <a:pt x="230169" y="477972"/>
                  </a:lnTo>
                  <a:lnTo>
                    <a:pt x="245102" y="442442"/>
                  </a:lnTo>
                  <a:lnTo>
                    <a:pt x="278891" y="397382"/>
                  </a:lnTo>
                  <a:lnTo>
                    <a:pt x="308022" y="370347"/>
                  </a:lnTo>
                  <a:lnTo>
                    <a:pt x="353821" y="333120"/>
                  </a:lnTo>
                  <a:lnTo>
                    <a:pt x="378513" y="313066"/>
                  </a:lnTo>
                  <a:lnTo>
                    <a:pt x="413704" y="279435"/>
                  </a:lnTo>
                  <a:lnTo>
                    <a:pt x="436292" y="239521"/>
                  </a:lnTo>
                  <a:lnTo>
                    <a:pt x="440308" y="210946"/>
                  </a:lnTo>
                  <a:lnTo>
                    <a:pt x="437354" y="184896"/>
                  </a:lnTo>
                  <a:lnTo>
                    <a:pt x="413680" y="137652"/>
                  </a:lnTo>
                  <a:lnTo>
                    <a:pt x="367813" y="98696"/>
                  </a:lnTo>
                  <a:lnTo>
                    <a:pt x="309659" y="78364"/>
                  </a:lnTo>
                  <a:lnTo>
                    <a:pt x="276605" y="75818"/>
                  </a:lnTo>
                  <a:lnTo>
                    <a:pt x="244669" y="78108"/>
                  </a:lnTo>
                  <a:lnTo>
                    <a:pt x="189130" y="96500"/>
                  </a:lnTo>
                  <a:lnTo>
                    <a:pt x="145119" y="133701"/>
                  </a:lnTo>
                  <a:lnTo>
                    <a:pt x="115921" y="191283"/>
                  </a:lnTo>
                  <a:lnTo>
                    <a:pt x="107060" y="227837"/>
                  </a:lnTo>
                  <a:lnTo>
                    <a:pt x="80295" y="225055"/>
                  </a:lnTo>
                  <a:lnTo>
                    <a:pt x="53530" y="222250"/>
                  </a:lnTo>
                  <a:lnTo>
                    <a:pt x="26765" y="219444"/>
                  </a:lnTo>
                  <a:lnTo>
                    <a:pt x="0" y="216662"/>
                  </a:lnTo>
                  <a:lnTo>
                    <a:pt x="10789" y="167231"/>
                  </a:lnTo>
                  <a:lnTo>
                    <a:pt x="28686" y="123920"/>
                  </a:lnTo>
                  <a:lnTo>
                    <a:pt x="53703" y="86752"/>
                  </a:lnTo>
                  <a:lnTo>
                    <a:pt x="85851" y="55752"/>
                  </a:lnTo>
                  <a:lnTo>
                    <a:pt x="124505" y="31343"/>
                  </a:lnTo>
                  <a:lnTo>
                    <a:pt x="168862" y="13922"/>
                  </a:lnTo>
                  <a:lnTo>
                    <a:pt x="218957" y="3478"/>
                  </a:lnTo>
                  <a:lnTo>
                    <a:pt x="274827" y="0"/>
                  </a:lnTo>
                  <a:close/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10050" y="5401106"/>
            <a:ext cx="8811895" cy="1152525"/>
          </a:xfrm>
          <a:custGeom>
            <a:avLst/>
            <a:gdLst/>
            <a:ahLst/>
            <a:cxnLst/>
            <a:rect l="l" t="t" r="r" b="b"/>
            <a:pathLst>
              <a:path w="8811895" h="1152525">
                <a:moveTo>
                  <a:pt x="8811895" y="0"/>
                </a:moveTo>
                <a:lnTo>
                  <a:pt x="0" y="0"/>
                </a:lnTo>
                <a:lnTo>
                  <a:pt x="0" y="1152131"/>
                </a:lnTo>
                <a:lnTo>
                  <a:pt x="8811895" y="1152131"/>
                </a:lnTo>
                <a:lnTo>
                  <a:pt x="8811895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2521" y="5473395"/>
            <a:ext cx="840422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Анализ </a:t>
            </a:r>
            <a:r>
              <a:rPr sz="2000" b="1" spc="-15" dirty="0">
                <a:latin typeface="Arial"/>
                <a:cs typeface="Arial"/>
              </a:rPr>
              <a:t>проблемы </a:t>
            </a:r>
            <a:r>
              <a:rPr sz="2000" b="1" spc="-10" dirty="0">
                <a:latin typeface="Arial"/>
                <a:cs typeface="Arial"/>
              </a:rPr>
              <a:t>напрямую влияет </a:t>
            </a:r>
            <a:r>
              <a:rPr sz="2000" b="1" dirty="0">
                <a:latin typeface="Arial"/>
                <a:cs typeface="Arial"/>
              </a:rPr>
              <a:t>на </a:t>
            </a:r>
            <a:r>
              <a:rPr sz="2000" b="1" spc="-5" dirty="0">
                <a:latin typeface="Arial"/>
                <a:cs typeface="Arial"/>
              </a:rPr>
              <a:t>планирование проекта, </a:t>
            </a:r>
            <a:r>
              <a:rPr sz="2000" b="1" dirty="0">
                <a:latin typeface="Arial"/>
                <a:cs typeface="Arial"/>
              </a:rPr>
              <a:t>на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определение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всех </a:t>
            </a:r>
            <a:r>
              <a:rPr sz="2000" b="1" spc="-10" dirty="0">
                <a:latin typeface="Arial"/>
                <a:cs typeface="Arial"/>
              </a:rPr>
              <a:t>его</a:t>
            </a:r>
            <a:r>
              <a:rPr sz="2000" b="1" spc="-15" dirty="0">
                <a:latin typeface="Arial"/>
                <a:cs typeface="Arial"/>
              </a:rPr>
              <a:t> возможных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мероприятий,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на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постановку</a:t>
            </a:r>
            <a:endParaRPr sz="20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цели,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задач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проекта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5" dirty="0">
                <a:latin typeface="Arial"/>
                <a:cs typeface="Arial"/>
              </a:rPr>
              <a:t> определение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основного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результата.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8" y="4149128"/>
            <a:ext cx="3821429" cy="25336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370" y="502158"/>
            <a:ext cx="5461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Проект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-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форма</a:t>
            </a:r>
            <a:r>
              <a:rPr sz="2400" spc="6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организации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b="1" spc="-10" dirty="0">
                <a:latin typeface="Arial"/>
                <a:cs typeface="Arial"/>
              </a:rPr>
              <a:t>совместной </a:t>
            </a:r>
            <a:r>
              <a:rPr sz="2400" spc="-15" dirty="0">
                <a:latin typeface="Microsoft Sans Serif"/>
                <a:cs typeface="Microsoft Sans Serif"/>
              </a:rPr>
              <a:t>деятельности </a:t>
            </a:r>
            <a:r>
              <a:rPr sz="2400" spc="-20" dirty="0">
                <a:latin typeface="Microsoft Sans Serif"/>
                <a:cs typeface="Microsoft Sans Serif"/>
              </a:rPr>
              <a:t>учителя </a:t>
            </a:r>
            <a:r>
              <a:rPr sz="2400" spc="-5" dirty="0">
                <a:latin typeface="Microsoft Sans Serif"/>
                <a:cs typeface="Microsoft Sans Serif"/>
              </a:rPr>
              <a:t>и 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обучающихся,</a:t>
            </a:r>
            <a:r>
              <a:rPr sz="2400" spc="5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совокупность</a:t>
            </a:r>
            <a:r>
              <a:rPr sz="2400" spc="5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приёмов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965401"/>
            <a:ext cx="3040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Microsoft Sans Serif"/>
                <a:cs typeface="Microsoft Sans Serif"/>
              </a:rPr>
              <a:t>последовательности,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1599691"/>
            <a:ext cx="54571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530225" algn="l"/>
                <a:tab pos="2202180" algn="l"/>
                <a:tab pos="2721610" algn="l"/>
                <a:tab pos="340487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и	действий	</a:t>
            </a:r>
            <a:r>
              <a:rPr sz="2400" dirty="0">
                <a:latin typeface="Microsoft Sans Serif"/>
                <a:cs typeface="Microsoft Sans Serif"/>
              </a:rPr>
              <a:t>в	</a:t>
            </a:r>
            <a:r>
              <a:rPr sz="2400" spc="-5" dirty="0">
                <a:latin typeface="Microsoft Sans Serif"/>
                <a:cs typeface="Microsoft Sans Serif"/>
              </a:rPr>
              <a:t>их	</a:t>
            </a:r>
            <a:r>
              <a:rPr sz="2400" spc="-20" dirty="0">
                <a:latin typeface="Microsoft Sans Serif"/>
                <a:cs typeface="Microsoft Sans Serif"/>
              </a:rPr>
              <a:t>определённой</a:t>
            </a:r>
            <a:endParaRPr sz="2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2400" spc="-15" dirty="0">
                <a:latin typeface="Microsoft Sans Serif"/>
                <a:cs typeface="Microsoft Sans Serif"/>
              </a:rPr>
              <a:t>направленная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70" y="2331465"/>
            <a:ext cx="5461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  <a:tab pos="2332355" algn="l"/>
                <a:tab pos="4452620" algn="l"/>
                <a:tab pos="5278755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н</a:t>
            </a:r>
            <a:r>
              <a:rPr sz="2400" spc="-5" dirty="0">
                <a:latin typeface="Microsoft Sans Serif"/>
                <a:cs typeface="Microsoft Sans Serif"/>
              </a:rPr>
              <a:t>а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5" dirty="0">
                <a:latin typeface="Microsoft Sans Serif"/>
                <a:cs typeface="Microsoft Sans Serif"/>
              </a:rPr>
              <a:t>дос</a:t>
            </a:r>
            <a:r>
              <a:rPr sz="2400" dirty="0">
                <a:latin typeface="Microsoft Sans Serif"/>
                <a:cs typeface="Microsoft Sans Serif"/>
              </a:rPr>
              <a:t>т</a:t>
            </a:r>
            <a:r>
              <a:rPr sz="2400" spc="-45" dirty="0">
                <a:latin typeface="Microsoft Sans Serif"/>
                <a:cs typeface="Microsoft Sans Serif"/>
              </a:rPr>
              <a:t>и</a:t>
            </a:r>
            <a:r>
              <a:rPr sz="2400" spc="-65" dirty="0">
                <a:latin typeface="Microsoft Sans Serif"/>
                <a:cs typeface="Microsoft Sans Serif"/>
              </a:rPr>
              <a:t>ж</a:t>
            </a:r>
            <a:r>
              <a:rPr sz="2400" spc="-10" dirty="0">
                <a:latin typeface="Microsoft Sans Serif"/>
                <a:cs typeface="Microsoft Sans Serif"/>
              </a:rPr>
              <a:t>е</a:t>
            </a:r>
            <a:r>
              <a:rPr sz="2400" spc="-15" dirty="0">
                <a:latin typeface="Microsoft Sans Serif"/>
                <a:cs typeface="Microsoft Sans Serif"/>
              </a:rPr>
              <a:t>н</a:t>
            </a:r>
            <a:r>
              <a:rPr sz="2400" spc="-5" dirty="0">
                <a:latin typeface="Microsoft Sans Serif"/>
                <a:cs typeface="Microsoft Sans Serif"/>
              </a:rPr>
              <a:t>ие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0" dirty="0">
                <a:latin typeface="Microsoft Sans Serif"/>
                <a:cs typeface="Microsoft Sans Serif"/>
              </a:rPr>
              <a:t>п</a:t>
            </a:r>
            <a:r>
              <a:rPr sz="2400" spc="-30" dirty="0">
                <a:latin typeface="Microsoft Sans Serif"/>
                <a:cs typeface="Microsoft Sans Serif"/>
              </a:rPr>
              <a:t>о</a:t>
            </a: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-10" dirty="0">
                <a:latin typeface="Microsoft Sans Serif"/>
                <a:cs typeface="Microsoft Sans Serif"/>
              </a:rPr>
              <a:t>т</a:t>
            </a:r>
            <a:r>
              <a:rPr sz="2400" spc="-5" dirty="0">
                <a:latin typeface="Microsoft Sans Serif"/>
                <a:cs typeface="Microsoft Sans Serif"/>
              </a:rPr>
              <a:t>а</a:t>
            </a:r>
            <a:r>
              <a:rPr sz="2400" spc="-70" dirty="0">
                <a:latin typeface="Microsoft Sans Serif"/>
                <a:cs typeface="Microsoft Sans Serif"/>
              </a:rPr>
              <a:t>в</a:t>
            </a:r>
            <a:r>
              <a:rPr sz="2400" spc="10" dirty="0">
                <a:latin typeface="Microsoft Sans Serif"/>
                <a:cs typeface="Microsoft Sans Serif"/>
              </a:rPr>
              <a:t>л</a:t>
            </a:r>
            <a:r>
              <a:rPr sz="2400" spc="25" dirty="0">
                <a:latin typeface="Microsoft Sans Serif"/>
                <a:cs typeface="Microsoft Sans Serif"/>
              </a:rPr>
              <a:t>е</a:t>
            </a:r>
            <a:r>
              <a:rPr sz="2400" spc="-10" dirty="0">
                <a:latin typeface="Microsoft Sans Serif"/>
                <a:cs typeface="Microsoft Sans Serif"/>
              </a:rPr>
              <a:t>нно</a:t>
            </a:r>
            <a:r>
              <a:rPr sz="2400" spc="-5" dirty="0">
                <a:latin typeface="Microsoft Sans Serif"/>
                <a:cs typeface="Microsoft Sans Serif"/>
              </a:rPr>
              <a:t>й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5" dirty="0">
                <a:latin typeface="Microsoft Sans Serif"/>
                <a:cs typeface="Microsoft Sans Serif"/>
              </a:rPr>
              <a:t>ц</a:t>
            </a:r>
            <a:r>
              <a:rPr sz="2400" spc="-90" dirty="0">
                <a:latin typeface="Microsoft Sans Serif"/>
                <a:cs typeface="Microsoft Sans Serif"/>
              </a:rPr>
              <a:t>е</a:t>
            </a:r>
            <a:r>
              <a:rPr sz="2400" spc="5" dirty="0">
                <a:latin typeface="Microsoft Sans Serif"/>
                <a:cs typeface="Microsoft Sans Serif"/>
              </a:rPr>
              <a:t>л</a:t>
            </a:r>
            <a:r>
              <a:rPr sz="2400" spc="10" dirty="0">
                <a:latin typeface="Microsoft Sans Serif"/>
                <a:cs typeface="Microsoft Sans Serif"/>
              </a:rPr>
              <a:t>и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3832" y="2697226"/>
            <a:ext cx="168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про</a:t>
            </a:r>
            <a:r>
              <a:rPr sz="2400" b="1" spc="-60" dirty="0">
                <a:latin typeface="Arial"/>
                <a:cs typeface="Arial"/>
              </a:rPr>
              <a:t>б</a:t>
            </a:r>
            <a:r>
              <a:rPr sz="2400" b="1" spc="-40" dirty="0">
                <a:latin typeface="Arial"/>
                <a:cs typeface="Arial"/>
              </a:rPr>
              <a:t>ле</a:t>
            </a:r>
            <a:r>
              <a:rPr sz="2400" b="1" dirty="0">
                <a:latin typeface="Arial"/>
                <a:cs typeface="Arial"/>
              </a:rPr>
              <a:t>м</a:t>
            </a:r>
            <a:r>
              <a:rPr sz="2400" b="1" spc="5" dirty="0">
                <a:latin typeface="Arial"/>
                <a:cs typeface="Arial"/>
              </a:rPr>
              <a:t>ы</a:t>
            </a:r>
            <a:r>
              <a:rPr sz="2400" dirty="0">
                <a:latin typeface="Microsoft Sans Serif"/>
                <a:cs typeface="Microsoft Sans Serif"/>
              </a:rPr>
              <a:t>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370" y="2697226"/>
            <a:ext cx="3404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497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решени</a:t>
            </a:r>
            <a:r>
              <a:rPr sz="2400" spc="-5" dirty="0">
                <a:latin typeface="Microsoft Sans Serif"/>
                <a:cs typeface="Microsoft Sans Serif"/>
              </a:rPr>
              <a:t>е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b="1" spc="-40" dirty="0">
                <a:latin typeface="Arial"/>
                <a:cs typeface="Arial"/>
              </a:rPr>
              <a:t>к</a:t>
            </a:r>
            <a:r>
              <a:rPr sz="2400" b="1" dirty="0">
                <a:latin typeface="Arial"/>
                <a:cs typeface="Arial"/>
              </a:rPr>
              <a:t>онкр</a:t>
            </a:r>
            <a:r>
              <a:rPr sz="2400" b="1" spc="-45" dirty="0">
                <a:latin typeface="Arial"/>
                <a:cs typeface="Arial"/>
              </a:rPr>
              <a:t>е</a:t>
            </a:r>
            <a:r>
              <a:rPr sz="2400" b="1" spc="-15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ной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49120" algn="l"/>
              </a:tabLst>
            </a:pPr>
            <a:r>
              <a:rPr sz="2400" spc="-35" dirty="0">
                <a:latin typeface="Microsoft Sans Serif"/>
                <a:cs typeface="Microsoft Sans Serif"/>
              </a:rPr>
              <a:t>значимой	</a:t>
            </a:r>
            <a:r>
              <a:rPr sz="2400" dirty="0">
                <a:latin typeface="Microsoft Sans Serif"/>
                <a:cs typeface="Microsoft Sans Serif"/>
              </a:rPr>
              <a:t>для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6985" y="3062985"/>
            <a:ext cx="19583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Microsoft Sans Serif"/>
                <a:cs typeface="Microsoft Sans Serif"/>
              </a:rPr>
              <a:t>обучающихся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37605" y="3062985"/>
            <a:ext cx="19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370" y="3428822"/>
            <a:ext cx="54584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4110" algn="l"/>
                <a:tab pos="2962910" algn="l"/>
                <a:tab pos="404114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оформленной	</a:t>
            </a:r>
            <a:r>
              <a:rPr sz="2400" dirty="0">
                <a:latin typeface="Microsoft Sans Serif"/>
                <a:cs typeface="Microsoft Sans Serif"/>
              </a:rPr>
              <a:t>в	</a:t>
            </a:r>
            <a:r>
              <a:rPr sz="2400" spc="-5" dirty="0">
                <a:latin typeface="Microsoft Sans Serif"/>
                <a:cs typeface="Microsoft Sans Serif"/>
              </a:rPr>
              <a:t>виде	</a:t>
            </a:r>
            <a:r>
              <a:rPr sz="2400" spc="-45" dirty="0">
                <a:latin typeface="Microsoft Sans Serif"/>
                <a:cs typeface="Microsoft Sans Serif"/>
              </a:rPr>
              <a:t>конечного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продукта</a:t>
            </a:r>
            <a:r>
              <a:rPr sz="2400" spc="-10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305044" y="420623"/>
            <a:ext cx="3839210" cy="6437630"/>
            <a:chOff x="5305044" y="420623"/>
            <a:chExt cx="3839210" cy="64376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5044" y="3500626"/>
              <a:ext cx="3838955" cy="33573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7313" y="420623"/>
              <a:ext cx="3093724" cy="30723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750" y="663067"/>
            <a:ext cx="7447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15" dirty="0">
                <a:latin typeface="Arial"/>
                <a:cs typeface="Arial"/>
              </a:rPr>
              <a:t>Откуда</a:t>
            </a:r>
            <a:r>
              <a:rPr sz="2800" i="0" spc="45" dirty="0">
                <a:latin typeface="Arial"/>
                <a:cs typeface="Arial"/>
              </a:rPr>
              <a:t> </a:t>
            </a:r>
            <a:r>
              <a:rPr sz="2800" i="0" spc="-10" dirty="0">
                <a:latin typeface="Arial"/>
                <a:cs typeface="Arial"/>
              </a:rPr>
              <a:t>берутся</a:t>
            </a:r>
            <a:r>
              <a:rPr sz="2800" i="0" spc="45" dirty="0">
                <a:latin typeface="Arial"/>
                <a:cs typeface="Arial"/>
              </a:rPr>
              <a:t> </a:t>
            </a:r>
            <a:r>
              <a:rPr sz="2800" i="0" spc="-5" dirty="0">
                <a:latin typeface="Arial"/>
                <a:cs typeface="Arial"/>
              </a:rPr>
              <a:t>проблемы</a:t>
            </a:r>
            <a:r>
              <a:rPr sz="2800" i="0" spc="15" dirty="0">
                <a:latin typeface="Arial"/>
                <a:cs typeface="Arial"/>
              </a:rPr>
              <a:t> </a:t>
            </a:r>
            <a:r>
              <a:rPr sz="2800" i="0" spc="-5" dirty="0">
                <a:latin typeface="Arial"/>
                <a:cs typeface="Arial"/>
              </a:rPr>
              <a:t>для</a:t>
            </a:r>
            <a:r>
              <a:rPr sz="2800" i="0" dirty="0">
                <a:latin typeface="Arial"/>
                <a:cs typeface="Arial"/>
              </a:rPr>
              <a:t> </a:t>
            </a:r>
            <a:r>
              <a:rPr sz="2800" i="0" spc="-10" dirty="0">
                <a:latin typeface="Arial"/>
                <a:cs typeface="Arial"/>
              </a:rPr>
              <a:t>проектов?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56051" y="1543938"/>
            <a:ext cx="2662555" cy="863600"/>
            <a:chOff x="2956051" y="1543938"/>
            <a:chExt cx="2662555" cy="863600"/>
          </a:xfrm>
        </p:grpSpPr>
        <p:sp>
          <p:nvSpPr>
            <p:cNvPr id="4" name="object 4"/>
            <p:cNvSpPr/>
            <p:nvPr/>
          </p:nvSpPr>
          <p:spPr>
            <a:xfrm>
              <a:off x="2968751" y="1556638"/>
              <a:ext cx="2637155" cy="838200"/>
            </a:xfrm>
            <a:custGeom>
              <a:avLst/>
              <a:gdLst/>
              <a:ahLst/>
              <a:cxnLst/>
              <a:rect l="l" t="t" r="r" b="b"/>
              <a:pathLst>
                <a:path w="2637154" h="838200">
                  <a:moveTo>
                    <a:pt x="2497328" y="0"/>
                  </a:moveTo>
                  <a:lnTo>
                    <a:pt x="139700" y="0"/>
                  </a:lnTo>
                  <a:lnTo>
                    <a:pt x="95520" y="7128"/>
                  </a:lnTo>
                  <a:lnTo>
                    <a:pt x="57168" y="26972"/>
                  </a:lnTo>
                  <a:lnTo>
                    <a:pt x="26936" y="57223"/>
                  </a:lnTo>
                  <a:lnTo>
                    <a:pt x="7116" y="95569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116" y="742679"/>
                  </a:lnTo>
                  <a:lnTo>
                    <a:pt x="26936" y="781031"/>
                  </a:lnTo>
                  <a:lnTo>
                    <a:pt x="57168" y="811263"/>
                  </a:lnTo>
                  <a:lnTo>
                    <a:pt x="95520" y="831083"/>
                  </a:lnTo>
                  <a:lnTo>
                    <a:pt x="139700" y="838200"/>
                  </a:lnTo>
                  <a:lnTo>
                    <a:pt x="2497328" y="838200"/>
                  </a:lnTo>
                  <a:lnTo>
                    <a:pt x="2541458" y="831083"/>
                  </a:lnTo>
                  <a:lnTo>
                    <a:pt x="2579804" y="811263"/>
                  </a:lnTo>
                  <a:lnTo>
                    <a:pt x="2610055" y="781031"/>
                  </a:lnTo>
                  <a:lnTo>
                    <a:pt x="2629899" y="742679"/>
                  </a:lnTo>
                  <a:lnTo>
                    <a:pt x="2637028" y="698500"/>
                  </a:lnTo>
                  <a:lnTo>
                    <a:pt x="2637028" y="139700"/>
                  </a:lnTo>
                  <a:lnTo>
                    <a:pt x="2629899" y="95569"/>
                  </a:lnTo>
                  <a:lnTo>
                    <a:pt x="2610055" y="57223"/>
                  </a:lnTo>
                  <a:lnTo>
                    <a:pt x="2579804" y="26972"/>
                  </a:lnTo>
                  <a:lnTo>
                    <a:pt x="2541458" y="7128"/>
                  </a:lnTo>
                  <a:lnTo>
                    <a:pt x="2497328" y="0"/>
                  </a:lnTo>
                  <a:close/>
                </a:path>
              </a:pathLst>
            </a:custGeom>
            <a:solidFill>
              <a:srgbClr val="FF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68751" y="1556638"/>
              <a:ext cx="2637155" cy="838200"/>
            </a:xfrm>
            <a:custGeom>
              <a:avLst/>
              <a:gdLst/>
              <a:ahLst/>
              <a:cxnLst/>
              <a:rect l="l" t="t" r="r" b="b"/>
              <a:pathLst>
                <a:path w="2637154" h="838200">
                  <a:moveTo>
                    <a:pt x="0" y="139700"/>
                  </a:moveTo>
                  <a:lnTo>
                    <a:pt x="7116" y="95569"/>
                  </a:lnTo>
                  <a:lnTo>
                    <a:pt x="26936" y="57223"/>
                  </a:lnTo>
                  <a:lnTo>
                    <a:pt x="57168" y="26972"/>
                  </a:lnTo>
                  <a:lnTo>
                    <a:pt x="95520" y="7128"/>
                  </a:lnTo>
                  <a:lnTo>
                    <a:pt x="139700" y="0"/>
                  </a:lnTo>
                  <a:lnTo>
                    <a:pt x="2497328" y="0"/>
                  </a:lnTo>
                  <a:lnTo>
                    <a:pt x="2541458" y="7128"/>
                  </a:lnTo>
                  <a:lnTo>
                    <a:pt x="2579804" y="26972"/>
                  </a:lnTo>
                  <a:lnTo>
                    <a:pt x="2610055" y="57223"/>
                  </a:lnTo>
                  <a:lnTo>
                    <a:pt x="2629899" y="95569"/>
                  </a:lnTo>
                  <a:lnTo>
                    <a:pt x="2637028" y="139700"/>
                  </a:lnTo>
                  <a:lnTo>
                    <a:pt x="2637028" y="698500"/>
                  </a:lnTo>
                  <a:lnTo>
                    <a:pt x="2629899" y="742679"/>
                  </a:lnTo>
                  <a:lnTo>
                    <a:pt x="2610055" y="781031"/>
                  </a:lnTo>
                  <a:lnTo>
                    <a:pt x="2579804" y="811263"/>
                  </a:lnTo>
                  <a:lnTo>
                    <a:pt x="2541458" y="831083"/>
                  </a:lnTo>
                  <a:lnTo>
                    <a:pt x="2497328" y="838200"/>
                  </a:lnTo>
                  <a:lnTo>
                    <a:pt x="139700" y="838200"/>
                  </a:lnTo>
                  <a:lnTo>
                    <a:pt x="95520" y="831083"/>
                  </a:lnTo>
                  <a:lnTo>
                    <a:pt x="57168" y="811263"/>
                  </a:lnTo>
                  <a:lnTo>
                    <a:pt x="26936" y="781031"/>
                  </a:lnTo>
                  <a:lnTo>
                    <a:pt x="7116" y="742679"/>
                  </a:lnTo>
                  <a:lnTo>
                    <a:pt x="0" y="698500"/>
                  </a:lnTo>
                  <a:lnTo>
                    <a:pt x="0" y="139700"/>
                  </a:lnTo>
                  <a:close/>
                </a:path>
              </a:pathLst>
            </a:custGeom>
            <a:ln w="25400">
              <a:solidFill>
                <a:srgbClr val="BB7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71570" y="1740865"/>
            <a:ext cx="2233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D0D0D"/>
                </a:solidFill>
                <a:latin typeface="Arial"/>
                <a:cs typeface="Arial"/>
              </a:rPr>
              <a:t>ФЕНОМЕНЫ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707" y="3316223"/>
            <a:ext cx="2114550" cy="914400"/>
          </a:xfrm>
          <a:prstGeom prst="rect">
            <a:avLst/>
          </a:prstGeom>
          <a:solidFill>
            <a:srgbClr val="F8FFB3"/>
          </a:solidFill>
          <a:ln w="25400">
            <a:solidFill>
              <a:srgbClr val="BB7C2C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684530" marR="184785" indent="-492759">
              <a:lnSpc>
                <a:spcPct val="100000"/>
              </a:lnSpc>
            </a:pPr>
            <a:r>
              <a:rPr sz="1600" b="1" spc="-5" dirty="0">
                <a:solidFill>
                  <a:srgbClr val="0D0D0D"/>
                </a:solidFill>
                <a:latin typeface="Arial"/>
                <a:cs typeface="Arial"/>
              </a:rPr>
              <a:t>ПО</a:t>
            </a:r>
            <a:r>
              <a:rPr sz="1600" b="1" spc="-70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600" b="1" spc="-10" dirty="0">
                <a:solidFill>
                  <a:srgbClr val="0D0D0D"/>
                </a:solidFill>
                <a:latin typeface="Arial"/>
                <a:cs typeface="Arial"/>
              </a:rPr>
              <a:t>СЕ</a:t>
            </a:r>
            <a:r>
              <a:rPr sz="1600" b="1" spc="-5" dirty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600" b="1" spc="-10" dirty="0">
                <a:solidFill>
                  <a:srgbClr val="0D0D0D"/>
                </a:solidFill>
                <a:latin typeface="Arial"/>
                <a:cs typeface="Arial"/>
              </a:rPr>
              <a:t>НЕВН</a:t>
            </a:r>
            <a:r>
              <a:rPr sz="1600" b="1" spc="-55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600" b="1" spc="-5" dirty="0">
                <a:solidFill>
                  <a:srgbClr val="0D0D0D"/>
                </a:solidFill>
                <a:latin typeface="Arial"/>
                <a:cs typeface="Arial"/>
              </a:rPr>
              <a:t>Я  </a:t>
            </a:r>
            <a:r>
              <a:rPr sz="1600" b="1" spc="-10" dirty="0">
                <a:solidFill>
                  <a:srgbClr val="0D0D0D"/>
                </a:solidFill>
                <a:latin typeface="Arial"/>
                <a:cs typeface="Arial"/>
              </a:rPr>
              <a:t>ЖИЗНЬ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3359" y="3316223"/>
            <a:ext cx="2114550" cy="914400"/>
          </a:xfrm>
          <a:prstGeom prst="rect">
            <a:avLst/>
          </a:prstGeom>
          <a:solidFill>
            <a:srgbClr val="F8FFB3"/>
          </a:solidFill>
          <a:ln w="25400">
            <a:solidFill>
              <a:srgbClr val="BB7C2C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209550" marR="201295" indent="132080">
              <a:lnSpc>
                <a:spcPct val="100000"/>
              </a:lnSpc>
            </a:pPr>
            <a:r>
              <a:rPr sz="1600" b="1" spc="-10" dirty="0">
                <a:solidFill>
                  <a:srgbClr val="0D0D0D"/>
                </a:solidFill>
                <a:latin typeface="Arial"/>
                <a:cs typeface="Arial"/>
              </a:rPr>
              <a:t>ОБЩЕНИЕ</a:t>
            </a:r>
            <a:r>
              <a:rPr sz="1600" b="1" spc="-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D0D0D"/>
                </a:solidFill>
                <a:latin typeface="Arial"/>
                <a:cs typeface="Arial"/>
              </a:rPr>
              <a:t>СО </a:t>
            </a:r>
            <a:r>
              <a:rPr sz="1600" b="1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Arial"/>
                <a:cs typeface="Arial"/>
              </a:rPr>
              <a:t>СВЕ</a:t>
            </a:r>
            <a:r>
              <a:rPr sz="1600" b="1" spc="-40" dirty="0">
                <a:solidFill>
                  <a:srgbClr val="0D0D0D"/>
                </a:solidFill>
                <a:latin typeface="Arial"/>
                <a:cs typeface="Arial"/>
              </a:rPr>
              <a:t>Р</a:t>
            </a:r>
            <a:r>
              <a:rPr sz="1600" b="1" spc="-45" dirty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600" b="1" spc="-5" dirty="0">
                <a:solidFill>
                  <a:srgbClr val="0D0D0D"/>
                </a:solidFill>
                <a:latin typeface="Arial"/>
                <a:cs typeface="Arial"/>
              </a:rPr>
              <a:t>ТНИК</a:t>
            </a:r>
            <a:r>
              <a:rPr sz="1600" b="1" spc="-55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600" b="1" spc="-5" dirty="0">
                <a:solidFill>
                  <a:srgbClr val="0D0D0D"/>
                </a:solidFill>
                <a:latin typeface="Arial"/>
                <a:cs typeface="Arial"/>
              </a:rPr>
              <a:t>МИ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52871" y="3316223"/>
            <a:ext cx="2114550" cy="914400"/>
          </a:xfrm>
          <a:prstGeom prst="rect">
            <a:avLst/>
          </a:prstGeom>
          <a:solidFill>
            <a:srgbClr val="F8FFB3"/>
          </a:solidFill>
          <a:ln w="25400">
            <a:solidFill>
              <a:srgbClr val="BB7C2C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446405" marR="295910" indent="-142240">
              <a:lnSpc>
                <a:spcPct val="100000"/>
              </a:lnSpc>
            </a:pPr>
            <a:r>
              <a:rPr sz="1600" b="1" spc="-45" dirty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600" b="1" spc="-15" dirty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0D0D0D"/>
                </a:solidFill>
                <a:latin typeface="Arial"/>
                <a:cs typeface="Arial"/>
              </a:rPr>
              <a:t>ЦИ</a:t>
            </a:r>
            <a:r>
              <a:rPr sz="1600" b="1" spc="-2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600" b="1" spc="-5" dirty="0">
                <a:solidFill>
                  <a:srgbClr val="0D0D0D"/>
                </a:solidFill>
                <a:latin typeface="Arial"/>
                <a:cs typeface="Arial"/>
              </a:rPr>
              <a:t>ЛЬНЫЕ  </a:t>
            </a:r>
            <a:r>
              <a:rPr sz="1600" b="1" spc="-15" dirty="0">
                <a:solidFill>
                  <a:srgbClr val="0D0D0D"/>
                </a:solidFill>
                <a:latin typeface="Arial"/>
                <a:cs typeface="Arial"/>
              </a:rPr>
              <a:t>ПРОБЛЕМЫ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32280" y="2394076"/>
            <a:ext cx="5285105" cy="922655"/>
          </a:xfrm>
          <a:custGeom>
            <a:avLst/>
            <a:gdLst/>
            <a:ahLst/>
            <a:cxnLst/>
            <a:rect l="l" t="t" r="r" b="b"/>
            <a:pathLst>
              <a:path w="5285105" h="922654">
                <a:moveTo>
                  <a:pt x="5284978" y="794512"/>
                </a:moveTo>
                <a:lnTo>
                  <a:pt x="5249367" y="809942"/>
                </a:lnTo>
                <a:lnTo>
                  <a:pt x="5247894" y="806831"/>
                </a:lnTo>
                <a:lnTo>
                  <a:pt x="5247005" y="805180"/>
                </a:lnTo>
                <a:lnTo>
                  <a:pt x="5211699" y="769239"/>
                </a:lnTo>
                <a:lnTo>
                  <a:pt x="5171821" y="737362"/>
                </a:lnTo>
                <a:lnTo>
                  <a:pt x="5125466" y="706755"/>
                </a:lnTo>
                <a:lnTo>
                  <a:pt x="5091049" y="686689"/>
                </a:lnTo>
                <a:lnTo>
                  <a:pt x="5054092" y="667385"/>
                </a:lnTo>
                <a:lnTo>
                  <a:pt x="5014722" y="648589"/>
                </a:lnTo>
                <a:lnTo>
                  <a:pt x="4972812" y="630301"/>
                </a:lnTo>
                <a:lnTo>
                  <a:pt x="4905616" y="604012"/>
                </a:lnTo>
                <a:lnTo>
                  <a:pt x="4858258" y="587375"/>
                </a:lnTo>
                <a:lnTo>
                  <a:pt x="4808969" y="571373"/>
                </a:lnTo>
                <a:lnTo>
                  <a:pt x="4757928" y="556133"/>
                </a:lnTo>
                <a:lnTo>
                  <a:pt x="4705096" y="541655"/>
                </a:lnTo>
                <a:lnTo>
                  <a:pt x="4650613" y="528066"/>
                </a:lnTo>
                <a:lnTo>
                  <a:pt x="4594606" y="515112"/>
                </a:lnTo>
                <a:lnTo>
                  <a:pt x="4537329" y="503301"/>
                </a:lnTo>
                <a:lnTo>
                  <a:pt x="4478782" y="492252"/>
                </a:lnTo>
                <a:lnTo>
                  <a:pt x="4419219" y="482346"/>
                </a:lnTo>
                <a:lnTo>
                  <a:pt x="4358386" y="473329"/>
                </a:lnTo>
                <a:lnTo>
                  <a:pt x="4296918" y="465328"/>
                </a:lnTo>
                <a:lnTo>
                  <a:pt x="4234688" y="458597"/>
                </a:lnTo>
                <a:lnTo>
                  <a:pt x="4171696" y="452882"/>
                </a:lnTo>
                <a:lnTo>
                  <a:pt x="4108323" y="448437"/>
                </a:lnTo>
                <a:lnTo>
                  <a:pt x="4044442" y="445135"/>
                </a:lnTo>
                <a:lnTo>
                  <a:pt x="3980561" y="443103"/>
                </a:lnTo>
                <a:lnTo>
                  <a:pt x="3853053" y="441452"/>
                </a:lnTo>
                <a:lnTo>
                  <a:pt x="3789807" y="439547"/>
                </a:lnTo>
                <a:lnTo>
                  <a:pt x="3726815" y="436372"/>
                </a:lnTo>
                <a:lnTo>
                  <a:pt x="3664077" y="431927"/>
                </a:lnTo>
                <a:lnTo>
                  <a:pt x="3601847" y="426339"/>
                </a:lnTo>
                <a:lnTo>
                  <a:pt x="3540379" y="419608"/>
                </a:lnTo>
                <a:lnTo>
                  <a:pt x="3479546" y="411861"/>
                </a:lnTo>
                <a:lnTo>
                  <a:pt x="3419602" y="402971"/>
                </a:lnTo>
                <a:lnTo>
                  <a:pt x="3360674" y="393065"/>
                </a:lnTo>
                <a:lnTo>
                  <a:pt x="3302889" y="382270"/>
                </a:lnTo>
                <a:lnTo>
                  <a:pt x="3246374" y="370586"/>
                </a:lnTo>
                <a:lnTo>
                  <a:pt x="3191002" y="357886"/>
                </a:lnTo>
                <a:lnTo>
                  <a:pt x="3137408" y="344424"/>
                </a:lnTo>
                <a:lnTo>
                  <a:pt x="3085338" y="330200"/>
                </a:lnTo>
                <a:lnTo>
                  <a:pt x="3035173" y="315214"/>
                </a:lnTo>
                <a:lnTo>
                  <a:pt x="2986659" y="299466"/>
                </a:lnTo>
                <a:lnTo>
                  <a:pt x="2940304" y="283210"/>
                </a:lnTo>
                <a:lnTo>
                  <a:pt x="2896108" y="266319"/>
                </a:lnTo>
                <a:lnTo>
                  <a:pt x="2854071" y="248666"/>
                </a:lnTo>
                <a:lnTo>
                  <a:pt x="2814574" y="230632"/>
                </a:lnTo>
                <a:lnTo>
                  <a:pt x="2777744" y="212217"/>
                </a:lnTo>
                <a:lnTo>
                  <a:pt x="2743327" y="193421"/>
                </a:lnTo>
                <a:lnTo>
                  <a:pt x="2697353" y="164465"/>
                </a:lnTo>
                <a:lnTo>
                  <a:pt x="2657983" y="135128"/>
                </a:lnTo>
                <a:lnTo>
                  <a:pt x="2625852" y="105537"/>
                </a:lnTo>
                <a:lnTo>
                  <a:pt x="2601468" y="76200"/>
                </a:lnTo>
                <a:lnTo>
                  <a:pt x="2581021" y="38100"/>
                </a:lnTo>
                <a:lnTo>
                  <a:pt x="2574036" y="0"/>
                </a:lnTo>
                <a:lnTo>
                  <a:pt x="2554986" y="825"/>
                </a:lnTo>
                <a:lnTo>
                  <a:pt x="2535936" y="0"/>
                </a:lnTo>
                <a:lnTo>
                  <a:pt x="2535555" y="10668"/>
                </a:lnTo>
                <a:lnTo>
                  <a:pt x="2534285" y="20066"/>
                </a:lnTo>
                <a:lnTo>
                  <a:pt x="2521458" y="57404"/>
                </a:lnTo>
                <a:lnTo>
                  <a:pt x="2495804" y="96266"/>
                </a:lnTo>
                <a:lnTo>
                  <a:pt x="2468118" y="125730"/>
                </a:lnTo>
                <a:lnTo>
                  <a:pt x="2433828" y="155067"/>
                </a:lnTo>
                <a:lnTo>
                  <a:pt x="2392807" y="184150"/>
                </a:lnTo>
                <a:lnTo>
                  <a:pt x="2345817" y="212471"/>
                </a:lnTo>
                <a:lnTo>
                  <a:pt x="2311273" y="230886"/>
                </a:lnTo>
                <a:lnTo>
                  <a:pt x="2274443" y="248920"/>
                </a:lnTo>
                <a:lnTo>
                  <a:pt x="2235073" y="266446"/>
                </a:lnTo>
                <a:lnTo>
                  <a:pt x="2193798" y="283337"/>
                </a:lnTo>
                <a:lnTo>
                  <a:pt x="2150491" y="299720"/>
                </a:lnTo>
                <a:lnTo>
                  <a:pt x="2105279" y="315341"/>
                </a:lnTo>
                <a:lnTo>
                  <a:pt x="2058416" y="330327"/>
                </a:lnTo>
                <a:lnTo>
                  <a:pt x="2009775" y="344551"/>
                </a:lnTo>
                <a:lnTo>
                  <a:pt x="1959610" y="358013"/>
                </a:lnTo>
                <a:lnTo>
                  <a:pt x="1908048" y="370586"/>
                </a:lnTo>
                <a:lnTo>
                  <a:pt x="1855216" y="382397"/>
                </a:lnTo>
                <a:lnTo>
                  <a:pt x="1801241" y="393065"/>
                </a:lnTo>
                <a:lnTo>
                  <a:pt x="1746123" y="403098"/>
                </a:lnTo>
                <a:lnTo>
                  <a:pt x="1690116" y="411861"/>
                </a:lnTo>
                <a:lnTo>
                  <a:pt x="1633220" y="419735"/>
                </a:lnTo>
                <a:lnTo>
                  <a:pt x="1575689" y="426466"/>
                </a:lnTo>
                <a:lnTo>
                  <a:pt x="1517650" y="431927"/>
                </a:lnTo>
                <a:lnTo>
                  <a:pt x="1459103" y="436372"/>
                </a:lnTo>
                <a:lnTo>
                  <a:pt x="1400175" y="439547"/>
                </a:lnTo>
                <a:lnTo>
                  <a:pt x="1340993" y="441452"/>
                </a:lnTo>
                <a:lnTo>
                  <a:pt x="1222375" y="443103"/>
                </a:lnTo>
                <a:lnTo>
                  <a:pt x="1162558" y="445135"/>
                </a:lnTo>
                <a:lnTo>
                  <a:pt x="1102868" y="448437"/>
                </a:lnTo>
                <a:lnTo>
                  <a:pt x="1043559" y="452882"/>
                </a:lnTo>
                <a:lnTo>
                  <a:pt x="984758" y="458597"/>
                </a:lnTo>
                <a:lnTo>
                  <a:pt x="926465" y="465328"/>
                </a:lnTo>
                <a:lnTo>
                  <a:pt x="868807" y="473329"/>
                </a:lnTo>
                <a:lnTo>
                  <a:pt x="812038" y="482346"/>
                </a:lnTo>
                <a:lnTo>
                  <a:pt x="756285" y="492252"/>
                </a:lnTo>
                <a:lnTo>
                  <a:pt x="701548" y="503301"/>
                </a:lnTo>
                <a:lnTo>
                  <a:pt x="647954" y="515239"/>
                </a:lnTo>
                <a:lnTo>
                  <a:pt x="595503" y="528066"/>
                </a:lnTo>
                <a:lnTo>
                  <a:pt x="544576" y="541655"/>
                </a:lnTo>
                <a:lnTo>
                  <a:pt x="495173" y="556260"/>
                </a:lnTo>
                <a:lnTo>
                  <a:pt x="447294" y="571500"/>
                </a:lnTo>
                <a:lnTo>
                  <a:pt x="401193" y="587502"/>
                </a:lnTo>
                <a:lnTo>
                  <a:pt x="356870" y="604139"/>
                </a:lnTo>
                <a:lnTo>
                  <a:pt x="314579" y="621538"/>
                </a:lnTo>
                <a:lnTo>
                  <a:pt x="274447" y="639445"/>
                </a:lnTo>
                <a:lnTo>
                  <a:pt x="236220" y="658114"/>
                </a:lnTo>
                <a:lnTo>
                  <a:pt x="200279" y="677291"/>
                </a:lnTo>
                <a:lnTo>
                  <a:pt x="166878" y="696976"/>
                </a:lnTo>
                <a:lnTo>
                  <a:pt x="121539" y="727329"/>
                </a:lnTo>
                <a:lnTo>
                  <a:pt x="82042" y="758825"/>
                </a:lnTo>
                <a:lnTo>
                  <a:pt x="48895" y="791718"/>
                </a:lnTo>
                <a:lnTo>
                  <a:pt x="39497" y="802767"/>
                </a:lnTo>
                <a:lnTo>
                  <a:pt x="38227" y="804164"/>
                </a:lnTo>
                <a:lnTo>
                  <a:pt x="37211" y="805815"/>
                </a:lnTo>
                <a:lnTo>
                  <a:pt x="36334" y="807720"/>
                </a:lnTo>
                <a:lnTo>
                  <a:pt x="35648" y="809307"/>
                </a:lnTo>
                <a:lnTo>
                  <a:pt x="0" y="794766"/>
                </a:lnTo>
                <a:lnTo>
                  <a:pt x="9779" y="922147"/>
                </a:lnTo>
                <a:lnTo>
                  <a:pt x="101854" y="841502"/>
                </a:lnTo>
                <a:lnTo>
                  <a:pt x="105918" y="837946"/>
                </a:lnTo>
                <a:lnTo>
                  <a:pt x="71424" y="823887"/>
                </a:lnTo>
                <a:lnTo>
                  <a:pt x="72428" y="822706"/>
                </a:lnTo>
                <a:lnTo>
                  <a:pt x="76835" y="817499"/>
                </a:lnTo>
                <a:lnTo>
                  <a:pt x="106807" y="787908"/>
                </a:lnTo>
                <a:lnTo>
                  <a:pt x="143510" y="758444"/>
                </a:lnTo>
                <a:lnTo>
                  <a:pt x="186563" y="729615"/>
                </a:lnTo>
                <a:lnTo>
                  <a:pt x="235585" y="701421"/>
                </a:lnTo>
                <a:lnTo>
                  <a:pt x="271399" y="683133"/>
                </a:lnTo>
                <a:lnTo>
                  <a:pt x="329057" y="656844"/>
                </a:lnTo>
                <a:lnTo>
                  <a:pt x="370332" y="639826"/>
                </a:lnTo>
                <a:lnTo>
                  <a:pt x="413639" y="623443"/>
                </a:lnTo>
                <a:lnTo>
                  <a:pt x="458851" y="607822"/>
                </a:lnTo>
                <a:lnTo>
                  <a:pt x="505841" y="592709"/>
                </a:lnTo>
                <a:lnTo>
                  <a:pt x="554482" y="578485"/>
                </a:lnTo>
                <a:lnTo>
                  <a:pt x="604520" y="565023"/>
                </a:lnTo>
                <a:lnTo>
                  <a:pt x="656082" y="552450"/>
                </a:lnTo>
                <a:lnTo>
                  <a:pt x="709041" y="540639"/>
                </a:lnTo>
                <a:lnTo>
                  <a:pt x="763016" y="529844"/>
                </a:lnTo>
                <a:lnTo>
                  <a:pt x="818134" y="519938"/>
                </a:lnTo>
                <a:lnTo>
                  <a:pt x="874141" y="511048"/>
                </a:lnTo>
                <a:lnTo>
                  <a:pt x="930783" y="503174"/>
                </a:lnTo>
                <a:lnTo>
                  <a:pt x="988314" y="496443"/>
                </a:lnTo>
                <a:lnTo>
                  <a:pt x="1046480" y="490855"/>
                </a:lnTo>
                <a:lnTo>
                  <a:pt x="1104900" y="486410"/>
                </a:lnTo>
                <a:lnTo>
                  <a:pt x="1163828" y="483235"/>
                </a:lnTo>
                <a:lnTo>
                  <a:pt x="1223137" y="481203"/>
                </a:lnTo>
                <a:lnTo>
                  <a:pt x="1342263" y="479552"/>
                </a:lnTo>
                <a:lnTo>
                  <a:pt x="1402207" y="477647"/>
                </a:lnTo>
                <a:lnTo>
                  <a:pt x="1461897" y="474345"/>
                </a:lnTo>
                <a:lnTo>
                  <a:pt x="1521206" y="469773"/>
                </a:lnTo>
                <a:lnTo>
                  <a:pt x="1580134" y="464185"/>
                </a:lnTo>
                <a:lnTo>
                  <a:pt x="1638427" y="457454"/>
                </a:lnTo>
                <a:lnTo>
                  <a:pt x="1696085" y="449453"/>
                </a:lnTo>
                <a:lnTo>
                  <a:pt x="1752854" y="440563"/>
                </a:lnTo>
                <a:lnTo>
                  <a:pt x="1808607" y="430530"/>
                </a:lnTo>
                <a:lnTo>
                  <a:pt x="1863471" y="419481"/>
                </a:lnTo>
                <a:lnTo>
                  <a:pt x="1917065" y="407670"/>
                </a:lnTo>
                <a:lnTo>
                  <a:pt x="1969516" y="394716"/>
                </a:lnTo>
                <a:lnTo>
                  <a:pt x="2020443" y="381127"/>
                </a:lnTo>
                <a:lnTo>
                  <a:pt x="2069973" y="366649"/>
                </a:lnTo>
                <a:lnTo>
                  <a:pt x="2117725" y="351282"/>
                </a:lnTo>
                <a:lnTo>
                  <a:pt x="2163953" y="335280"/>
                </a:lnTo>
                <a:lnTo>
                  <a:pt x="2208276" y="318643"/>
                </a:lnTo>
                <a:lnTo>
                  <a:pt x="2250694" y="301244"/>
                </a:lnTo>
                <a:lnTo>
                  <a:pt x="2290826" y="283210"/>
                </a:lnTo>
                <a:lnTo>
                  <a:pt x="2328926" y="264668"/>
                </a:lnTo>
                <a:lnTo>
                  <a:pt x="2364740" y="245491"/>
                </a:lnTo>
                <a:lnTo>
                  <a:pt x="2398141" y="225806"/>
                </a:lnTo>
                <a:lnTo>
                  <a:pt x="2443734" y="195326"/>
                </a:lnTo>
                <a:lnTo>
                  <a:pt x="2483231" y="163576"/>
                </a:lnTo>
                <a:lnTo>
                  <a:pt x="2516378" y="130810"/>
                </a:lnTo>
                <a:lnTo>
                  <a:pt x="2536355" y="105791"/>
                </a:lnTo>
                <a:lnTo>
                  <a:pt x="2536571" y="129032"/>
                </a:lnTo>
                <a:lnTo>
                  <a:pt x="2537079" y="170180"/>
                </a:lnTo>
                <a:lnTo>
                  <a:pt x="2537460" y="210058"/>
                </a:lnTo>
                <a:lnTo>
                  <a:pt x="2538222" y="248158"/>
                </a:lnTo>
                <a:lnTo>
                  <a:pt x="2538476" y="266446"/>
                </a:lnTo>
                <a:lnTo>
                  <a:pt x="2539238" y="301498"/>
                </a:lnTo>
                <a:lnTo>
                  <a:pt x="2539619" y="318008"/>
                </a:lnTo>
                <a:lnTo>
                  <a:pt x="2540127" y="334010"/>
                </a:lnTo>
                <a:lnTo>
                  <a:pt x="2540889" y="363601"/>
                </a:lnTo>
                <a:lnTo>
                  <a:pt x="2541397" y="377190"/>
                </a:lnTo>
                <a:lnTo>
                  <a:pt x="2541905" y="389890"/>
                </a:lnTo>
                <a:lnTo>
                  <a:pt x="2542413" y="401828"/>
                </a:lnTo>
                <a:lnTo>
                  <a:pt x="2542794" y="412877"/>
                </a:lnTo>
                <a:lnTo>
                  <a:pt x="2543429" y="423037"/>
                </a:lnTo>
                <a:lnTo>
                  <a:pt x="2544445" y="440182"/>
                </a:lnTo>
                <a:lnTo>
                  <a:pt x="2544953" y="446913"/>
                </a:lnTo>
                <a:lnTo>
                  <a:pt x="2549614" y="470636"/>
                </a:lnTo>
                <a:lnTo>
                  <a:pt x="2550033" y="474345"/>
                </a:lnTo>
                <a:lnTo>
                  <a:pt x="2550414" y="479171"/>
                </a:lnTo>
                <a:lnTo>
                  <a:pt x="2551049" y="485902"/>
                </a:lnTo>
                <a:lnTo>
                  <a:pt x="2551430" y="493395"/>
                </a:lnTo>
                <a:lnTo>
                  <a:pt x="2552065" y="502412"/>
                </a:lnTo>
                <a:lnTo>
                  <a:pt x="2552446" y="511937"/>
                </a:lnTo>
                <a:lnTo>
                  <a:pt x="2552954" y="522859"/>
                </a:lnTo>
                <a:lnTo>
                  <a:pt x="2553462" y="534543"/>
                </a:lnTo>
                <a:lnTo>
                  <a:pt x="2553843" y="547243"/>
                </a:lnTo>
                <a:lnTo>
                  <a:pt x="2554859" y="575056"/>
                </a:lnTo>
                <a:lnTo>
                  <a:pt x="2555240" y="590169"/>
                </a:lnTo>
                <a:lnTo>
                  <a:pt x="2555748" y="606044"/>
                </a:lnTo>
                <a:lnTo>
                  <a:pt x="2556510" y="639572"/>
                </a:lnTo>
                <a:lnTo>
                  <a:pt x="2556891" y="657225"/>
                </a:lnTo>
                <a:lnTo>
                  <a:pt x="2557145" y="675513"/>
                </a:lnTo>
                <a:lnTo>
                  <a:pt x="2557780" y="713613"/>
                </a:lnTo>
                <a:lnTo>
                  <a:pt x="2558783" y="793877"/>
                </a:lnTo>
                <a:lnTo>
                  <a:pt x="2558846" y="807935"/>
                </a:lnTo>
                <a:lnTo>
                  <a:pt x="2520696" y="808101"/>
                </a:lnTo>
                <a:lnTo>
                  <a:pt x="2578354" y="922147"/>
                </a:lnTo>
                <a:lnTo>
                  <a:pt x="2625382" y="827024"/>
                </a:lnTo>
                <a:lnTo>
                  <a:pt x="2634996" y="807593"/>
                </a:lnTo>
                <a:lnTo>
                  <a:pt x="2596870" y="807770"/>
                </a:lnTo>
                <a:lnTo>
                  <a:pt x="2596388" y="752729"/>
                </a:lnTo>
                <a:lnTo>
                  <a:pt x="2595880" y="712978"/>
                </a:lnTo>
                <a:lnTo>
                  <a:pt x="2595245" y="674878"/>
                </a:lnTo>
                <a:lnTo>
                  <a:pt x="2593721" y="604901"/>
                </a:lnTo>
                <a:lnTo>
                  <a:pt x="2592451" y="559435"/>
                </a:lnTo>
                <a:lnTo>
                  <a:pt x="2591435" y="533019"/>
                </a:lnTo>
                <a:lnTo>
                  <a:pt x="2591054" y="521208"/>
                </a:lnTo>
                <a:lnTo>
                  <a:pt x="2590546" y="510159"/>
                </a:lnTo>
                <a:lnTo>
                  <a:pt x="2590038" y="499872"/>
                </a:lnTo>
                <a:lnTo>
                  <a:pt x="2589403" y="490982"/>
                </a:lnTo>
                <a:lnTo>
                  <a:pt x="2588895" y="482727"/>
                </a:lnTo>
                <a:lnTo>
                  <a:pt x="2588285" y="474599"/>
                </a:lnTo>
                <a:lnTo>
                  <a:pt x="2587879" y="469519"/>
                </a:lnTo>
                <a:lnTo>
                  <a:pt x="2587460" y="466598"/>
                </a:lnTo>
                <a:lnTo>
                  <a:pt x="2587117" y="464058"/>
                </a:lnTo>
                <a:lnTo>
                  <a:pt x="2586355" y="459740"/>
                </a:lnTo>
                <a:lnTo>
                  <a:pt x="2585847" y="457835"/>
                </a:lnTo>
                <a:lnTo>
                  <a:pt x="2585402" y="456057"/>
                </a:lnTo>
                <a:lnTo>
                  <a:pt x="2585085" y="454787"/>
                </a:lnTo>
                <a:lnTo>
                  <a:pt x="2583967" y="452678"/>
                </a:lnTo>
                <a:lnTo>
                  <a:pt x="2583434" y="449199"/>
                </a:lnTo>
                <a:lnTo>
                  <a:pt x="2583345" y="448437"/>
                </a:lnTo>
                <a:lnTo>
                  <a:pt x="2582926" y="444119"/>
                </a:lnTo>
                <a:lnTo>
                  <a:pt x="2582545" y="437388"/>
                </a:lnTo>
                <a:lnTo>
                  <a:pt x="2581910" y="429895"/>
                </a:lnTo>
                <a:lnTo>
                  <a:pt x="2580894" y="411099"/>
                </a:lnTo>
                <a:lnTo>
                  <a:pt x="2580386" y="400304"/>
                </a:lnTo>
                <a:lnTo>
                  <a:pt x="2580005" y="388493"/>
                </a:lnTo>
                <a:lnTo>
                  <a:pt x="2579497" y="375793"/>
                </a:lnTo>
                <a:lnTo>
                  <a:pt x="2577719" y="317119"/>
                </a:lnTo>
                <a:lnTo>
                  <a:pt x="2576576" y="265811"/>
                </a:lnTo>
                <a:lnTo>
                  <a:pt x="2575560" y="209550"/>
                </a:lnTo>
                <a:lnTo>
                  <a:pt x="2575052" y="169799"/>
                </a:lnTo>
                <a:lnTo>
                  <a:pt x="2574442" y="103644"/>
                </a:lnTo>
                <a:lnTo>
                  <a:pt x="2578227" y="108712"/>
                </a:lnTo>
                <a:lnTo>
                  <a:pt x="2587625" y="120142"/>
                </a:lnTo>
                <a:lnTo>
                  <a:pt x="2620645" y="153289"/>
                </a:lnTo>
                <a:lnTo>
                  <a:pt x="2660650" y="185166"/>
                </a:lnTo>
                <a:lnTo>
                  <a:pt x="2707005" y="216027"/>
                </a:lnTo>
                <a:lnTo>
                  <a:pt x="2741549" y="235966"/>
                </a:lnTo>
                <a:lnTo>
                  <a:pt x="2778506" y="255397"/>
                </a:lnTo>
                <a:lnTo>
                  <a:pt x="2817876" y="274320"/>
                </a:lnTo>
                <a:lnTo>
                  <a:pt x="2881630" y="301498"/>
                </a:lnTo>
                <a:lnTo>
                  <a:pt x="2926715" y="318770"/>
                </a:lnTo>
                <a:lnTo>
                  <a:pt x="2974086" y="335407"/>
                </a:lnTo>
                <a:lnTo>
                  <a:pt x="3023362" y="351409"/>
                </a:lnTo>
                <a:lnTo>
                  <a:pt x="3074543" y="366649"/>
                </a:lnTo>
                <a:lnTo>
                  <a:pt x="3127375" y="381254"/>
                </a:lnTo>
                <a:lnTo>
                  <a:pt x="3181858" y="394843"/>
                </a:lnTo>
                <a:lnTo>
                  <a:pt x="3237738" y="407670"/>
                </a:lnTo>
                <a:lnTo>
                  <a:pt x="3295142" y="419608"/>
                </a:lnTo>
                <a:lnTo>
                  <a:pt x="3353562" y="430530"/>
                </a:lnTo>
                <a:lnTo>
                  <a:pt x="3413252" y="440563"/>
                </a:lnTo>
                <a:lnTo>
                  <a:pt x="3473958" y="449453"/>
                </a:lnTo>
                <a:lnTo>
                  <a:pt x="3535426" y="457454"/>
                </a:lnTo>
                <a:lnTo>
                  <a:pt x="3597783" y="464312"/>
                </a:lnTo>
                <a:lnTo>
                  <a:pt x="3660775" y="469773"/>
                </a:lnTo>
                <a:lnTo>
                  <a:pt x="3724148" y="474345"/>
                </a:lnTo>
                <a:lnTo>
                  <a:pt x="3787775" y="477647"/>
                </a:lnTo>
                <a:lnTo>
                  <a:pt x="3851910" y="479552"/>
                </a:lnTo>
                <a:lnTo>
                  <a:pt x="3979926" y="481203"/>
                </a:lnTo>
                <a:lnTo>
                  <a:pt x="4043299" y="483235"/>
                </a:lnTo>
                <a:lnTo>
                  <a:pt x="4106291" y="486410"/>
                </a:lnTo>
                <a:lnTo>
                  <a:pt x="4169029" y="490855"/>
                </a:lnTo>
                <a:lnTo>
                  <a:pt x="4231259" y="496443"/>
                </a:lnTo>
                <a:lnTo>
                  <a:pt x="4292727" y="503174"/>
                </a:lnTo>
                <a:lnTo>
                  <a:pt x="4353560" y="511048"/>
                </a:lnTo>
                <a:lnTo>
                  <a:pt x="4413631" y="519938"/>
                </a:lnTo>
                <a:lnTo>
                  <a:pt x="4472559" y="529844"/>
                </a:lnTo>
                <a:lnTo>
                  <a:pt x="4530344" y="540766"/>
                </a:lnTo>
                <a:lnTo>
                  <a:pt x="4586986" y="552450"/>
                </a:lnTo>
                <a:lnTo>
                  <a:pt x="4642104" y="565150"/>
                </a:lnTo>
                <a:lnTo>
                  <a:pt x="4695825" y="578612"/>
                </a:lnTo>
                <a:lnTo>
                  <a:pt x="4747895" y="592836"/>
                </a:lnTo>
                <a:lnTo>
                  <a:pt x="4798187" y="607822"/>
                </a:lnTo>
                <a:lnTo>
                  <a:pt x="4846574" y="623570"/>
                </a:lnTo>
                <a:lnTo>
                  <a:pt x="4892916" y="639953"/>
                </a:lnTo>
                <a:lnTo>
                  <a:pt x="4937125" y="656971"/>
                </a:lnTo>
                <a:lnTo>
                  <a:pt x="4979035" y="674370"/>
                </a:lnTo>
                <a:lnTo>
                  <a:pt x="5018659" y="692404"/>
                </a:lnTo>
                <a:lnTo>
                  <a:pt x="5055616" y="710946"/>
                </a:lnTo>
                <a:lnTo>
                  <a:pt x="5089906" y="729869"/>
                </a:lnTo>
                <a:lnTo>
                  <a:pt x="5136134" y="758825"/>
                </a:lnTo>
                <a:lnTo>
                  <a:pt x="5175504" y="788289"/>
                </a:lnTo>
                <a:lnTo>
                  <a:pt x="5207635" y="818134"/>
                </a:lnTo>
                <a:lnTo>
                  <a:pt x="5214150" y="825207"/>
                </a:lnTo>
                <a:lnTo>
                  <a:pt x="5214264" y="825004"/>
                </a:lnTo>
                <a:lnTo>
                  <a:pt x="5214328" y="825131"/>
                </a:lnTo>
                <a:lnTo>
                  <a:pt x="5214150" y="825207"/>
                </a:lnTo>
                <a:lnTo>
                  <a:pt x="5180076" y="839978"/>
                </a:lnTo>
                <a:lnTo>
                  <a:pt x="5277866" y="922147"/>
                </a:lnTo>
                <a:lnTo>
                  <a:pt x="5282273" y="842899"/>
                </a:lnTo>
                <a:lnTo>
                  <a:pt x="5284978" y="794512"/>
                </a:lnTo>
                <a:close/>
              </a:path>
            </a:pathLst>
          </a:custGeom>
          <a:solidFill>
            <a:srgbClr val="FDA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138" y="4527613"/>
            <a:ext cx="2045081" cy="15685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5228" y="4637481"/>
            <a:ext cx="1892680" cy="127596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7415" y="4527626"/>
            <a:ext cx="2891155" cy="138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7160" y="186309"/>
            <a:ext cx="4055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10" dirty="0">
                <a:latin typeface="Arial"/>
                <a:cs typeface="Arial"/>
              </a:rPr>
              <a:t>Цель</a:t>
            </a:r>
            <a:r>
              <a:rPr sz="2800" i="0" spc="-5" dirty="0">
                <a:latin typeface="Arial"/>
                <a:cs typeface="Arial"/>
              </a:rPr>
              <a:t> и задачи</a:t>
            </a:r>
            <a:r>
              <a:rPr sz="2800" i="0" spc="-10" dirty="0">
                <a:latin typeface="Arial"/>
                <a:cs typeface="Arial"/>
              </a:rPr>
              <a:t> </a:t>
            </a:r>
            <a:r>
              <a:rPr sz="2800" i="0" spc="-15" dirty="0">
                <a:latin typeface="Arial"/>
                <a:cs typeface="Arial"/>
              </a:rPr>
              <a:t>проекта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357" y="692022"/>
            <a:ext cx="8188959" cy="3120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Цель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15" dirty="0">
                <a:latin typeface="Arial"/>
                <a:cs typeface="Arial"/>
              </a:rPr>
              <a:t> это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то,</a:t>
            </a:r>
            <a:r>
              <a:rPr sz="20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что</a:t>
            </a:r>
            <a:r>
              <a:rPr sz="20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мы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хотим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получить</a:t>
            </a:r>
            <a:r>
              <a:rPr sz="200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проведении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исследования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некоторый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образ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будущего.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По </a:t>
            </a:r>
            <a:r>
              <a:rPr sz="2000" b="1" spc="-10" dirty="0">
                <a:latin typeface="Arial"/>
                <a:cs typeface="Arial"/>
              </a:rPr>
              <a:t>существу,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цели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форм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улируется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общий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замысел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исследования.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Поэтому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она</a:t>
            </a:r>
            <a:endParaRPr sz="2000">
              <a:latin typeface="Arial"/>
              <a:cs typeface="Arial"/>
            </a:endParaRPr>
          </a:p>
          <a:p>
            <a:pPr marL="12700" marR="12827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должна </a:t>
            </a:r>
            <a:r>
              <a:rPr sz="2000" b="1" spc="-10" dirty="0">
                <a:latin typeface="Arial"/>
                <a:cs typeface="Arial"/>
              </a:rPr>
              <a:t>быть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сформулирована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кратко,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лаконично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предельно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точно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смысловом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отношении.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2700" marR="12573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Задачи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исследования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—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это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те</a:t>
            </a:r>
            <a:r>
              <a:rPr sz="20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действия,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которые</a:t>
            </a:r>
            <a:r>
              <a:rPr sz="20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необходимо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выполнить для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достижения поставленной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цели</a:t>
            </a:r>
            <a:r>
              <a:rPr sz="2000" b="1" dirty="0">
                <a:latin typeface="Arial"/>
                <a:cs typeface="Arial"/>
              </a:rPr>
              <a:t>, решения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проблемы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или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для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проверки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сформулированной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гипотезы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исследования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достижения </a:t>
            </a:r>
            <a:r>
              <a:rPr sz="2000" b="1" spc="-10" dirty="0">
                <a:latin typeface="Arial"/>
                <a:cs typeface="Arial"/>
              </a:rPr>
              <a:t>результата.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8410" y="4862385"/>
            <a:ext cx="1322070" cy="890905"/>
            <a:chOff x="898410" y="4862385"/>
            <a:chExt cx="1322070" cy="890905"/>
          </a:xfrm>
        </p:grpSpPr>
        <p:sp>
          <p:nvSpPr>
            <p:cNvPr id="5" name="object 5"/>
            <p:cNvSpPr/>
            <p:nvPr/>
          </p:nvSpPr>
          <p:spPr>
            <a:xfrm>
              <a:off x="912698" y="4876672"/>
              <a:ext cx="1293495" cy="862330"/>
            </a:xfrm>
            <a:custGeom>
              <a:avLst/>
              <a:gdLst/>
              <a:ahLst/>
              <a:cxnLst/>
              <a:rect l="l" t="t" r="r" b="b"/>
              <a:pathLst>
                <a:path w="1293495" h="862329">
                  <a:moveTo>
                    <a:pt x="1149273" y="0"/>
                  </a:moveTo>
                  <a:lnTo>
                    <a:pt x="143675" y="0"/>
                  </a:lnTo>
                  <a:lnTo>
                    <a:pt x="98262" y="7330"/>
                  </a:lnTo>
                  <a:lnTo>
                    <a:pt x="58822" y="27736"/>
                  </a:lnTo>
                  <a:lnTo>
                    <a:pt x="27720" y="58841"/>
                  </a:lnTo>
                  <a:lnTo>
                    <a:pt x="7324" y="98267"/>
                  </a:lnTo>
                  <a:lnTo>
                    <a:pt x="0" y="143637"/>
                  </a:lnTo>
                  <a:lnTo>
                    <a:pt x="0" y="718337"/>
                  </a:lnTo>
                  <a:lnTo>
                    <a:pt x="7324" y="763743"/>
                  </a:lnTo>
                  <a:lnTo>
                    <a:pt x="27720" y="803180"/>
                  </a:lnTo>
                  <a:lnTo>
                    <a:pt x="58822" y="834279"/>
                  </a:lnTo>
                  <a:lnTo>
                    <a:pt x="98262" y="854675"/>
                  </a:lnTo>
                  <a:lnTo>
                    <a:pt x="143675" y="861999"/>
                  </a:lnTo>
                  <a:lnTo>
                    <a:pt x="1149273" y="861999"/>
                  </a:lnTo>
                  <a:lnTo>
                    <a:pt x="1194705" y="854675"/>
                  </a:lnTo>
                  <a:lnTo>
                    <a:pt x="1234168" y="834279"/>
                  </a:lnTo>
                  <a:lnTo>
                    <a:pt x="1265292" y="803180"/>
                  </a:lnTo>
                  <a:lnTo>
                    <a:pt x="1285706" y="763743"/>
                  </a:lnTo>
                  <a:lnTo>
                    <a:pt x="1293037" y="718337"/>
                  </a:lnTo>
                  <a:lnTo>
                    <a:pt x="1293037" y="143637"/>
                  </a:lnTo>
                  <a:lnTo>
                    <a:pt x="1285706" y="98267"/>
                  </a:lnTo>
                  <a:lnTo>
                    <a:pt x="1265292" y="58841"/>
                  </a:lnTo>
                  <a:lnTo>
                    <a:pt x="1234168" y="27736"/>
                  </a:lnTo>
                  <a:lnTo>
                    <a:pt x="1194705" y="7330"/>
                  </a:lnTo>
                  <a:lnTo>
                    <a:pt x="1149273" y="0"/>
                  </a:lnTo>
                  <a:close/>
                </a:path>
              </a:pathLst>
            </a:custGeom>
            <a:solidFill>
              <a:srgbClr val="F8C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2698" y="4876672"/>
              <a:ext cx="1293495" cy="862330"/>
            </a:xfrm>
            <a:custGeom>
              <a:avLst/>
              <a:gdLst/>
              <a:ahLst/>
              <a:cxnLst/>
              <a:rect l="l" t="t" r="r" b="b"/>
              <a:pathLst>
                <a:path w="1293495" h="862329">
                  <a:moveTo>
                    <a:pt x="0" y="143637"/>
                  </a:moveTo>
                  <a:lnTo>
                    <a:pt x="7324" y="98267"/>
                  </a:lnTo>
                  <a:lnTo>
                    <a:pt x="27720" y="58841"/>
                  </a:lnTo>
                  <a:lnTo>
                    <a:pt x="58822" y="27736"/>
                  </a:lnTo>
                  <a:lnTo>
                    <a:pt x="98262" y="7330"/>
                  </a:lnTo>
                  <a:lnTo>
                    <a:pt x="143675" y="0"/>
                  </a:lnTo>
                  <a:lnTo>
                    <a:pt x="1149273" y="0"/>
                  </a:lnTo>
                  <a:lnTo>
                    <a:pt x="1194705" y="7330"/>
                  </a:lnTo>
                  <a:lnTo>
                    <a:pt x="1234168" y="27736"/>
                  </a:lnTo>
                  <a:lnTo>
                    <a:pt x="1265292" y="58841"/>
                  </a:lnTo>
                  <a:lnTo>
                    <a:pt x="1285706" y="98267"/>
                  </a:lnTo>
                  <a:lnTo>
                    <a:pt x="1293037" y="143637"/>
                  </a:lnTo>
                  <a:lnTo>
                    <a:pt x="1293037" y="718337"/>
                  </a:lnTo>
                  <a:lnTo>
                    <a:pt x="1285706" y="763743"/>
                  </a:lnTo>
                  <a:lnTo>
                    <a:pt x="1265292" y="803180"/>
                  </a:lnTo>
                  <a:lnTo>
                    <a:pt x="1234168" y="834279"/>
                  </a:lnTo>
                  <a:lnTo>
                    <a:pt x="1194705" y="854675"/>
                  </a:lnTo>
                  <a:lnTo>
                    <a:pt x="1149273" y="861999"/>
                  </a:lnTo>
                  <a:lnTo>
                    <a:pt x="143675" y="861999"/>
                  </a:lnTo>
                  <a:lnTo>
                    <a:pt x="98262" y="854675"/>
                  </a:lnTo>
                  <a:lnTo>
                    <a:pt x="58822" y="834279"/>
                  </a:lnTo>
                  <a:lnTo>
                    <a:pt x="27720" y="803180"/>
                  </a:lnTo>
                  <a:lnTo>
                    <a:pt x="7324" y="763743"/>
                  </a:lnTo>
                  <a:lnTo>
                    <a:pt x="0" y="718337"/>
                  </a:lnTo>
                  <a:lnTo>
                    <a:pt x="0" y="143637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24483" y="5152771"/>
            <a:ext cx="66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ЦЕЛЬ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65932" y="4327016"/>
            <a:ext cx="1312545" cy="539115"/>
            <a:chOff x="2765932" y="4327016"/>
            <a:chExt cx="1312545" cy="539115"/>
          </a:xfrm>
        </p:grpSpPr>
        <p:sp>
          <p:nvSpPr>
            <p:cNvPr id="9" name="object 9"/>
            <p:cNvSpPr/>
            <p:nvPr/>
          </p:nvSpPr>
          <p:spPr>
            <a:xfrm>
              <a:off x="2775457" y="4336541"/>
              <a:ext cx="1293495" cy="520065"/>
            </a:xfrm>
            <a:custGeom>
              <a:avLst/>
              <a:gdLst/>
              <a:ahLst/>
              <a:cxnLst/>
              <a:rect l="l" t="t" r="r" b="b"/>
              <a:pathLst>
                <a:path w="1293495" h="520064">
                  <a:moveTo>
                    <a:pt x="1206372" y="0"/>
                  </a:moveTo>
                  <a:lnTo>
                    <a:pt x="86614" y="0"/>
                  </a:lnTo>
                  <a:lnTo>
                    <a:pt x="52881" y="6818"/>
                  </a:lnTo>
                  <a:lnTo>
                    <a:pt x="25352" y="25399"/>
                  </a:lnTo>
                  <a:lnTo>
                    <a:pt x="6800" y="52935"/>
                  </a:lnTo>
                  <a:lnTo>
                    <a:pt x="0" y="86613"/>
                  </a:lnTo>
                  <a:lnTo>
                    <a:pt x="0" y="433323"/>
                  </a:lnTo>
                  <a:lnTo>
                    <a:pt x="6800" y="467056"/>
                  </a:lnTo>
                  <a:lnTo>
                    <a:pt x="25352" y="494585"/>
                  </a:lnTo>
                  <a:lnTo>
                    <a:pt x="52881" y="513137"/>
                  </a:lnTo>
                  <a:lnTo>
                    <a:pt x="86614" y="519937"/>
                  </a:lnTo>
                  <a:lnTo>
                    <a:pt x="1206372" y="519937"/>
                  </a:lnTo>
                  <a:lnTo>
                    <a:pt x="1240105" y="513137"/>
                  </a:lnTo>
                  <a:lnTo>
                    <a:pt x="1267634" y="494585"/>
                  </a:lnTo>
                  <a:lnTo>
                    <a:pt x="1286186" y="467056"/>
                  </a:lnTo>
                  <a:lnTo>
                    <a:pt x="1292987" y="433323"/>
                  </a:lnTo>
                  <a:lnTo>
                    <a:pt x="1292987" y="86613"/>
                  </a:lnTo>
                  <a:lnTo>
                    <a:pt x="1286186" y="52935"/>
                  </a:lnTo>
                  <a:lnTo>
                    <a:pt x="1267634" y="25399"/>
                  </a:lnTo>
                  <a:lnTo>
                    <a:pt x="1240105" y="6818"/>
                  </a:lnTo>
                  <a:lnTo>
                    <a:pt x="1206372" y="0"/>
                  </a:lnTo>
                  <a:close/>
                </a:path>
              </a:pathLst>
            </a:custGeom>
            <a:solidFill>
              <a:srgbClr val="FB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75457" y="4336541"/>
              <a:ext cx="1293495" cy="520065"/>
            </a:xfrm>
            <a:custGeom>
              <a:avLst/>
              <a:gdLst/>
              <a:ahLst/>
              <a:cxnLst/>
              <a:rect l="l" t="t" r="r" b="b"/>
              <a:pathLst>
                <a:path w="1293495" h="520064">
                  <a:moveTo>
                    <a:pt x="0" y="86613"/>
                  </a:moveTo>
                  <a:lnTo>
                    <a:pt x="6800" y="52935"/>
                  </a:lnTo>
                  <a:lnTo>
                    <a:pt x="25352" y="25399"/>
                  </a:lnTo>
                  <a:lnTo>
                    <a:pt x="52881" y="6818"/>
                  </a:lnTo>
                  <a:lnTo>
                    <a:pt x="86614" y="0"/>
                  </a:lnTo>
                  <a:lnTo>
                    <a:pt x="1206372" y="0"/>
                  </a:lnTo>
                  <a:lnTo>
                    <a:pt x="1240105" y="6818"/>
                  </a:lnTo>
                  <a:lnTo>
                    <a:pt x="1267634" y="25399"/>
                  </a:lnTo>
                  <a:lnTo>
                    <a:pt x="1286186" y="52935"/>
                  </a:lnTo>
                  <a:lnTo>
                    <a:pt x="1292987" y="86613"/>
                  </a:lnTo>
                  <a:lnTo>
                    <a:pt x="1292987" y="433323"/>
                  </a:lnTo>
                  <a:lnTo>
                    <a:pt x="1286186" y="467056"/>
                  </a:lnTo>
                  <a:lnTo>
                    <a:pt x="1267634" y="494585"/>
                  </a:lnTo>
                  <a:lnTo>
                    <a:pt x="1240105" y="513137"/>
                  </a:lnTo>
                  <a:lnTo>
                    <a:pt x="1206372" y="519937"/>
                  </a:lnTo>
                  <a:lnTo>
                    <a:pt x="86614" y="519937"/>
                  </a:lnTo>
                  <a:lnTo>
                    <a:pt x="52881" y="513137"/>
                  </a:lnTo>
                  <a:lnTo>
                    <a:pt x="25352" y="494585"/>
                  </a:lnTo>
                  <a:lnTo>
                    <a:pt x="6800" y="467056"/>
                  </a:lnTo>
                  <a:lnTo>
                    <a:pt x="0" y="433323"/>
                  </a:lnTo>
                  <a:lnTo>
                    <a:pt x="0" y="86613"/>
                  </a:lnTo>
                  <a:close/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80105" y="4441697"/>
            <a:ext cx="982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Задача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85110" y="4971288"/>
            <a:ext cx="1312545" cy="539115"/>
            <a:chOff x="2785110" y="4971288"/>
            <a:chExt cx="1312545" cy="539115"/>
          </a:xfrm>
        </p:grpSpPr>
        <p:sp>
          <p:nvSpPr>
            <p:cNvPr id="13" name="object 13"/>
            <p:cNvSpPr/>
            <p:nvPr/>
          </p:nvSpPr>
          <p:spPr>
            <a:xfrm>
              <a:off x="2794635" y="4980813"/>
              <a:ext cx="1293495" cy="520065"/>
            </a:xfrm>
            <a:custGeom>
              <a:avLst/>
              <a:gdLst/>
              <a:ahLst/>
              <a:cxnLst/>
              <a:rect l="l" t="t" r="r" b="b"/>
              <a:pathLst>
                <a:path w="1293495" h="520064">
                  <a:moveTo>
                    <a:pt x="1206245" y="0"/>
                  </a:moveTo>
                  <a:lnTo>
                    <a:pt x="86613" y="0"/>
                  </a:lnTo>
                  <a:lnTo>
                    <a:pt x="52881" y="6818"/>
                  </a:lnTo>
                  <a:lnTo>
                    <a:pt x="25352" y="25400"/>
                  </a:lnTo>
                  <a:lnTo>
                    <a:pt x="6800" y="52935"/>
                  </a:lnTo>
                  <a:lnTo>
                    <a:pt x="0" y="86613"/>
                  </a:lnTo>
                  <a:lnTo>
                    <a:pt x="0" y="433324"/>
                  </a:lnTo>
                  <a:lnTo>
                    <a:pt x="6800" y="467056"/>
                  </a:lnTo>
                  <a:lnTo>
                    <a:pt x="25352" y="494585"/>
                  </a:lnTo>
                  <a:lnTo>
                    <a:pt x="52881" y="513137"/>
                  </a:lnTo>
                  <a:lnTo>
                    <a:pt x="86613" y="519938"/>
                  </a:lnTo>
                  <a:lnTo>
                    <a:pt x="1206245" y="519938"/>
                  </a:lnTo>
                  <a:lnTo>
                    <a:pt x="1239998" y="513137"/>
                  </a:lnTo>
                  <a:lnTo>
                    <a:pt x="1267571" y="494585"/>
                  </a:lnTo>
                  <a:lnTo>
                    <a:pt x="1286166" y="467056"/>
                  </a:lnTo>
                  <a:lnTo>
                    <a:pt x="1292987" y="433324"/>
                  </a:lnTo>
                  <a:lnTo>
                    <a:pt x="1292987" y="86613"/>
                  </a:lnTo>
                  <a:lnTo>
                    <a:pt x="1286166" y="52935"/>
                  </a:lnTo>
                  <a:lnTo>
                    <a:pt x="1267571" y="25400"/>
                  </a:lnTo>
                  <a:lnTo>
                    <a:pt x="1239998" y="6818"/>
                  </a:lnTo>
                  <a:lnTo>
                    <a:pt x="1206245" y="0"/>
                  </a:lnTo>
                  <a:close/>
                </a:path>
              </a:pathLst>
            </a:custGeom>
            <a:solidFill>
              <a:srgbClr val="FB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94635" y="4980813"/>
              <a:ext cx="1293495" cy="520065"/>
            </a:xfrm>
            <a:custGeom>
              <a:avLst/>
              <a:gdLst/>
              <a:ahLst/>
              <a:cxnLst/>
              <a:rect l="l" t="t" r="r" b="b"/>
              <a:pathLst>
                <a:path w="1293495" h="520064">
                  <a:moveTo>
                    <a:pt x="0" y="86613"/>
                  </a:moveTo>
                  <a:lnTo>
                    <a:pt x="6800" y="52935"/>
                  </a:lnTo>
                  <a:lnTo>
                    <a:pt x="25352" y="25400"/>
                  </a:lnTo>
                  <a:lnTo>
                    <a:pt x="52881" y="6818"/>
                  </a:lnTo>
                  <a:lnTo>
                    <a:pt x="86613" y="0"/>
                  </a:lnTo>
                  <a:lnTo>
                    <a:pt x="1206245" y="0"/>
                  </a:lnTo>
                  <a:lnTo>
                    <a:pt x="1239998" y="6818"/>
                  </a:lnTo>
                  <a:lnTo>
                    <a:pt x="1267571" y="25400"/>
                  </a:lnTo>
                  <a:lnTo>
                    <a:pt x="1286166" y="52935"/>
                  </a:lnTo>
                  <a:lnTo>
                    <a:pt x="1292987" y="86613"/>
                  </a:lnTo>
                  <a:lnTo>
                    <a:pt x="1292987" y="433324"/>
                  </a:lnTo>
                  <a:lnTo>
                    <a:pt x="1286166" y="467056"/>
                  </a:lnTo>
                  <a:lnTo>
                    <a:pt x="1267571" y="494585"/>
                  </a:lnTo>
                  <a:lnTo>
                    <a:pt x="1239998" y="513137"/>
                  </a:lnTo>
                  <a:lnTo>
                    <a:pt x="1206245" y="519938"/>
                  </a:lnTo>
                  <a:lnTo>
                    <a:pt x="86613" y="519938"/>
                  </a:lnTo>
                  <a:lnTo>
                    <a:pt x="52881" y="513137"/>
                  </a:lnTo>
                  <a:lnTo>
                    <a:pt x="25352" y="494585"/>
                  </a:lnTo>
                  <a:lnTo>
                    <a:pt x="6800" y="467056"/>
                  </a:lnTo>
                  <a:lnTo>
                    <a:pt x="0" y="433324"/>
                  </a:lnTo>
                  <a:lnTo>
                    <a:pt x="0" y="86613"/>
                  </a:lnTo>
                  <a:close/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99029" y="5085969"/>
            <a:ext cx="982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Задача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85110" y="5615546"/>
            <a:ext cx="1312545" cy="539115"/>
            <a:chOff x="2785110" y="5615546"/>
            <a:chExt cx="1312545" cy="539115"/>
          </a:xfrm>
        </p:grpSpPr>
        <p:sp>
          <p:nvSpPr>
            <p:cNvPr id="17" name="object 17"/>
            <p:cNvSpPr/>
            <p:nvPr/>
          </p:nvSpPr>
          <p:spPr>
            <a:xfrm>
              <a:off x="2794635" y="5625071"/>
              <a:ext cx="1293495" cy="520065"/>
            </a:xfrm>
            <a:custGeom>
              <a:avLst/>
              <a:gdLst/>
              <a:ahLst/>
              <a:cxnLst/>
              <a:rect l="l" t="t" r="r" b="b"/>
              <a:pathLst>
                <a:path w="1293495" h="520064">
                  <a:moveTo>
                    <a:pt x="1206245" y="0"/>
                  </a:moveTo>
                  <a:lnTo>
                    <a:pt x="86613" y="0"/>
                  </a:lnTo>
                  <a:lnTo>
                    <a:pt x="52881" y="6812"/>
                  </a:lnTo>
                  <a:lnTo>
                    <a:pt x="25352" y="25388"/>
                  </a:lnTo>
                  <a:lnTo>
                    <a:pt x="6800" y="52940"/>
                  </a:lnTo>
                  <a:lnTo>
                    <a:pt x="0" y="86677"/>
                  </a:lnTo>
                  <a:lnTo>
                    <a:pt x="0" y="433336"/>
                  </a:lnTo>
                  <a:lnTo>
                    <a:pt x="6800" y="467071"/>
                  </a:lnTo>
                  <a:lnTo>
                    <a:pt x="25352" y="494618"/>
                  </a:lnTo>
                  <a:lnTo>
                    <a:pt x="52881" y="513191"/>
                  </a:lnTo>
                  <a:lnTo>
                    <a:pt x="86613" y="520001"/>
                  </a:lnTo>
                  <a:lnTo>
                    <a:pt x="1206245" y="520001"/>
                  </a:lnTo>
                  <a:lnTo>
                    <a:pt x="1239998" y="513191"/>
                  </a:lnTo>
                  <a:lnTo>
                    <a:pt x="1267571" y="494618"/>
                  </a:lnTo>
                  <a:lnTo>
                    <a:pt x="1286166" y="467071"/>
                  </a:lnTo>
                  <a:lnTo>
                    <a:pt x="1292987" y="433336"/>
                  </a:lnTo>
                  <a:lnTo>
                    <a:pt x="1292987" y="86677"/>
                  </a:lnTo>
                  <a:lnTo>
                    <a:pt x="1286166" y="52940"/>
                  </a:lnTo>
                  <a:lnTo>
                    <a:pt x="1267571" y="25388"/>
                  </a:lnTo>
                  <a:lnTo>
                    <a:pt x="1239998" y="6812"/>
                  </a:lnTo>
                  <a:lnTo>
                    <a:pt x="1206245" y="0"/>
                  </a:lnTo>
                  <a:close/>
                </a:path>
              </a:pathLst>
            </a:custGeom>
            <a:solidFill>
              <a:srgbClr val="FB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94635" y="5625071"/>
              <a:ext cx="1293495" cy="520065"/>
            </a:xfrm>
            <a:custGeom>
              <a:avLst/>
              <a:gdLst/>
              <a:ahLst/>
              <a:cxnLst/>
              <a:rect l="l" t="t" r="r" b="b"/>
              <a:pathLst>
                <a:path w="1293495" h="520064">
                  <a:moveTo>
                    <a:pt x="0" y="86677"/>
                  </a:moveTo>
                  <a:lnTo>
                    <a:pt x="6800" y="52940"/>
                  </a:lnTo>
                  <a:lnTo>
                    <a:pt x="25352" y="25388"/>
                  </a:lnTo>
                  <a:lnTo>
                    <a:pt x="52881" y="6812"/>
                  </a:lnTo>
                  <a:lnTo>
                    <a:pt x="86613" y="0"/>
                  </a:lnTo>
                  <a:lnTo>
                    <a:pt x="1206245" y="0"/>
                  </a:lnTo>
                  <a:lnTo>
                    <a:pt x="1239998" y="6812"/>
                  </a:lnTo>
                  <a:lnTo>
                    <a:pt x="1267571" y="25388"/>
                  </a:lnTo>
                  <a:lnTo>
                    <a:pt x="1286166" y="52940"/>
                  </a:lnTo>
                  <a:lnTo>
                    <a:pt x="1292987" y="86677"/>
                  </a:lnTo>
                  <a:lnTo>
                    <a:pt x="1292987" y="433336"/>
                  </a:lnTo>
                  <a:lnTo>
                    <a:pt x="1286166" y="467071"/>
                  </a:lnTo>
                  <a:lnTo>
                    <a:pt x="1267571" y="494618"/>
                  </a:lnTo>
                  <a:lnTo>
                    <a:pt x="1239998" y="513191"/>
                  </a:lnTo>
                  <a:lnTo>
                    <a:pt x="1206245" y="520001"/>
                  </a:lnTo>
                  <a:lnTo>
                    <a:pt x="86613" y="520001"/>
                  </a:lnTo>
                  <a:lnTo>
                    <a:pt x="52881" y="513191"/>
                  </a:lnTo>
                  <a:lnTo>
                    <a:pt x="25352" y="494618"/>
                  </a:lnTo>
                  <a:lnTo>
                    <a:pt x="6800" y="467071"/>
                  </a:lnTo>
                  <a:lnTo>
                    <a:pt x="0" y="433336"/>
                  </a:lnTo>
                  <a:lnTo>
                    <a:pt x="0" y="86677"/>
                  </a:lnTo>
                  <a:close/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99029" y="5730341"/>
            <a:ext cx="1047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Задача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...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05355" y="4574794"/>
            <a:ext cx="589280" cy="1336040"/>
          </a:xfrm>
          <a:custGeom>
            <a:avLst/>
            <a:gdLst/>
            <a:ahLst/>
            <a:cxnLst/>
            <a:rect l="l" t="t" r="r" b="b"/>
            <a:pathLst>
              <a:path w="589280" h="1336039">
                <a:moveTo>
                  <a:pt x="589280" y="666115"/>
                </a:moveTo>
                <a:lnTo>
                  <a:pt x="571906" y="657860"/>
                </a:lnTo>
                <a:lnTo>
                  <a:pt x="512318" y="629539"/>
                </a:lnTo>
                <a:lnTo>
                  <a:pt x="512889" y="658126"/>
                </a:lnTo>
                <a:lnTo>
                  <a:pt x="455041" y="661035"/>
                </a:lnTo>
                <a:lnTo>
                  <a:pt x="407416" y="664845"/>
                </a:lnTo>
                <a:lnTo>
                  <a:pt x="365760" y="669544"/>
                </a:lnTo>
                <a:lnTo>
                  <a:pt x="324358" y="676529"/>
                </a:lnTo>
                <a:lnTo>
                  <a:pt x="303530" y="682231"/>
                </a:lnTo>
                <a:lnTo>
                  <a:pt x="303530" y="702894"/>
                </a:lnTo>
                <a:lnTo>
                  <a:pt x="303174" y="703326"/>
                </a:lnTo>
                <a:lnTo>
                  <a:pt x="302818" y="703618"/>
                </a:lnTo>
                <a:lnTo>
                  <a:pt x="303161" y="703326"/>
                </a:lnTo>
                <a:lnTo>
                  <a:pt x="303466" y="702970"/>
                </a:lnTo>
                <a:lnTo>
                  <a:pt x="303276" y="703072"/>
                </a:lnTo>
                <a:lnTo>
                  <a:pt x="303530" y="702894"/>
                </a:lnTo>
                <a:lnTo>
                  <a:pt x="303530" y="682231"/>
                </a:lnTo>
                <a:lnTo>
                  <a:pt x="301371" y="683006"/>
                </a:lnTo>
                <a:lnTo>
                  <a:pt x="296926" y="684911"/>
                </a:lnTo>
                <a:lnTo>
                  <a:pt x="294132" y="686435"/>
                </a:lnTo>
                <a:lnTo>
                  <a:pt x="293624" y="686689"/>
                </a:lnTo>
                <a:lnTo>
                  <a:pt x="285877" y="696214"/>
                </a:lnTo>
                <a:lnTo>
                  <a:pt x="285788" y="696544"/>
                </a:lnTo>
                <a:lnTo>
                  <a:pt x="286270" y="695985"/>
                </a:lnTo>
                <a:lnTo>
                  <a:pt x="285800" y="696544"/>
                </a:lnTo>
                <a:lnTo>
                  <a:pt x="285673" y="696976"/>
                </a:lnTo>
                <a:lnTo>
                  <a:pt x="285750" y="696595"/>
                </a:lnTo>
                <a:lnTo>
                  <a:pt x="285877" y="696214"/>
                </a:lnTo>
                <a:lnTo>
                  <a:pt x="284607" y="696976"/>
                </a:lnTo>
                <a:lnTo>
                  <a:pt x="247142" y="706628"/>
                </a:lnTo>
                <a:lnTo>
                  <a:pt x="201930" y="713105"/>
                </a:lnTo>
                <a:lnTo>
                  <a:pt x="133350" y="719074"/>
                </a:lnTo>
                <a:lnTo>
                  <a:pt x="88950" y="721436"/>
                </a:lnTo>
                <a:lnTo>
                  <a:pt x="96393" y="717931"/>
                </a:lnTo>
                <a:lnTo>
                  <a:pt x="109601" y="710692"/>
                </a:lnTo>
                <a:lnTo>
                  <a:pt x="147320" y="684657"/>
                </a:lnTo>
                <a:lnTo>
                  <a:pt x="182245" y="652399"/>
                </a:lnTo>
                <a:lnTo>
                  <a:pt x="223139" y="601472"/>
                </a:lnTo>
                <a:lnTo>
                  <a:pt x="248920" y="558038"/>
                </a:lnTo>
                <a:lnTo>
                  <a:pt x="269621" y="511429"/>
                </a:lnTo>
                <a:lnTo>
                  <a:pt x="284607" y="462407"/>
                </a:lnTo>
                <a:lnTo>
                  <a:pt x="293116" y="411734"/>
                </a:lnTo>
                <a:lnTo>
                  <a:pt x="295148" y="360934"/>
                </a:lnTo>
                <a:lnTo>
                  <a:pt x="296418" y="344678"/>
                </a:lnTo>
                <a:lnTo>
                  <a:pt x="304419" y="296672"/>
                </a:lnTo>
                <a:lnTo>
                  <a:pt x="318770" y="249936"/>
                </a:lnTo>
                <a:lnTo>
                  <a:pt x="338455" y="205359"/>
                </a:lnTo>
                <a:lnTo>
                  <a:pt x="363093" y="163830"/>
                </a:lnTo>
                <a:lnTo>
                  <a:pt x="391795" y="126619"/>
                </a:lnTo>
                <a:lnTo>
                  <a:pt x="423799" y="94361"/>
                </a:lnTo>
                <a:lnTo>
                  <a:pt x="458470" y="67691"/>
                </a:lnTo>
                <a:lnTo>
                  <a:pt x="493699" y="48387"/>
                </a:lnTo>
                <a:lnTo>
                  <a:pt x="497636" y="47256"/>
                </a:lnTo>
                <a:lnTo>
                  <a:pt x="503428" y="74676"/>
                </a:lnTo>
                <a:lnTo>
                  <a:pt x="565302" y="25527"/>
                </a:lnTo>
                <a:lnTo>
                  <a:pt x="570103" y="21717"/>
                </a:lnTo>
                <a:lnTo>
                  <a:pt x="487680" y="0"/>
                </a:lnTo>
                <a:lnTo>
                  <a:pt x="493699" y="28613"/>
                </a:lnTo>
                <a:lnTo>
                  <a:pt x="487934" y="30099"/>
                </a:lnTo>
                <a:lnTo>
                  <a:pt x="447675" y="52070"/>
                </a:lnTo>
                <a:lnTo>
                  <a:pt x="410845" y="80264"/>
                </a:lnTo>
                <a:lnTo>
                  <a:pt x="377190" y="114427"/>
                </a:lnTo>
                <a:lnTo>
                  <a:pt x="346964" y="153797"/>
                </a:lnTo>
                <a:lnTo>
                  <a:pt x="321310" y="196977"/>
                </a:lnTo>
                <a:lnTo>
                  <a:pt x="300736" y="243586"/>
                </a:lnTo>
                <a:lnTo>
                  <a:pt x="285877" y="292608"/>
                </a:lnTo>
                <a:lnTo>
                  <a:pt x="277368" y="343281"/>
                </a:lnTo>
                <a:lnTo>
                  <a:pt x="275336" y="393319"/>
                </a:lnTo>
                <a:lnTo>
                  <a:pt x="274193" y="409448"/>
                </a:lnTo>
                <a:lnTo>
                  <a:pt x="266065" y="457581"/>
                </a:lnTo>
                <a:lnTo>
                  <a:pt x="251968" y="504317"/>
                </a:lnTo>
                <a:lnTo>
                  <a:pt x="232156" y="548894"/>
                </a:lnTo>
                <a:lnTo>
                  <a:pt x="207772" y="590042"/>
                </a:lnTo>
                <a:lnTo>
                  <a:pt x="178943" y="627634"/>
                </a:lnTo>
                <a:lnTo>
                  <a:pt x="146939" y="660019"/>
                </a:lnTo>
                <a:lnTo>
                  <a:pt x="112395" y="686562"/>
                </a:lnTo>
                <a:lnTo>
                  <a:pt x="76073" y="706501"/>
                </a:lnTo>
                <a:lnTo>
                  <a:pt x="38481" y="718947"/>
                </a:lnTo>
                <a:lnTo>
                  <a:pt x="254" y="723392"/>
                </a:lnTo>
                <a:lnTo>
                  <a:pt x="0" y="723392"/>
                </a:lnTo>
                <a:lnTo>
                  <a:pt x="342" y="734034"/>
                </a:lnTo>
                <a:lnTo>
                  <a:pt x="127" y="742442"/>
                </a:lnTo>
                <a:lnTo>
                  <a:pt x="13843" y="742823"/>
                </a:lnTo>
                <a:lnTo>
                  <a:pt x="27051" y="743966"/>
                </a:lnTo>
                <a:lnTo>
                  <a:pt x="66421" y="752094"/>
                </a:lnTo>
                <a:lnTo>
                  <a:pt x="104648" y="766572"/>
                </a:lnTo>
                <a:lnTo>
                  <a:pt x="141351" y="786384"/>
                </a:lnTo>
                <a:lnTo>
                  <a:pt x="175514" y="811403"/>
                </a:lnTo>
                <a:lnTo>
                  <a:pt x="215773" y="850773"/>
                </a:lnTo>
                <a:lnTo>
                  <a:pt x="240792" y="884047"/>
                </a:lnTo>
                <a:lnTo>
                  <a:pt x="260985" y="919988"/>
                </a:lnTo>
                <a:lnTo>
                  <a:pt x="275590" y="957580"/>
                </a:lnTo>
                <a:lnTo>
                  <a:pt x="283718" y="996188"/>
                </a:lnTo>
                <a:lnTo>
                  <a:pt x="285750" y="1035507"/>
                </a:lnTo>
                <a:lnTo>
                  <a:pt x="287147" y="1049693"/>
                </a:lnTo>
                <a:lnTo>
                  <a:pt x="295910" y="1091374"/>
                </a:lnTo>
                <a:lnTo>
                  <a:pt x="311531" y="1131620"/>
                </a:lnTo>
                <a:lnTo>
                  <a:pt x="332994" y="1169809"/>
                </a:lnTo>
                <a:lnTo>
                  <a:pt x="359537" y="1205077"/>
                </a:lnTo>
                <a:lnTo>
                  <a:pt x="402082" y="1246733"/>
                </a:lnTo>
                <a:lnTo>
                  <a:pt x="438150" y="1273098"/>
                </a:lnTo>
                <a:lnTo>
                  <a:pt x="477012" y="1294231"/>
                </a:lnTo>
                <a:lnTo>
                  <a:pt x="512673" y="1307109"/>
                </a:lnTo>
                <a:lnTo>
                  <a:pt x="508000" y="1335951"/>
                </a:lnTo>
                <a:lnTo>
                  <a:pt x="589280" y="1310513"/>
                </a:lnTo>
                <a:lnTo>
                  <a:pt x="588111" y="1309674"/>
                </a:lnTo>
                <a:lnTo>
                  <a:pt x="520192" y="1260729"/>
                </a:lnTo>
                <a:lnTo>
                  <a:pt x="515721" y="1288275"/>
                </a:lnTo>
                <a:lnTo>
                  <a:pt x="511263" y="1287297"/>
                </a:lnTo>
                <a:lnTo>
                  <a:pt x="510108" y="1287056"/>
                </a:lnTo>
                <a:lnTo>
                  <a:pt x="509765" y="1286916"/>
                </a:lnTo>
                <a:lnTo>
                  <a:pt x="497967" y="1282522"/>
                </a:lnTo>
                <a:lnTo>
                  <a:pt x="485267" y="1277073"/>
                </a:lnTo>
                <a:lnTo>
                  <a:pt x="448691" y="1257249"/>
                </a:lnTo>
                <a:lnTo>
                  <a:pt x="414782" y="1232560"/>
                </a:lnTo>
                <a:lnTo>
                  <a:pt x="374523" y="1193241"/>
                </a:lnTo>
                <a:lnTo>
                  <a:pt x="349123" y="1159751"/>
                </a:lnTo>
                <a:lnTo>
                  <a:pt x="328930" y="1123835"/>
                </a:lnTo>
                <a:lnTo>
                  <a:pt x="314198" y="1086358"/>
                </a:lnTo>
                <a:lnTo>
                  <a:pt x="306070" y="1047826"/>
                </a:lnTo>
                <a:lnTo>
                  <a:pt x="304419" y="1021372"/>
                </a:lnTo>
                <a:lnTo>
                  <a:pt x="303911" y="1007364"/>
                </a:lnTo>
                <a:lnTo>
                  <a:pt x="297434" y="965327"/>
                </a:lnTo>
                <a:lnTo>
                  <a:pt x="283972" y="924560"/>
                </a:lnTo>
                <a:lnTo>
                  <a:pt x="264287" y="885698"/>
                </a:lnTo>
                <a:lnTo>
                  <a:pt x="229616" y="837692"/>
                </a:lnTo>
                <a:lnTo>
                  <a:pt x="187071" y="796163"/>
                </a:lnTo>
                <a:lnTo>
                  <a:pt x="151130" y="770128"/>
                </a:lnTo>
                <a:lnTo>
                  <a:pt x="112268" y="749046"/>
                </a:lnTo>
                <a:lnTo>
                  <a:pt x="91160" y="740384"/>
                </a:lnTo>
                <a:lnTo>
                  <a:pt x="108966" y="739521"/>
                </a:lnTo>
                <a:lnTo>
                  <a:pt x="159004" y="736219"/>
                </a:lnTo>
                <a:lnTo>
                  <a:pt x="203835" y="732028"/>
                </a:lnTo>
                <a:lnTo>
                  <a:pt x="241935" y="726821"/>
                </a:lnTo>
                <a:lnTo>
                  <a:pt x="283083" y="717931"/>
                </a:lnTo>
                <a:lnTo>
                  <a:pt x="300482" y="708660"/>
                </a:lnTo>
                <a:lnTo>
                  <a:pt x="301879" y="707009"/>
                </a:lnTo>
                <a:lnTo>
                  <a:pt x="302768" y="705993"/>
                </a:lnTo>
                <a:lnTo>
                  <a:pt x="303403" y="704723"/>
                </a:lnTo>
                <a:lnTo>
                  <a:pt x="303606" y="703961"/>
                </a:lnTo>
                <a:lnTo>
                  <a:pt x="303923" y="702729"/>
                </a:lnTo>
                <a:lnTo>
                  <a:pt x="304482" y="702437"/>
                </a:lnTo>
                <a:lnTo>
                  <a:pt x="350774" y="691007"/>
                </a:lnTo>
                <a:lnTo>
                  <a:pt x="409321" y="683768"/>
                </a:lnTo>
                <a:lnTo>
                  <a:pt x="456438" y="680085"/>
                </a:lnTo>
                <a:lnTo>
                  <a:pt x="507873" y="677291"/>
                </a:lnTo>
                <a:lnTo>
                  <a:pt x="513270" y="677189"/>
                </a:lnTo>
                <a:lnTo>
                  <a:pt x="513842" y="705739"/>
                </a:lnTo>
                <a:lnTo>
                  <a:pt x="589280" y="66611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86121" y="4813427"/>
            <a:ext cx="2529205" cy="711200"/>
          </a:xfrm>
          <a:prstGeom prst="rect">
            <a:avLst/>
          </a:prstGeom>
          <a:solidFill>
            <a:srgbClr val="B6D6A8"/>
          </a:solidFill>
          <a:ln w="28575">
            <a:solidFill>
              <a:srgbClr val="585858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Планируемый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latin typeface="Microsoft Sans Serif"/>
                <a:cs typeface="Microsoft Sans Serif"/>
              </a:rPr>
              <a:t>результат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406709" y="4963985"/>
            <a:ext cx="598170" cy="449580"/>
            <a:chOff x="4406709" y="4963985"/>
            <a:chExt cx="598170" cy="449580"/>
          </a:xfrm>
        </p:grpSpPr>
        <p:sp>
          <p:nvSpPr>
            <p:cNvPr id="23" name="object 23"/>
            <p:cNvSpPr/>
            <p:nvPr/>
          </p:nvSpPr>
          <p:spPr>
            <a:xfrm>
              <a:off x="4420996" y="4978272"/>
              <a:ext cx="569595" cy="421005"/>
            </a:xfrm>
            <a:custGeom>
              <a:avLst/>
              <a:gdLst/>
              <a:ahLst/>
              <a:cxnLst/>
              <a:rect l="l" t="t" r="r" b="b"/>
              <a:pathLst>
                <a:path w="569595" h="421004">
                  <a:moveTo>
                    <a:pt x="359282" y="0"/>
                  </a:moveTo>
                  <a:lnTo>
                    <a:pt x="359282" y="105156"/>
                  </a:lnTo>
                  <a:lnTo>
                    <a:pt x="0" y="105156"/>
                  </a:lnTo>
                  <a:lnTo>
                    <a:pt x="0" y="315594"/>
                  </a:lnTo>
                  <a:lnTo>
                    <a:pt x="359282" y="315594"/>
                  </a:lnTo>
                  <a:lnTo>
                    <a:pt x="359282" y="420750"/>
                  </a:lnTo>
                  <a:lnTo>
                    <a:pt x="569594" y="210438"/>
                  </a:lnTo>
                  <a:lnTo>
                    <a:pt x="359282" y="0"/>
                  </a:lnTo>
                  <a:close/>
                </a:path>
              </a:pathLst>
            </a:custGeom>
            <a:solidFill>
              <a:srgbClr val="B6D6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20996" y="4978272"/>
              <a:ext cx="569595" cy="421005"/>
            </a:xfrm>
            <a:custGeom>
              <a:avLst/>
              <a:gdLst/>
              <a:ahLst/>
              <a:cxnLst/>
              <a:rect l="l" t="t" r="r" b="b"/>
              <a:pathLst>
                <a:path w="569595" h="421004">
                  <a:moveTo>
                    <a:pt x="0" y="105156"/>
                  </a:moveTo>
                  <a:lnTo>
                    <a:pt x="359282" y="105156"/>
                  </a:lnTo>
                  <a:lnTo>
                    <a:pt x="359282" y="0"/>
                  </a:lnTo>
                  <a:lnTo>
                    <a:pt x="569594" y="210438"/>
                  </a:lnTo>
                  <a:lnTo>
                    <a:pt x="359282" y="420750"/>
                  </a:lnTo>
                  <a:lnTo>
                    <a:pt x="359282" y="315594"/>
                  </a:lnTo>
                  <a:lnTo>
                    <a:pt x="0" y="315594"/>
                  </a:lnTo>
                  <a:lnTo>
                    <a:pt x="0" y="105156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448936" y="3957993"/>
            <a:ext cx="4203700" cy="75755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3175" algn="ctr">
              <a:lnSpc>
                <a:spcPts val="1825"/>
              </a:lnSpc>
              <a:spcBef>
                <a:spcPts val="130"/>
              </a:spcBef>
            </a:pPr>
            <a:r>
              <a:rPr sz="1600" b="1" i="1" spc="-10" dirty="0">
                <a:solidFill>
                  <a:srgbClr val="000046"/>
                </a:solidFill>
                <a:latin typeface="Arial"/>
                <a:cs typeface="Arial"/>
              </a:rPr>
              <a:t>Внешний </a:t>
            </a:r>
            <a:r>
              <a:rPr sz="1600" b="1" i="1" spc="-20" dirty="0">
                <a:solidFill>
                  <a:srgbClr val="000046"/>
                </a:solidFill>
                <a:latin typeface="Arial"/>
                <a:cs typeface="Arial"/>
              </a:rPr>
              <a:t>результат</a:t>
            </a:r>
            <a:endParaRPr sz="1600">
              <a:latin typeface="Arial"/>
              <a:cs typeface="Arial"/>
            </a:endParaRPr>
          </a:p>
          <a:p>
            <a:pPr marL="170180" marR="163830" algn="ctr">
              <a:lnSpc>
                <a:spcPts val="1730"/>
              </a:lnSpc>
              <a:spcBef>
                <a:spcPts val="125"/>
              </a:spcBef>
            </a:pPr>
            <a:r>
              <a:rPr sz="1600" spc="-30" dirty="0">
                <a:solidFill>
                  <a:srgbClr val="000046"/>
                </a:solidFill>
                <a:latin typeface="Microsoft Sans Serif"/>
                <a:cs typeface="Microsoft Sans Serif"/>
              </a:rPr>
              <a:t>можно</a:t>
            </a:r>
            <a:r>
              <a:rPr sz="1600" spc="25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0046"/>
                </a:solidFill>
                <a:latin typeface="Microsoft Sans Serif"/>
                <a:cs typeface="Microsoft Sans Serif"/>
              </a:rPr>
              <a:t>увидеть,</a:t>
            </a:r>
            <a:r>
              <a:rPr sz="1600" spc="65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46"/>
                </a:solidFill>
                <a:latin typeface="Microsoft Sans Serif"/>
                <a:cs typeface="Microsoft Sans Serif"/>
              </a:rPr>
              <a:t>осмыслить,</a:t>
            </a:r>
            <a:r>
              <a:rPr sz="1600" spc="45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0046"/>
                </a:solidFill>
                <a:latin typeface="Microsoft Sans Serif"/>
                <a:cs typeface="Microsoft Sans Serif"/>
              </a:rPr>
              <a:t>применить</a:t>
            </a:r>
            <a:r>
              <a:rPr sz="1600" spc="6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0046"/>
                </a:solidFill>
                <a:latin typeface="Microsoft Sans Serif"/>
                <a:cs typeface="Microsoft Sans Serif"/>
              </a:rPr>
              <a:t>в </a:t>
            </a:r>
            <a:r>
              <a:rPr sz="1600" spc="-409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0046"/>
                </a:solidFill>
                <a:latin typeface="Microsoft Sans Serif"/>
                <a:cs typeface="Microsoft Sans Serif"/>
              </a:rPr>
              <a:t>реальной</a:t>
            </a:r>
            <a:r>
              <a:rPr sz="1600" spc="4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0046"/>
                </a:solidFill>
                <a:latin typeface="Microsoft Sans Serif"/>
                <a:cs typeface="Microsoft Sans Serif"/>
              </a:rPr>
              <a:t>практической</a:t>
            </a:r>
            <a:r>
              <a:rPr sz="1600" spc="6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46"/>
                </a:solidFill>
                <a:latin typeface="Microsoft Sans Serif"/>
                <a:cs typeface="Microsoft Sans Serif"/>
              </a:rPr>
              <a:t>деятельности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71390" y="5630316"/>
            <a:ext cx="4695190" cy="107759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92835">
              <a:lnSpc>
                <a:spcPct val="100000"/>
              </a:lnSpc>
              <a:spcBef>
                <a:spcPts val="330"/>
              </a:spcBef>
            </a:pPr>
            <a:r>
              <a:rPr sz="1600" b="1" i="1" spc="-10" dirty="0">
                <a:solidFill>
                  <a:srgbClr val="000046"/>
                </a:solidFill>
                <a:latin typeface="Arial"/>
                <a:cs typeface="Arial"/>
              </a:rPr>
              <a:t>Внутренний</a:t>
            </a:r>
            <a:r>
              <a:rPr sz="1600" b="1" i="1" spc="-5" dirty="0">
                <a:solidFill>
                  <a:srgbClr val="000046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000046"/>
                </a:solidFill>
                <a:latin typeface="Arial"/>
                <a:cs typeface="Arial"/>
              </a:rPr>
              <a:t>результат</a:t>
            </a:r>
            <a:endParaRPr sz="1600">
              <a:latin typeface="Arial"/>
              <a:cs typeface="Arial"/>
            </a:endParaRPr>
          </a:p>
          <a:p>
            <a:pPr marL="92075" marR="373380">
              <a:lnSpc>
                <a:spcPct val="100000"/>
              </a:lnSpc>
            </a:pPr>
            <a:r>
              <a:rPr sz="1600" spc="-10" dirty="0">
                <a:solidFill>
                  <a:srgbClr val="000046"/>
                </a:solidFill>
                <a:latin typeface="Microsoft Sans Serif"/>
                <a:cs typeface="Microsoft Sans Serif"/>
              </a:rPr>
              <a:t>опыт</a:t>
            </a:r>
            <a:r>
              <a:rPr sz="1600" spc="5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46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600" spc="5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0046"/>
                </a:solidFill>
                <a:latin typeface="Microsoft Sans Serif"/>
                <a:cs typeface="Microsoft Sans Serif"/>
              </a:rPr>
              <a:t>–</a:t>
            </a:r>
            <a:r>
              <a:rPr sz="160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46"/>
                </a:solidFill>
                <a:latin typeface="Microsoft Sans Serif"/>
                <a:cs typeface="Microsoft Sans Serif"/>
              </a:rPr>
              <a:t>становится</a:t>
            </a:r>
            <a:r>
              <a:rPr sz="1600" spc="1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0046"/>
                </a:solidFill>
                <a:latin typeface="Microsoft Sans Serif"/>
                <a:cs typeface="Microsoft Sans Serif"/>
              </a:rPr>
              <a:t>бесценным </a:t>
            </a:r>
            <a:r>
              <a:rPr sz="1600" spc="-409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0046"/>
                </a:solidFill>
                <a:latin typeface="Microsoft Sans Serif"/>
                <a:cs typeface="Microsoft Sans Serif"/>
              </a:rPr>
              <a:t>достоянием</a:t>
            </a:r>
            <a:r>
              <a:rPr sz="1600" spc="4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46"/>
                </a:solidFill>
                <a:latin typeface="Microsoft Sans Serif"/>
                <a:cs typeface="Microsoft Sans Serif"/>
              </a:rPr>
              <a:t>учащегося,</a:t>
            </a:r>
            <a:r>
              <a:rPr sz="1600" spc="4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46"/>
                </a:solidFill>
                <a:latin typeface="Microsoft Sans Serif"/>
                <a:cs typeface="Microsoft Sans Serif"/>
              </a:rPr>
              <a:t>соединяя</a:t>
            </a:r>
            <a:r>
              <a:rPr sz="1600" spc="5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0046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46"/>
                </a:solidFill>
                <a:latin typeface="Microsoft Sans Serif"/>
                <a:cs typeface="Microsoft Sans Serif"/>
              </a:rPr>
              <a:t>себе </a:t>
            </a:r>
            <a:r>
              <a:rPr sz="1600" spc="-5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46"/>
                </a:solidFill>
                <a:latin typeface="Microsoft Sans Serif"/>
                <a:cs typeface="Microsoft Sans Serif"/>
              </a:rPr>
              <a:t>знания</a:t>
            </a:r>
            <a:r>
              <a:rPr sz="1600" spc="55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0046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46"/>
                </a:solidFill>
                <a:latin typeface="Microsoft Sans Serif"/>
                <a:cs typeface="Microsoft Sans Serif"/>
              </a:rPr>
              <a:t>умения,</a:t>
            </a:r>
            <a:r>
              <a:rPr sz="1600" spc="7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0046"/>
                </a:solidFill>
                <a:latin typeface="Microsoft Sans Serif"/>
                <a:cs typeface="Microsoft Sans Serif"/>
              </a:rPr>
              <a:t>компетенции</a:t>
            </a:r>
            <a:r>
              <a:rPr sz="1600" spc="5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0046"/>
                </a:solidFill>
                <a:latin typeface="Microsoft Sans Serif"/>
                <a:cs typeface="Microsoft Sans Serif"/>
              </a:rPr>
              <a:t>и</a:t>
            </a:r>
            <a:r>
              <a:rPr sz="1600" spc="30" dirty="0">
                <a:solidFill>
                  <a:srgbClr val="0000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46"/>
                </a:solidFill>
                <a:latin typeface="Microsoft Sans Serif"/>
                <a:cs typeface="Microsoft Sans Serif"/>
              </a:rPr>
              <a:t>ценности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0"/>
            <a:ext cx="8839200" cy="4105275"/>
          </a:xfrm>
          <a:custGeom>
            <a:avLst/>
            <a:gdLst/>
            <a:ahLst/>
            <a:cxnLst/>
            <a:rect l="l" t="t" r="r" b="b"/>
            <a:pathLst>
              <a:path w="8839200" h="4105275">
                <a:moveTo>
                  <a:pt x="0" y="4105275"/>
                </a:moveTo>
                <a:lnTo>
                  <a:pt x="8839200" y="4105275"/>
                </a:lnTo>
                <a:lnTo>
                  <a:pt x="8839200" y="0"/>
                </a:lnTo>
                <a:lnTo>
                  <a:pt x="0" y="0"/>
                </a:lnTo>
                <a:lnTo>
                  <a:pt x="0" y="4105275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2425"/>
            <a:ext cx="8839200" cy="3175"/>
          </a:xfrm>
          <a:custGeom>
            <a:avLst/>
            <a:gdLst/>
            <a:ahLst/>
            <a:cxnLst/>
            <a:rect l="l" t="t" r="r" b="b"/>
            <a:pathLst>
              <a:path w="8839200" h="3175">
                <a:moveTo>
                  <a:pt x="0" y="3174"/>
                </a:moveTo>
                <a:lnTo>
                  <a:pt x="8839200" y="3174"/>
                </a:lnTo>
                <a:lnTo>
                  <a:pt x="8839200" y="0"/>
                </a:lnTo>
                <a:lnTo>
                  <a:pt x="0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5986462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4">
                <a:moveTo>
                  <a:pt x="0" y="0"/>
                </a:moveTo>
                <a:lnTo>
                  <a:pt x="0" y="401637"/>
                </a:lnTo>
              </a:path>
            </a:pathLst>
          </a:custGeom>
          <a:ln w="9525">
            <a:solidFill>
              <a:srgbClr val="1F487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2286000"/>
            <a:ext cx="0" cy="2500630"/>
          </a:xfrm>
          <a:custGeom>
            <a:avLst/>
            <a:gdLst/>
            <a:ahLst/>
            <a:cxnLst/>
            <a:rect l="l" t="t" r="r" b="b"/>
            <a:pathLst>
              <a:path h="2500629">
                <a:moveTo>
                  <a:pt x="0" y="0"/>
                </a:moveTo>
                <a:lnTo>
                  <a:pt x="0" y="2500312"/>
                </a:lnTo>
              </a:path>
            </a:pathLst>
          </a:custGeom>
          <a:ln w="9525">
            <a:solidFill>
              <a:srgbClr val="1F487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1447800"/>
          </a:xfrm>
          <a:custGeom>
            <a:avLst/>
            <a:gdLst/>
            <a:ahLst/>
            <a:cxnLst/>
            <a:rect l="l" t="t" r="r" b="b"/>
            <a:pathLst>
              <a:path w="9144000" h="1447800">
                <a:moveTo>
                  <a:pt x="9144000" y="0"/>
                </a:moveTo>
                <a:lnTo>
                  <a:pt x="0" y="0"/>
                </a:lnTo>
                <a:lnTo>
                  <a:pt x="0" y="1447800"/>
                </a:lnTo>
                <a:lnTo>
                  <a:pt x="9144000" y="1447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8991600" y="6705600"/>
                  </a:lnTo>
                  <a:lnTo>
                    <a:pt x="152400" y="67056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670560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6705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371600"/>
              <a:ext cx="8832850" cy="914400"/>
            </a:xfrm>
            <a:custGeom>
              <a:avLst/>
              <a:gdLst/>
              <a:ahLst/>
              <a:cxnLst/>
              <a:rect l="l" t="t" r="r" b="b"/>
              <a:pathLst>
                <a:path w="8832850" h="914400">
                  <a:moveTo>
                    <a:pt x="883285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832850" y="914400"/>
                  </a:lnTo>
                  <a:lnTo>
                    <a:pt x="88328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6050" y="6391274"/>
              <a:ext cx="8832850" cy="311150"/>
            </a:xfrm>
            <a:custGeom>
              <a:avLst/>
              <a:gdLst/>
              <a:ahLst/>
              <a:cxnLst/>
              <a:rect l="l" t="t" r="r" b="b"/>
              <a:pathLst>
                <a:path w="8832850" h="311150">
                  <a:moveTo>
                    <a:pt x="8832850" y="0"/>
                  </a:moveTo>
                  <a:lnTo>
                    <a:pt x="0" y="0"/>
                  </a:lnTo>
                  <a:lnTo>
                    <a:pt x="0" y="311150"/>
                  </a:lnTo>
                  <a:lnTo>
                    <a:pt x="8832850" y="311150"/>
                  </a:lnTo>
                  <a:lnTo>
                    <a:pt x="883285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" y="1279525"/>
              <a:ext cx="8832850" cy="0"/>
            </a:xfrm>
            <a:custGeom>
              <a:avLst/>
              <a:gdLst/>
              <a:ahLst/>
              <a:cxnLst/>
              <a:rect l="l" t="t" r="r" b="b"/>
              <a:pathLst>
                <a:path w="8832850">
                  <a:moveTo>
                    <a:pt x="0" y="0"/>
                  </a:moveTo>
                  <a:lnTo>
                    <a:pt x="8832850" y="0"/>
                  </a:lnTo>
                </a:path>
              </a:pathLst>
            </a:custGeom>
            <a:ln w="11430">
              <a:solidFill>
                <a:srgbClr val="87A34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00" y="155574"/>
              <a:ext cx="8832850" cy="6546850"/>
            </a:xfrm>
            <a:custGeom>
              <a:avLst/>
              <a:gdLst/>
              <a:ahLst/>
              <a:cxnLst/>
              <a:rect l="l" t="t" r="r" b="b"/>
              <a:pathLst>
                <a:path w="8832850" h="6546850">
                  <a:moveTo>
                    <a:pt x="0" y="6546850"/>
                  </a:moveTo>
                  <a:lnTo>
                    <a:pt x="8832850" y="6546850"/>
                  </a:lnTo>
                  <a:lnTo>
                    <a:pt x="8832850" y="0"/>
                  </a:lnTo>
                  <a:lnTo>
                    <a:pt x="0" y="0"/>
                  </a:lnTo>
                  <a:lnTo>
                    <a:pt x="0" y="6546850"/>
                  </a:lnTo>
                  <a:close/>
                </a:path>
              </a:pathLst>
            </a:custGeom>
            <a:ln w="9525">
              <a:solidFill>
                <a:srgbClr val="87A3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7200" y="955674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37050" y="1025778"/>
              <a:ext cx="469900" cy="471170"/>
            </a:xfrm>
            <a:custGeom>
              <a:avLst/>
              <a:gdLst/>
              <a:ahLst/>
              <a:cxnLst/>
              <a:rect l="l" t="t" r="r" b="b"/>
              <a:pathLst>
                <a:path w="469900" h="471169">
                  <a:moveTo>
                    <a:pt x="233679" y="0"/>
                  </a:moveTo>
                  <a:lnTo>
                    <a:pt x="186436" y="5080"/>
                  </a:lnTo>
                  <a:lnTo>
                    <a:pt x="142366" y="19050"/>
                  </a:lnTo>
                  <a:lnTo>
                    <a:pt x="102488" y="41910"/>
                  </a:lnTo>
                  <a:lnTo>
                    <a:pt x="67945" y="69850"/>
                  </a:lnTo>
                  <a:lnTo>
                    <a:pt x="39497" y="105410"/>
                  </a:lnTo>
                  <a:lnTo>
                    <a:pt x="18034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0922" y="307340"/>
                  </a:lnTo>
                  <a:lnTo>
                    <a:pt x="28955" y="349250"/>
                  </a:lnTo>
                  <a:lnTo>
                    <a:pt x="54355" y="387350"/>
                  </a:lnTo>
                  <a:lnTo>
                    <a:pt x="86487" y="419100"/>
                  </a:lnTo>
                  <a:lnTo>
                    <a:pt x="123951" y="444500"/>
                  </a:lnTo>
                  <a:lnTo>
                    <a:pt x="166370" y="461010"/>
                  </a:lnTo>
                  <a:lnTo>
                    <a:pt x="212216" y="471170"/>
                  </a:lnTo>
                  <a:lnTo>
                    <a:pt x="236220" y="471170"/>
                  </a:lnTo>
                  <a:lnTo>
                    <a:pt x="260350" y="469900"/>
                  </a:lnTo>
                  <a:lnTo>
                    <a:pt x="283463" y="467360"/>
                  </a:lnTo>
                  <a:lnTo>
                    <a:pt x="305942" y="461010"/>
                  </a:lnTo>
                  <a:lnTo>
                    <a:pt x="323934" y="454660"/>
                  </a:lnTo>
                  <a:lnTo>
                    <a:pt x="235330" y="454660"/>
                  </a:lnTo>
                  <a:lnTo>
                    <a:pt x="213105" y="453390"/>
                  </a:lnTo>
                  <a:lnTo>
                    <a:pt x="170561" y="445770"/>
                  </a:lnTo>
                  <a:lnTo>
                    <a:pt x="131317" y="429260"/>
                  </a:lnTo>
                  <a:lnTo>
                    <a:pt x="96647" y="405130"/>
                  </a:lnTo>
                  <a:lnTo>
                    <a:pt x="66928" y="375920"/>
                  </a:lnTo>
                  <a:lnTo>
                    <a:pt x="43434" y="340360"/>
                  </a:lnTo>
                  <a:lnTo>
                    <a:pt x="26924" y="30226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3040"/>
                  </a:lnTo>
                  <a:lnTo>
                    <a:pt x="33909" y="151130"/>
                  </a:lnTo>
                  <a:lnTo>
                    <a:pt x="53975" y="114300"/>
                  </a:lnTo>
                  <a:lnTo>
                    <a:pt x="80517" y="81280"/>
                  </a:lnTo>
                  <a:lnTo>
                    <a:pt x="112649" y="54610"/>
                  </a:lnTo>
                  <a:lnTo>
                    <a:pt x="149733" y="34290"/>
                  </a:lnTo>
                  <a:lnTo>
                    <a:pt x="190626" y="21590"/>
                  </a:lnTo>
                  <a:lnTo>
                    <a:pt x="234569" y="17780"/>
                  </a:lnTo>
                  <a:lnTo>
                    <a:pt x="322253" y="17780"/>
                  </a:lnTo>
                  <a:lnTo>
                    <a:pt x="303529" y="10160"/>
                  </a:lnTo>
                  <a:lnTo>
                    <a:pt x="281050" y="5080"/>
                  </a:lnTo>
                  <a:lnTo>
                    <a:pt x="257683" y="1270"/>
                  </a:lnTo>
                  <a:lnTo>
                    <a:pt x="233679" y="0"/>
                  </a:lnTo>
                  <a:close/>
                </a:path>
                <a:path w="469900" h="471169">
                  <a:moveTo>
                    <a:pt x="322253" y="17780"/>
                  </a:moveTo>
                  <a:lnTo>
                    <a:pt x="234569" y="17780"/>
                  </a:lnTo>
                  <a:lnTo>
                    <a:pt x="256794" y="19050"/>
                  </a:lnTo>
                  <a:lnTo>
                    <a:pt x="278511" y="21590"/>
                  </a:lnTo>
                  <a:lnTo>
                    <a:pt x="319404" y="34290"/>
                  </a:lnTo>
                  <a:lnTo>
                    <a:pt x="356488" y="54610"/>
                  </a:lnTo>
                  <a:lnTo>
                    <a:pt x="388874" y="81280"/>
                  </a:lnTo>
                  <a:lnTo>
                    <a:pt x="415544" y="113030"/>
                  </a:lnTo>
                  <a:lnTo>
                    <a:pt x="435610" y="151130"/>
                  </a:lnTo>
                  <a:lnTo>
                    <a:pt x="448437" y="191770"/>
                  </a:lnTo>
                  <a:lnTo>
                    <a:pt x="452945" y="234950"/>
                  </a:lnTo>
                  <a:lnTo>
                    <a:pt x="452941" y="237490"/>
                  </a:lnTo>
                  <a:lnTo>
                    <a:pt x="448563" y="279400"/>
                  </a:lnTo>
                  <a:lnTo>
                    <a:pt x="435990" y="321310"/>
                  </a:lnTo>
                  <a:lnTo>
                    <a:pt x="415925" y="358140"/>
                  </a:lnTo>
                  <a:lnTo>
                    <a:pt x="389382" y="391160"/>
                  </a:lnTo>
                  <a:lnTo>
                    <a:pt x="357250" y="417830"/>
                  </a:lnTo>
                  <a:lnTo>
                    <a:pt x="320166" y="438150"/>
                  </a:lnTo>
                  <a:lnTo>
                    <a:pt x="279273" y="450850"/>
                  </a:lnTo>
                  <a:lnTo>
                    <a:pt x="235330" y="454660"/>
                  </a:lnTo>
                  <a:lnTo>
                    <a:pt x="323934" y="454660"/>
                  </a:lnTo>
                  <a:lnTo>
                    <a:pt x="367411" y="430530"/>
                  </a:lnTo>
                  <a:lnTo>
                    <a:pt x="401954" y="401320"/>
                  </a:lnTo>
                  <a:lnTo>
                    <a:pt x="430402" y="367030"/>
                  </a:lnTo>
                  <a:lnTo>
                    <a:pt x="451865" y="326390"/>
                  </a:lnTo>
                  <a:lnTo>
                    <a:pt x="465327" y="281940"/>
                  </a:lnTo>
                  <a:lnTo>
                    <a:pt x="469900" y="234950"/>
                  </a:lnTo>
                  <a:lnTo>
                    <a:pt x="468502" y="210820"/>
                  </a:lnTo>
                  <a:lnTo>
                    <a:pt x="458977" y="165100"/>
                  </a:lnTo>
                  <a:lnTo>
                    <a:pt x="440944" y="123190"/>
                  </a:lnTo>
                  <a:lnTo>
                    <a:pt x="415544" y="85090"/>
                  </a:lnTo>
                  <a:lnTo>
                    <a:pt x="383413" y="53340"/>
                  </a:lnTo>
                  <a:lnTo>
                    <a:pt x="345948" y="27940"/>
                  </a:lnTo>
                  <a:lnTo>
                    <a:pt x="325374" y="19050"/>
                  </a:lnTo>
                  <a:lnTo>
                    <a:pt x="322253" y="17780"/>
                  </a:lnTo>
                  <a:close/>
                </a:path>
                <a:path w="469900" h="471169">
                  <a:moveTo>
                    <a:pt x="235330" y="34290"/>
                  </a:moveTo>
                  <a:lnTo>
                    <a:pt x="194817" y="38100"/>
                  </a:lnTo>
                  <a:lnTo>
                    <a:pt x="157099" y="49530"/>
                  </a:lnTo>
                  <a:lnTo>
                    <a:pt x="122936" y="68580"/>
                  </a:lnTo>
                  <a:lnTo>
                    <a:pt x="92963" y="92710"/>
                  </a:lnTo>
                  <a:lnTo>
                    <a:pt x="68452" y="123190"/>
                  </a:lnTo>
                  <a:lnTo>
                    <a:pt x="49784" y="157480"/>
                  </a:lnTo>
                  <a:lnTo>
                    <a:pt x="38100" y="19558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501" y="364490"/>
                  </a:lnTo>
                  <a:lnTo>
                    <a:pt x="106807" y="391160"/>
                  </a:lnTo>
                  <a:lnTo>
                    <a:pt x="138684" y="414020"/>
                  </a:lnTo>
                  <a:lnTo>
                    <a:pt x="174751" y="429260"/>
                  </a:lnTo>
                  <a:lnTo>
                    <a:pt x="213867" y="436880"/>
                  </a:lnTo>
                  <a:lnTo>
                    <a:pt x="234569" y="438150"/>
                  </a:lnTo>
                  <a:lnTo>
                    <a:pt x="255015" y="436880"/>
                  </a:lnTo>
                  <a:lnTo>
                    <a:pt x="275082" y="434340"/>
                  </a:lnTo>
                  <a:lnTo>
                    <a:pt x="294386" y="429260"/>
                  </a:lnTo>
                  <a:lnTo>
                    <a:pt x="312800" y="422910"/>
                  </a:lnTo>
                  <a:lnTo>
                    <a:pt x="315322" y="421640"/>
                  </a:lnTo>
                  <a:lnTo>
                    <a:pt x="233679" y="421640"/>
                  </a:lnTo>
                  <a:lnTo>
                    <a:pt x="214757" y="420370"/>
                  </a:lnTo>
                  <a:lnTo>
                    <a:pt x="162178" y="406400"/>
                  </a:lnTo>
                  <a:lnTo>
                    <a:pt x="116966" y="378460"/>
                  </a:lnTo>
                  <a:lnTo>
                    <a:pt x="81661" y="339090"/>
                  </a:lnTo>
                  <a:lnTo>
                    <a:pt x="58674" y="28956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599" y="118110"/>
                  </a:lnTo>
                  <a:lnTo>
                    <a:pt x="133096" y="82550"/>
                  </a:lnTo>
                  <a:lnTo>
                    <a:pt x="181483" y="58420"/>
                  </a:lnTo>
                  <a:lnTo>
                    <a:pt x="236220" y="50800"/>
                  </a:lnTo>
                  <a:lnTo>
                    <a:pt x="313563" y="50800"/>
                  </a:lnTo>
                  <a:lnTo>
                    <a:pt x="295148" y="43180"/>
                  </a:lnTo>
                  <a:lnTo>
                    <a:pt x="275844" y="38100"/>
                  </a:lnTo>
                  <a:lnTo>
                    <a:pt x="255904" y="35560"/>
                  </a:lnTo>
                  <a:lnTo>
                    <a:pt x="235330" y="34290"/>
                  </a:lnTo>
                  <a:close/>
                </a:path>
                <a:path w="469900" h="471169">
                  <a:moveTo>
                    <a:pt x="313563" y="50800"/>
                  </a:moveTo>
                  <a:lnTo>
                    <a:pt x="236220" y="50800"/>
                  </a:lnTo>
                  <a:lnTo>
                    <a:pt x="255142" y="52070"/>
                  </a:lnTo>
                  <a:lnTo>
                    <a:pt x="273176" y="54610"/>
                  </a:lnTo>
                  <a:lnTo>
                    <a:pt x="323850" y="73660"/>
                  </a:lnTo>
                  <a:lnTo>
                    <a:pt x="366013" y="106680"/>
                  </a:lnTo>
                  <a:lnTo>
                    <a:pt x="397383" y="148590"/>
                  </a:lnTo>
                  <a:lnTo>
                    <a:pt x="415544" y="200660"/>
                  </a:lnTo>
                  <a:lnTo>
                    <a:pt x="419100" y="237490"/>
                  </a:lnTo>
                  <a:lnTo>
                    <a:pt x="418084" y="256540"/>
                  </a:lnTo>
                  <a:lnTo>
                    <a:pt x="404113" y="309880"/>
                  </a:lnTo>
                  <a:lnTo>
                    <a:pt x="376300" y="354330"/>
                  </a:lnTo>
                  <a:lnTo>
                    <a:pt x="336803" y="389890"/>
                  </a:lnTo>
                  <a:lnTo>
                    <a:pt x="288544" y="412750"/>
                  </a:lnTo>
                  <a:lnTo>
                    <a:pt x="233679" y="421640"/>
                  </a:lnTo>
                  <a:lnTo>
                    <a:pt x="315322" y="421640"/>
                  </a:lnTo>
                  <a:lnTo>
                    <a:pt x="362585" y="392430"/>
                  </a:lnTo>
                  <a:lnTo>
                    <a:pt x="389889" y="364490"/>
                  </a:lnTo>
                  <a:lnTo>
                    <a:pt x="411479" y="332740"/>
                  </a:lnTo>
                  <a:lnTo>
                    <a:pt x="426847" y="297180"/>
                  </a:lnTo>
                  <a:lnTo>
                    <a:pt x="434975" y="257810"/>
                  </a:lnTo>
                  <a:lnTo>
                    <a:pt x="435935" y="234950"/>
                  </a:lnTo>
                  <a:lnTo>
                    <a:pt x="435101" y="215900"/>
                  </a:lnTo>
                  <a:lnTo>
                    <a:pt x="427100" y="176530"/>
                  </a:lnTo>
                  <a:lnTo>
                    <a:pt x="411861" y="139700"/>
                  </a:lnTo>
                  <a:lnTo>
                    <a:pt x="390398" y="107950"/>
                  </a:lnTo>
                  <a:lnTo>
                    <a:pt x="363092" y="80010"/>
                  </a:lnTo>
                  <a:lnTo>
                    <a:pt x="331215" y="58420"/>
                  </a:lnTo>
                  <a:lnTo>
                    <a:pt x="313563" y="50800"/>
                  </a:lnTo>
                  <a:close/>
                </a:path>
              </a:pathLst>
            </a:custGeom>
            <a:solidFill>
              <a:srgbClr val="87A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1588008"/>
              <a:ext cx="4244340" cy="69342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93014" y="1679193"/>
            <a:ext cx="37496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Результат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проектирования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1915" y="1610867"/>
            <a:ext cx="3951732" cy="69342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870450" y="1702435"/>
            <a:ext cx="34575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Результат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исследования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3799" y="2411349"/>
            <a:ext cx="4104640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SzPct val="85000"/>
              <a:buFont typeface="Segoe UI Symbol"/>
              <a:buChar char="⚫"/>
              <a:tabLst>
                <a:tab pos="285115" algn="l"/>
                <a:tab pos="285750" algn="l"/>
              </a:tabLst>
            </a:pPr>
            <a:r>
              <a:rPr sz="2000" b="1" spc="-10" dirty="0">
                <a:latin typeface="Arial"/>
                <a:cs typeface="Arial"/>
              </a:rPr>
              <a:t>продукт</a:t>
            </a:r>
            <a:r>
              <a:rPr sz="2000" spc="-10" dirty="0">
                <a:latin typeface="Microsoft Sans Serif"/>
                <a:cs typeface="Microsoft Sans Serif"/>
              </a:rPr>
              <a:t>,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обладающий</a:t>
            </a:r>
            <a:endParaRPr sz="2000">
              <a:latin typeface="Microsoft Sans Serif"/>
              <a:cs typeface="Microsoft Sans Serif"/>
            </a:endParaRPr>
          </a:p>
          <a:p>
            <a:pPr marL="285115" marR="202565">
              <a:lnSpc>
                <a:spcPct val="100000"/>
              </a:lnSpc>
            </a:pPr>
            <a:r>
              <a:rPr sz="2000" spc="-25" dirty="0">
                <a:latin typeface="Microsoft Sans Serif"/>
                <a:cs typeface="Microsoft Sans Serif"/>
              </a:rPr>
              <a:t>потребительскими качествами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(презентация-тренажер, </a:t>
            </a:r>
            <a:r>
              <a:rPr sz="2000" spc="-45" dirty="0">
                <a:latin typeface="Microsoft Sans Serif"/>
                <a:cs typeface="Microsoft Sans Serif"/>
              </a:rPr>
              <a:t>сайт, 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памятка,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брошюра,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пособие,</a:t>
            </a:r>
            <a:endParaRPr sz="2000">
              <a:latin typeface="Microsoft Sans Serif"/>
              <a:cs typeface="Microsoft Sans Serif"/>
            </a:endParaRPr>
          </a:p>
          <a:p>
            <a:pPr marL="285115">
              <a:lnSpc>
                <a:spcPct val="100000"/>
              </a:lnSpc>
            </a:pPr>
            <a:r>
              <a:rPr sz="2000" spc="-75" dirty="0">
                <a:latin typeface="Microsoft Sans Serif"/>
                <a:cs typeface="Microsoft Sans Serif"/>
              </a:rPr>
              <a:t>макет,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бизнес-план,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справочник,</a:t>
            </a:r>
            <a:endParaRPr sz="2000">
              <a:latin typeface="Microsoft Sans Serif"/>
              <a:cs typeface="Microsoft Sans Serif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Microsoft Sans Serif"/>
                <a:cs typeface="Microsoft Sans Serif"/>
              </a:rPr>
              <a:t>виртуальная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экскурсия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т.п.).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65878" y="2381758"/>
            <a:ext cx="24409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15" dirty="0">
                <a:latin typeface="Microsoft Sans Serif"/>
                <a:cs typeface="Microsoft Sans Serif"/>
              </a:rPr>
              <a:t>новое</a:t>
            </a:r>
            <a:r>
              <a:rPr sz="2700" spc="-30" dirty="0">
                <a:latin typeface="Microsoft Sans Serif"/>
                <a:cs typeface="Microsoft Sans Serif"/>
              </a:rPr>
              <a:t> знание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65810" marR="5080" indent="597535">
              <a:lnSpc>
                <a:spcPts val="3340"/>
              </a:lnSpc>
              <a:spcBef>
                <a:spcPts val="210"/>
              </a:spcBef>
            </a:pPr>
            <a:r>
              <a:rPr sz="2800" i="0" dirty="0">
                <a:solidFill>
                  <a:srgbClr val="17375E"/>
                </a:solidFill>
                <a:latin typeface="Georgia"/>
                <a:cs typeface="Georgia"/>
              </a:rPr>
              <a:t>Чем</a:t>
            </a:r>
            <a:r>
              <a:rPr sz="2800" i="0" spc="5" dirty="0">
                <a:solidFill>
                  <a:srgbClr val="17375E"/>
                </a:solidFill>
                <a:latin typeface="Georgia"/>
                <a:cs typeface="Georgia"/>
              </a:rPr>
              <a:t> </a:t>
            </a:r>
            <a:r>
              <a:rPr sz="2800" i="0" spc="25" dirty="0">
                <a:solidFill>
                  <a:srgbClr val="17375E"/>
                </a:solidFill>
                <a:latin typeface="Georgia"/>
                <a:cs typeface="Georgia"/>
              </a:rPr>
              <a:t>отличается</a:t>
            </a:r>
            <a:r>
              <a:rPr sz="2800" i="0" spc="30" dirty="0">
                <a:solidFill>
                  <a:srgbClr val="17375E"/>
                </a:solidFill>
                <a:latin typeface="Georgia"/>
                <a:cs typeface="Georgia"/>
              </a:rPr>
              <a:t> </a:t>
            </a:r>
            <a:r>
              <a:rPr sz="2800" i="0" spc="10" dirty="0">
                <a:solidFill>
                  <a:srgbClr val="17375E"/>
                </a:solidFill>
                <a:latin typeface="Georgia"/>
                <a:cs typeface="Georgia"/>
              </a:rPr>
              <a:t>проектная</a:t>
            </a:r>
            <a:r>
              <a:rPr sz="2800" i="0" spc="15" dirty="0">
                <a:solidFill>
                  <a:srgbClr val="17375E"/>
                </a:solidFill>
                <a:latin typeface="Georgia"/>
                <a:cs typeface="Georgia"/>
              </a:rPr>
              <a:t> </a:t>
            </a:r>
            <a:r>
              <a:rPr sz="2800" i="0" spc="-55" dirty="0">
                <a:solidFill>
                  <a:srgbClr val="17375E"/>
                </a:solidFill>
                <a:latin typeface="Georgia"/>
                <a:cs typeface="Georgia"/>
              </a:rPr>
              <a:t>и </a:t>
            </a:r>
            <a:r>
              <a:rPr sz="2800" i="0" spc="-50" dirty="0">
                <a:solidFill>
                  <a:srgbClr val="17375E"/>
                </a:solidFill>
                <a:latin typeface="Georgia"/>
                <a:cs typeface="Georgia"/>
              </a:rPr>
              <a:t> </a:t>
            </a:r>
            <a:r>
              <a:rPr sz="2800" i="0" spc="25" dirty="0">
                <a:solidFill>
                  <a:srgbClr val="17375E"/>
                </a:solidFill>
                <a:latin typeface="Georgia"/>
                <a:cs typeface="Georgia"/>
              </a:rPr>
              <a:t>исследовательская</a:t>
            </a:r>
            <a:r>
              <a:rPr sz="2800" i="0" spc="265" dirty="0">
                <a:solidFill>
                  <a:srgbClr val="17375E"/>
                </a:solidFill>
                <a:latin typeface="Georgia"/>
                <a:cs typeface="Georgia"/>
              </a:rPr>
              <a:t> </a:t>
            </a:r>
            <a:r>
              <a:rPr sz="2800" i="0" spc="60" dirty="0">
                <a:solidFill>
                  <a:srgbClr val="17375E"/>
                </a:solidFill>
                <a:latin typeface="Georgia"/>
                <a:cs typeface="Georgia"/>
              </a:rPr>
              <a:t>деятельность</a:t>
            </a:r>
            <a:r>
              <a:rPr sz="2800" i="0" spc="260" dirty="0">
                <a:solidFill>
                  <a:srgbClr val="17375E"/>
                </a:solidFill>
                <a:latin typeface="Georgia"/>
                <a:cs typeface="Georgia"/>
              </a:rPr>
              <a:t> </a:t>
            </a:r>
            <a:r>
              <a:rPr sz="2800" i="0" spc="310" dirty="0">
                <a:solidFill>
                  <a:srgbClr val="17375E"/>
                </a:solidFill>
                <a:latin typeface="Georgia"/>
                <a:cs typeface="Georgia"/>
              </a:rPr>
              <a:t>?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5750" y="4186173"/>
            <a:ext cx="8572500" cy="1800860"/>
            <a:chOff x="285750" y="4186173"/>
            <a:chExt cx="8572500" cy="1800860"/>
          </a:xfrm>
        </p:grpSpPr>
        <p:sp>
          <p:nvSpPr>
            <p:cNvPr id="23" name="object 23"/>
            <p:cNvSpPr/>
            <p:nvPr/>
          </p:nvSpPr>
          <p:spPr>
            <a:xfrm>
              <a:off x="581710" y="4214748"/>
              <a:ext cx="8215630" cy="571500"/>
            </a:xfrm>
            <a:custGeom>
              <a:avLst/>
              <a:gdLst/>
              <a:ahLst/>
              <a:cxnLst/>
              <a:rect l="l" t="t" r="r" b="b"/>
              <a:pathLst>
                <a:path w="8215630" h="571500">
                  <a:moveTo>
                    <a:pt x="8215325" y="0"/>
                  </a:moveTo>
                  <a:lnTo>
                    <a:pt x="8213623" y="75979"/>
                  </a:lnTo>
                  <a:lnTo>
                    <a:pt x="8208819" y="144243"/>
                  </a:lnTo>
                  <a:lnTo>
                    <a:pt x="8201371" y="202072"/>
                  </a:lnTo>
                  <a:lnTo>
                    <a:pt x="8191731" y="246746"/>
                  </a:lnTo>
                  <a:lnTo>
                    <a:pt x="8167700" y="285750"/>
                  </a:lnTo>
                  <a:lnTo>
                    <a:pt x="4046804" y="285750"/>
                  </a:lnTo>
                  <a:lnTo>
                    <a:pt x="4034148" y="295962"/>
                  </a:lnTo>
                  <a:lnTo>
                    <a:pt x="4013133" y="369474"/>
                  </a:lnTo>
                  <a:lnTo>
                    <a:pt x="4005684" y="427312"/>
                  </a:lnTo>
                  <a:lnTo>
                    <a:pt x="4000881" y="495564"/>
                  </a:lnTo>
                  <a:lnTo>
                    <a:pt x="3999179" y="571500"/>
                  </a:lnTo>
                  <a:lnTo>
                    <a:pt x="3997477" y="495564"/>
                  </a:lnTo>
                  <a:lnTo>
                    <a:pt x="3992673" y="427312"/>
                  </a:lnTo>
                  <a:lnTo>
                    <a:pt x="3985225" y="369474"/>
                  </a:lnTo>
                  <a:lnTo>
                    <a:pt x="3975585" y="324781"/>
                  </a:lnTo>
                  <a:lnTo>
                    <a:pt x="3951554" y="285750"/>
                  </a:lnTo>
                  <a:lnTo>
                    <a:pt x="47612" y="285750"/>
                  </a:lnTo>
                  <a:lnTo>
                    <a:pt x="34952" y="275545"/>
                  </a:lnTo>
                  <a:lnTo>
                    <a:pt x="23578" y="246746"/>
                  </a:lnTo>
                  <a:lnTo>
                    <a:pt x="13943" y="202072"/>
                  </a:lnTo>
                  <a:lnTo>
                    <a:pt x="6499" y="144243"/>
                  </a:lnTo>
                  <a:lnTo>
                    <a:pt x="1700" y="75979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5750" y="4786312"/>
              <a:ext cx="8572500" cy="1200150"/>
            </a:xfrm>
            <a:custGeom>
              <a:avLst/>
              <a:gdLst/>
              <a:ahLst/>
              <a:cxnLst/>
              <a:rect l="l" t="t" r="r" b="b"/>
              <a:pathLst>
                <a:path w="8572500" h="1200150">
                  <a:moveTo>
                    <a:pt x="8572500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8572500" y="1200150"/>
                  </a:lnTo>
                  <a:lnTo>
                    <a:pt x="8572500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79424" y="4818329"/>
            <a:ext cx="71843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Arial"/>
                <a:cs typeface="Arial"/>
              </a:rPr>
              <a:t>Результат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должен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быть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получен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обучающимся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самостоятельно,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а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не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заимствован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откуда-то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готовом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виде.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050" y="153987"/>
            <a:ext cx="8844280" cy="6556375"/>
            <a:chOff x="146050" y="153987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050" y="6391275"/>
              <a:ext cx="8832850" cy="309880"/>
            </a:xfrm>
            <a:custGeom>
              <a:avLst/>
              <a:gdLst/>
              <a:ahLst/>
              <a:cxnLst/>
              <a:rect l="l" t="t" r="r" b="b"/>
              <a:pathLst>
                <a:path w="8832850" h="309879">
                  <a:moveTo>
                    <a:pt x="8832850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2850" y="309562"/>
                  </a:lnTo>
                  <a:lnTo>
                    <a:pt x="883285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750"/>
              <a:ext cx="8832850" cy="6546850"/>
            </a:xfrm>
            <a:custGeom>
              <a:avLst/>
              <a:gdLst/>
              <a:ahLst/>
              <a:cxnLst/>
              <a:rect l="l" t="t" r="r" b="b"/>
              <a:pathLst>
                <a:path w="8832850" h="6546850">
                  <a:moveTo>
                    <a:pt x="0" y="6546850"/>
                  </a:moveTo>
                  <a:lnTo>
                    <a:pt x="8832850" y="6546850"/>
                  </a:lnTo>
                  <a:lnTo>
                    <a:pt x="8832850" y="0"/>
                  </a:lnTo>
                  <a:lnTo>
                    <a:pt x="0" y="0"/>
                  </a:lnTo>
                  <a:lnTo>
                    <a:pt x="0" y="6546850"/>
                  </a:lnTo>
                  <a:close/>
                </a:path>
              </a:pathLst>
            </a:custGeom>
            <a:ln w="9525">
              <a:solidFill>
                <a:srgbClr val="87A3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158" y="500240"/>
              <a:ext cx="3944747" cy="549363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135373" y="165252"/>
            <a:ext cx="4784725" cy="576770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860"/>
              </a:spcBef>
            </a:pPr>
            <a:r>
              <a:rPr sz="2800" b="1" spc="-25" dirty="0">
                <a:solidFill>
                  <a:srgbClr val="205868"/>
                </a:solidFill>
                <a:latin typeface="Arial"/>
                <a:cs typeface="Arial"/>
              </a:rPr>
              <a:t>ПРАКТИЧЕСКИЙ</a:t>
            </a:r>
            <a:r>
              <a:rPr sz="2800" b="1" spc="20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205868"/>
                </a:solidFill>
                <a:latin typeface="Arial"/>
                <a:cs typeface="Arial"/>
              </a:rPr>
              <a:t>БЛОК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spc="-30" dirty="0">
                <a:latin typeface="Wingdings"/>
                <a:cs typeface="Wingdings"/>
              </a:rPr>
              <a:t></a:t>
            </a:r>
            <a:r>
              <a:rPr sz="2800" spc="-30" dirty="0">
                <a:latin typeface="Microsoft Sans Serif"/>
                <a:cs typeface="Microsoft Sans Serif"/>
              </a:rPr>
              <a:t>Научить</a:t>
            </a:r>
            <a:endParaRPr sz="2800">
              <a:latin typeface="Microsoft Sans Serif"/>
              <a:cs typeface="Microsoft Sans Serif"/>
            </a:endParaRPr>
          </a:p>
          <a:p>
            <a:pPr marL="274320">
              <a:lnSpc>
                <a:spcPct val="100000"/>
              </a:lnSpc>
            </a:pPr>
            <a:r>
              <a:rPr sz="2800" spc="-30" dirty="0">
                <a:latin typeface="Microsoft Sans Serif"/>
                <a:cs typeface="Microsoft Sans Serif"/>
              </a:rPr>
              <a:t>исследовательским</a:t>
            </a:r>
            <a:endParaRPr sz="2800">
              <a:latin typeface="Microsoft Sans Serif"/>
              <a:cs typeface="Microsoft Sans Serif"/>
            </a:endParaRPr>
          </a:p>
          <a:p>
            <a:pPr marL="274320" marR="546100">
              <a:lnSpc>
                <a:spcPct val="100000"/>
              </a:lnSpc>
              <a:spcBef>
                <a:spcPts val="5"/>
              </a:spcBef>
            </a:pPr>
            <a:r>
              <a:rPr sz="2800" spc="-30" dirty="0">
                <a:latin typeface="Microsoft Sans Serif"/>
                <a:cs typeface="Microsoft Sans Serif"/>
              </a:rPr>
              <a:t>процедурам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на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простых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примерах</a:t>
            </a:r>
            <a:endParaRPr sz="2800">
              <a:latin typeface="Microsoft Sans Serif"/>
              <a:cs typeface="Microsoft Sans Serif"/>
            </a:endParaRPr>
          </a:p>
          <a:p>
            <a:pPr marL="274320" marR="5080" indent="-262255">
              <a:lnSpc>
                <a:spcPct val="100000"/>
              </a:lnSpc>
            </a:pPr>
            <a:r>
              <a:rPr sz="2800" spc="-30" dirty="0">
                <a:latin typeface="Wingdings"/>
                <a:cs typeface="Wingdings"/>
              </a:rPr>
              <a:t></a:t>
            </a:r>
            <a:r>
              <a:rPr sz="2800" spc="-30" dirty="0">
                <a:latin typeface="Microsoft Sans Serif"/>
                <a:cs typeface="Microsoft Sans Serif"/>
              </a:rPr>
              <a:t>Сформировать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понятие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об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исследовательской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логике.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800" spc="-30" dirty="0">
                <a:latin typeface="Wingdings"/>
                <a:cs typeface="Wingdings"/>
              </a:rPr>
              <a:t></a:t>
            </a:r>
            <a:r>
              <a:rPr sz="2800" spc="-30" dirty="0">
                <a:latin typeface="Microsoft Sans Serif"/>
                <a:cs typeface="Microsoft Sans Serif"/>
              </a:rPr>
              <a:t>Научить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работать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</a:t>
            </a:r>
            <a:endParaRPr sz="2800">
              <a:latin typeface="Microsoft Sans Serif"/>
              <a:cs typeface="Microsoft Sans Serif"/>
            </a:endParaRPr>
          </a:p>
          <a:p>
            <a:pPr marL="274320">
              <a:lnSpc>
                <a:spcPct val="100000"/>
              </a:lnSpc>
            </a:pPr>
            <a:r>
              <a:rPr sz="2800" spc="-15" dirty="0">
                <a:latin typeface="Microsoft Sans Serif"/>
                <a:cs typeface="Microsoft Sans Serif"/>
              </a:rPr>
              <a:t>информацией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(для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чего?).</a:t>
            </a:r>
            <a:endParaRPr sz="2800">
              <a:latin typeface="Microsoft Sans Serif"/>
              <a:cs typeface="Microsoft Sans Serif"/>
            </a:endParaRPr>
          </a:p>
          <a:p>
            <a:pPr marL="274320" marR="665480" indent="-262255">
              <a:lnSpc>
                <a:spcPct val="100000"/>
              </a:lnSpc>
              <a:spcBef>
                <a:spcPts val="5"/>
              </a:spcBef>
            </a:pPr>
            <a:r>
              <a:rPr sz="2800" spc="-30" dirty="0">
                <a:latin typeface="Wingdings"/>
                <a:cs typeface="Wingdings"/>
              </a:rPr>
              <a:t></a:t>
            </a:r>
            <a:r>
              <a:rPr sz="2800" spc="-30" dirty="0">
                <a:latin typeface="Microsoft Sans Serif"/>
                <a:cs typeface="Microsoft Sans Serif"/>
              </a:rPr>
              <a:t>Совместно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определять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суть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затруднений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находить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способы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их</a:t>
            </a:r>
            <a:endParaRPr sz="2800">
              <a:latin typeface="Microsoft Sans Serif"/>
              <a:cs typeface="Microsoft Sans Serif"/>
            </a:endParaRPr>
          </a:p>
          <a:p>
            <a:pPr marL="274320">
              <a:lnSpc>
                <a:spcPct val="100000"/>
              </a:lnSpc>
            </a:pPr>
            <a:r>
              <a:rPr sz="2800" spc="-15" dirty="0">
                <a:latin typeface="Microsoft Sans Serif"/>
                <a:cs typeface="Microsoft Sans Serif"/>
              </a:rPr>
              <a:t>преодоления.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504" y="109935"/>
            <a:ext cx="7712964" cy="4168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8916" y="19050"/>
            <a:ext cx="7734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i="0" spc="-5" dirty="0">
                <a:solidFill>
                  <a:srgbClr val="001F5F"/>
                </a:solidFill>
                <a:latin typeface="Impact"/>
                <a:cs typeface="Impact"/>
              </a:rPr>
              <a:t>КУЛЬТУРА</a:t>
            </a:r>
            <a:r>
              <a:rPr sz="3200" b="0" i="0" spc="-1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3200" b="0" i="0" dirty="0">
                <a:solidFill>
                  <a:srgbClr val="001F5F"/>
                </a:solidFill>
                <a:latin typeface="Impact"/>
                <a:cs typeface="Impact"/>
              </a:rPr>
              <a:t>ИССЛЕДОВАНИЯ И</a:t>
            </a:r>
            <a:r>
              <a:rPr sz="3200" b="0" i="0" spc="-1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3200" b="0" i="0" spc="-5" dirty="0">
                <a:solidFill>
                  <a:srgbClr val="001F5F"/>
                </a:solidFill>
                <a:latin typeface="Impact"/>
                <a:cs typeface="Impact"/>
              </a:rPr>
              <a:t>ПРОЕКТИРОВАНИЯ</a:t>
            </a:r>
            <a:endParaRPr sz="320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77952"/>
            <a:ext cx="9144000" cy="6480175"/>
            <a:chOff x="0" y="377952"/>
            <a:chExt cx="9144000" cy="64801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7952"/>
              <a:ext cx="2229612" cy="30175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87" y="573023"/>
              <a:ext cx="1746250" cy="24288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5272" y="377952"/>
              <a:ext cx="4951476" cy="19781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0725" y="573023"/>
              <a:ext cx="4362450" cy="1390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5272" y="1854707"/>
              <a:ext cx="4617720" cy="28453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90725" y="2049399"/>
              <a:ext cx="4029075" cy="2257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2020" y="4099558"/>
              <a:ext cx="4411980" cy="27584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27600" y="4294250"/>
              <a:ext cx="4086225" cy="25637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39" y="4308348"/>
              <a:ext cx="5205984" cy="18531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1137" y="4503737"/>
              <a:ext cx="4616450" cy="12652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7363" y="0"/>
            <a:ext cx="6924040" cy="1006475"/>
            <a:chOff x="1007363" y="0"/>
            <a:chExt cx="6924040" cy="1006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0312" y="0"/>
              <a:ext cx="6508750" cy="7064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363" y="0"/>
              <a:ext cx="6923532" cy="10043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9242" y="28448"/>
            <a:ext cx="62807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i="0" spc="-5" dirty="0">
                <a:solidFill>
                  <a:srgbClr val="FFFFFF"/>
                </a:solidFill>
                <a:latin typeface="Impact"/>
                <a:cs typeface="Impact"/>
              </a:rPr>
              <a:t>СЕРИЯ</a:t>
            </a:r>
            <a:r>
              <a:rPr sz="4000" b="0" i="0" spc="-20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4000" b="0" i="0" spc="-10" dirty="0">
                <a:solidFill>
                  <a:srgbClr val="FFFFFF"/>
                </a:solidFill>
                <a:latin typeface="Impact"/>
                <a:cs typeface="Impact"/>
              </a:rPr>
              <a:t>«ПРОФИЛЬНАЯ</a:t>
            </a:r>
            <a:r>
              <a:rPr sz="4000" b="0" i="0" spc="20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4000" b="0" i="0" spc="-10" dirty="0">
                <a:solidFill>
                  <a:srgbClr val="FFFFFF"/>
                </a:solidFill>
                <a:latin typeface="Impact"/>
                <a:cs typeface="Impact"/>
              </a:rPr>
              <a:t>ШКОЛА»</a:t>
            </a:r>
            <a:endParaRPr sz="4000">
              <a:latin typeface="Impact"/>
              <a:cs typeface="Impac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012" y="704850"/>
            <a:ext cx="8772525" cy="6153150"/>
            <a:chOff x="100012" y="704850"/>
            <a:chExt cx="8772525" cy="61531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12" y="704850"/>
              <a:ext cx="8772525" cy="5257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1288" y="5908547"/>
              <a:ext cx="6275832" cy="6797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6104" y="6274308"/>
              <a:ext cx="3886200" cy="58369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38833" y="5993993"/>
            <a:ext cx="5894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7135" marR="5080" indent="-11950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Ориентация на практическую </a:t>
            </a:r>
            <a:r>
              <a:rPr sz="2400" spc="-10" dirty="0">
                <a:solidFill>
                  <a:srgbClr val="001F5F"/>
                </a:solidFill>
                <a:latin typeface="Impact"/>
                <a:cs typeface="Impact"/>
              </a:rPr>
              <a:t>деятельность </a:t>
            </a:r>
            <a:r>
              <a:rPr sz="2400" spc="-409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40%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 теории</a:t>
            </a:r>
            <a:r>
              <a:rPr sz="2400" spc="-1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60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%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практики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" y="395"/>
            <a:ext cx="9142984" cy="685723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0370" y="1444116"/>
          <a:ext cx="8481059" cy="5277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Этап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работы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170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Вид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деятельности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5755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дата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Подпись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руководителя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план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факт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782">
                <a:tc>
                  <a:txBody>
                    <a:bodyPr/>
                    <a:lstStyle/>
                    <a:p>
                      <a:pPr marL="53340" marR="316865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1.Определение</a:t>
                      </a:r>
                      <a:r>
                        <a:rPr sz="13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темы </a:t>
                      </a:r>
                      <a:r>
                        <a:rPr sz="1300" b="1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проекта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284480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Разработка</a:t>
                      </a:r>
                      <a:r>
                        <a:rPr sz="13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основополагающего</a:t>
                      </a:r>
                      <a:r>
                        <a:rPr sz="13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вопроса</a:t>
                      </a:r>
                      <a:r>
                        <a:rPr sz="13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300" b="1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проблемных</a:t>
                      </a:r>
                      <a:r>
                        <a:rPr sz="13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вопросов</a:t>
                      </a:r>
                      <a:r>
                        <a:rPr sz="13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учебной</a:t>
                      </a:r>
                      <a:r>
                        <a:rPr sz="13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темы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53340" marR="75565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sz="1300" b="1" spc="-15" dirty="0">
                          <a:latin typeface="Arial"/>
                          <a:cs typeface="Arial"/>
                        </a:rPr>
                        <a:t>2.Изучение</a:t>
                      </a:r>
                      <a:r>
                        <a:rPr sz="13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5" dirty="0">
                          <a:latin typeface="Arial"/>
                          <a:cs typeface="Arial"/>
                        </a:rPr>
                        <a:t>справочной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научной</a:t>
                      </a:r>
                      <a:r>
                        <a:rPr sz="13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литературой.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525"/>
                        </a:lnSpc>
                      </a:pPr>
                      <a:r>
                        <a:rPr sz="1300" b="1" spc="-15" dirty="0">
                          <a:latin typeface="Arial"/>
                          <a:cs typeface="Arial"/>
                        </a:rPr>
                        <a:t>Составление</a:t>
                      </a:r>
                      <a:r>
                        <a:rPr sz="13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библиографии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3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теме;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конспектирование;</a:t>
                      </a:r>
                      <a:r>
                        <a:rPr sz="13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обсуждение</a:t>
                      </a:r>
                      <a:r>
                        <a:rPr sz="13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прочитанных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3340">
                        <a:lnSpc>
                          <a:spcPts val="1495"/>
                        </a:lnSpc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научных</a:t>
                      </a:r>
                      <a:r>
                        <a:rPr sz="13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работ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53340" marR="304165">
                        <a:lnSpc>
                          <a:spcPts val="1560"/>
                        </a:lnSpc>
                        <a:spcBef>
                          <a:spcPts val="2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3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Постановка</a:t>
                      </a:r>
                      <a:r>
                        <a:rPr sz="13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цели и </a:t>
                      </a:r>
                      <a:r>
                        <a:rPr sz="1300" b="1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5" dirty="0">
                          <a:latin typeface="Arial"/>
                          <a:cs typeface="Arial"/>
                        </a:rPr>
                        <a:t>задач.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Определение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 объекта и предмета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исследования,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3340" marR="140335">
                        <a:lnSpc>
                          <a:spcPts val="1560"/>
                        </a:lnSpc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выдвижение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гипотезы. </a:t>
                      </a:r>
                      <a:r>
                        <a:rPr sz="1300" b="1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Определение</a:t>
                      </a:r>
                      <a:r>
                        <a:rPr sz="13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методов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525"/>
                        </a:lnSpc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Написание</a:t>
                      </a:r>
                      <a:r>
                        <a:rPr sz="13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Введения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53340">
                        <a:lnSpc>
                          <a:spcPts val="153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3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Сбор</a:t>
                      </a:r>
                      <a:r>
                        <a:rPr sz="13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материала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530"/>
                        </a:lnSpc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3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теоретической</a:t>
                      </a:r>
                      <a:r>
                        <a:rPr sz="13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части.</a:t>
                      </a:r>
                      <a:r>
                        <a:rPr sz="1300" b="1" spc="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Проведение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3340">
                        <a:lnSpc>
                          <a:spcPts val="149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опыта,</a:t>
                      </a:r>
                      <a:r>
                        <a:rPr sz="13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эксперимента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53340">
                        <a:lnSpc>
                          <a:spcPts val="1530"/>
                        </a:lnSpc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5.Обработка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300" b="1" spc="-15" dirty="0">
                          <a:latin typeface="Arial"/>
                          <a:cs typeface="Arial"/>
                        </a:rPr>
                        <a:t>полученного</a:t>
                      </a:r>
                      <a:r>
                        <a:rPr sz="13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материала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53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3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практической</a:t>
                      </a:r>
                      <a:r>
                        <a:rPr sz="13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части.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3340" marR="37655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Представление</a:t>
                      </a:r>
                      <a:r>
                        <a:rPr sz="13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5" dirty="0">
                          <a:latin typeface="Arial"/>
                          <a:cs typeface="Arial"/>
                        </a:rPr>
                        <a:t>полученного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latin typeface="Arial"/>
                          <a:cs typeface="Arial"/>
                        </a:rPr>
                        <a:t>результата</a:t>
                      </a:r>
                      <a:r>
                        <a:rPr sz="13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300" b="1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виде</a:t>
                      </a:r>
                      <a:r>
                        <a:rPr sz="13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latin typeface="Arial"/>
                          <a:cs typeface="Arial"/>
                        </a:rPr>
                        <a:t>схем,</a:t>
                      </a:r>
                      <a:r>
                        <a:rPr sz="13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таблиц,</a:t>
                      </a:r>
                      <a:r>
                        <a:rPr sz="13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диаграмм</a:t>
                      </a:r>
                      <a:r>
                        <a:rPr sz="13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latin typeface="Arial"/>
                          <a:cs typeface="Arial"/>
                        </a:rPr>
                        <a:t>т.п.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820">
                <a:tc>
                  <a:txBody>
                    <a:bodyPr/>
                    <a:lstStyle/>
                    <a:p>
                      <a:pPr marL="53340" marR="466090">
                        <a:lnSpc>
                          <a:spcPts val="1560"/>
                        </a:lnSpc>
                        <a:spcBef>
                          <a:spcPts val="2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1300" b="1" spc="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300" b="1" spc="-15" dirty="0">
                          <a:latin typeface="Arial"/>
                          <a:cs typeface="Arial"/>
                        </a:rPr>
                        <a:t>рм</a:t>
                      </a:r>
                      <a:r>
                        <a:rPr sz="1300" b="1" spc="-5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300" b="1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300" b="1" spc="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300" b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е 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выводов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309880">
                        <a:lnSpc>
                          <a:spcPts val="1560"/>
                        </a:lnSpc>
                        <a:spcBef>
                          <a:spcPts val="2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Систематизация</a:t>
                      </a:r>
                      <a:r>
                        <a:rPr sz="13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обобщение</a:t>
                      </a:r>
                      <a:r>
                        <a:rPr sz="13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latin typeface="Arial"/>
                          <a:cs typeface="Arial"/>
                        </a:rPr>
                        <a:t>результатов </a:t>
                      </a:r>
                      <a:r>
                        <a:rPr sz="1300" b="1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работы.</a:t>
                      </a:r>
                      <a:r>
                        <a:rPr sz="13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Написание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Заключения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53340">
                        <a:lnSpc>
                          <a:spcPts val="153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8. </a:t>
                      </a:r>
                      <a:r>
                        <a:rPr sz="1300" b="1" spc="-15" dirty="0">
                          <a:latin typeface="Arial"/>
                          <a:cs typeface="Arial"/>
                        </a:rPr>
                        <a:t>Оформление</a:t>
                      </a:r>
                      <a:r>
                        <a:rPr sz="13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проекта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968375">
                        <a:lnSpc>
                          <a:spcPts val="1560"/>
                        </a:lnSpc>
                      </a:pPr>
                      <a:r>
                        <a:rPr sz="1300" b="1" spc="-15" dirty="0">
                          <a:latin typeface="Arial"/>
                          <a:cs typeface="Arial"/>
                        </a:rPr>
                        <a:t>Подготовка</a:t>
                      </a:r>
                      <a:r>
                        <a:rPr sz="13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написание</a:t>
                      </a:r>
                      <a:r>
                        <a:rPr sz="13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3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300" b="1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5" dirty="0">
                          <a:latin typeface="Arial"/>
                          <a:cs typeface="Arial"/>
                        </a:rPr>
                        <a:t>соответствии</a:t>
                      </a:r>
                      <a:r>
                        <a:rPr sz="13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 требованиями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marL="53340">
                        <a:lnSpc>
                          <a:spcPts val="1530"/>
                        </a:lnSpc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9.Представление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результатов</a:t>
                      </a:r>
                      <a:r>
                        <a:rPr sz="13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работы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130810">
                        <a:lnSpc>
                          <a:spcPts val="1560"/>
                        </a:lnSpc>
                        <a:spcBef>
                          <a:spcPts val="20"/>
                        </a:spcBef>
                      </a:pPr>
                      <a:r>
                        <a:rPr sz="1300" b="1" spc="-15" dirty="0">
                          <a:latin typeface="Arial"/>
                          <a:cs typeface="Arial"/>
                        </a:rPr>
                        <a:t>Подготовка</a:t>
                      </a:r>
                      <a:r>
                        <a:rPr sz="13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3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защите,</a:t>
                      </a:r>
                      <a:r>
                        <a:rPr sz="13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редактирование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текста </a:t>
                      </a:r>
                      <a:r>
                        <a:rPr sz="1300" b="1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выступления,</a:t>
                      </a:r>
                      <a:r>
                        <a:rPr sz="13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5" dirty="0">
                          <a:latin typeface="Arial"/>
                          <a:cs typeface="Arial"/>
                        </a:rPr>
                        <a:t>оформление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презентации.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7200" y="119253"/>
            <a:ext cx="315595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28575">
              <a:lnSpc>
                <a:spcPts val="3890"/>
              </a:lnSpc>
              <a:spcBef>
                <a:spcPts val="585"/>
              </a:spcBef>
            </a:pPr>
            <a:r>
              <a:rPr b="0" i="0" spc="-35" dirty="0">
                <a:solidFill>
                  <a:srgbClr val="FFFFFF"/>
                </a:solidFill>
                <a:latin typeface="Calibri Light"/>
                <a:cs typeface="Calibri Light"/>
              </a:rPr>
              <a:t>Дорожная </a:t>
            </a:r>
            <a:r>
              <a:rPr b="0" i="0" spc="-20" dirty="0">
                <a:solidFill>
                  <a:srgbClr val="FFFFFF"/>
                </a:solidFill>
                <a:latin typeface="Calibri Light"/>
                <a:cs typeface="Calibri Light"/>
              </a:rPr>
              <a:t>карта </a:t>
            </a:r>
            <a:r>
              <a:rPr b="0" i="0" spc="-8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b="0" i="0" spc="-25" dirty="0">
                <a:solidFill>
                  <a:srgbClr val="FFFFFF"/>
                </a:solidFill>
                <a:latin typeface="Calibri Light"/>
                <a:cs typeface="Calibri Light"/>
              </a:rPr>
              <a:t>работы</a:t>
            </a:r>
            <a:r>
              <a:rPr b="0" i="0" spc="-1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b="0" i="0" spc="-20" dirty="0" err="1">
                <a:solidFill>
                  <a:srgbClr val="FFFFFF"/>
                </a:solidFill>
                <a:latin typeface="Calibri Light"/>
                <a:cs typeface="Calibri Light"/>
              </a:rPr>
              <a:t>над</a:t>
            </a:r>
            <a:r>
              <a:rPr b="0" i="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b="0" i="0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r>
              <a:rPr lang="ru-RU" b="0" i="0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О</a:t>
            </a:r>
            <a:r>
              <a:rPr b="0" i="0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П</a:t>
            </a:r>
            <a:endParaRPr b="0" i="0" spc="-2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3164" y="182245"/>
          <a:ext cx="8714104" cy="6643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719">
                <a:tc rowSpan="2">
                  <a:txBody>
                    <a:bodyPr/>
                    <a:lstStyle/>
                    <a:p>
                      <a:pPr marL="662940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Критерий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65785" marR="394970" indent="-1543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ание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критерия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2595" marR="196850" indent="-1498600">
                        <a:lnSpc>
                          <a:spcPts val="168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Уровни сформированности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навыков проектной </a:t>
                      </a:r>
                      <a:r>
                        <a:rPr sz="1400" b="1" spc="-3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ts val="158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Базовый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(1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балл)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58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Повышенный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(2-3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балла)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marL="33020" marR="131445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Самостоятельное </a:t>
                      </a:r>
                      <a:r>
                        <a:rPr sz="1600" b="1" spc="-4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приобретение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знаний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решение </a:t>
                      </a:r>
                      <a:r>
                        <a:rPr sz="1600" b="1" spc="-4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проблем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765" algn="just">
                        <a:lnSpc>
                          <a:spcPts val="1200"/>
                        </a:lnSpc>
                        <a:spcBef>
                          <a:spcPts val="15"/>
                        </a:spcBef>
                        <a:tabLst>
                          <a:tab pos="1432560" algn="l"/>
                        </a:tabLst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Спо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сть	п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та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ь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проблему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 выбрать способы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её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решения,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найти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обработать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информацию,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формулировать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выводы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и/или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обоснование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и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реализацию/апробацию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3655" marR="26034" algn="just">
                        <a:lnSpc>
                          <a:spcPts val="1200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принятого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решения, обоснование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создание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модели,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прогноза,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модели,</a:t>
                      </a:r>
                      <a:r>
                        <a:rPr sz="1000" spc="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макета,</a:t>
                      </a:r>
                      <a:r>
                        <a:rPr sz="1000" spc="1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объекта,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3655" algn="just">
                        <a:lnSpc>
                          <a:spcPts val="1160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творческого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решения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т.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320675" indent="-35560" algn="just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Работа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целом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свидетельствует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 способности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самостоятельно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3655" marR="26034" algn="just">
                        <a:lnSpc>
                          <a:spcPts val="1200"/>
                        </a:lnSpc>
                        <a:tabLst>
                          <a:tab pos="1035050" algn="l"/>
                        </a:tabLst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опорой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помощь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руководителя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ставить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проблему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 находить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пути её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ре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ени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я;	пр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емон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стр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рована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способность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приобретать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новые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знания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и/или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осваивать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новые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способы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действий,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достигать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более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глубокого</a:t>
                      </a:r>
                      <a:r>
                        <a:rPr sz="10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понимания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изученного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25400" algn="just">
                        <a:lnSpc>
                          <a:spcPts val="1200"/>
                        </a:lnSpc>
                        <a:spcBef>
                          <a:spcPts val="15"/>
                        </a:spcBef>
                        <a:tabLst>
                          <a:tab pos="1032510" algn="l"/>
                        </a:tabLst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в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целом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свидетельствует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способности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самостоятельно ставить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проблему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находить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пути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её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ре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ени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я;	 пр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емон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стр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ровано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свободное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владение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логическими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операциями,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навыками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критического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мышления,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умение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самостоятельно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мы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сли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;	пр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ем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тр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рована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способность</a:t>
                      </a:r>
                      <a:r>
                        <a:rPr sz="10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этой</a:t>
                      </a:r>
                      <a:r>
                        <a:rPr sz="1000" spc="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основе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4290" marR="25400" algn="just">
                        <a:lnSpc>
                          <a:spcPts val="120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приобретать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новые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знания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и/или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осваивать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новые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способы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действий,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достигать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более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глубокого понимания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проблемы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33020">
                        <a:lnSpc>
                          <a:spcPts val="188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Знание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предмета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5400" algn="just">
                        <a:lnSpc>
                          <a:spcPts val="1200"/>
                        </a:lnSpc>
                        <a:spcBef>
                          <a:spcPts val="15"/>
                        </a:spcBef>
                        <a:tabLst>
                          <a:tab pos="635635" algn="l"/>
                          <a:tab pos="1964689" algn="l"/>
                        </a:tabLst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Умение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раскрыть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содержание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работы,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грамотно</a:t>
                      </a:r>
                      <a:r>
                        <a:rPr sz="1000" spc="2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обоснованно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в	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тв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ви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и	с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рассматриваемой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3655" algn="just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проблемой/темой</a:t>
                      </a:r>
                      <a:r>
                        <a:rPr sz="1000" spc="27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использовать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имеющиеся</a:t>
                      </a:r>
                      <a:r>
                        <a:rPr sz="1000" spc="5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знания</a:t>
                      </a:r>
                      <a:r>
                        <a:rPr sz="1000" spc="5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5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способы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3655">
                        <a:lnSpc>
                          <a:spcPts val="112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действий.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just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Продемонстрировано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понимание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содержания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выполненной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работы.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работе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ответах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вопросы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содержанию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работы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отсутствуют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грубые</a:t>
                      </a:r>
                      <a:r>
                        <a:rPr sz="10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ошибки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25400" algn="just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Продемонстрировано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свободное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владение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предметом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проектной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деятельности.</a:t>
                      </a:r>
                      <a:r>
                        <a:rPr sz="10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Ошибки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отсутствуют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3403">
                <a:tc>
                  <a:txBody>
                    <a:bodyPr/>
                    <a:lstStyle/>
                    <a:p>
                      <a:pPr marL="33020" marR="51244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тивные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действия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6034" algn="just">
                        <a:lnSpc>
                          <a:spcPts val="1200"/>
                        </a:lnSpc>
                        <a:spcBef>
                          <a:spcPts val="20"/>
                        </a:spcBef>
                        <a:tabLst>
                          <a:tab pos="1065530" algn="l"/>
                          <a:tab pos="1633855" algn="l"/>
                        </a:tabLst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Ум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ен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и	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амо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яте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ьно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планировать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управлять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своей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познавательной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деятельностью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времени,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использовать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ресурсные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возможности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я		ц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,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3655" algn="just">
                        <a:lnSpc>
                          <a:spcPts val="1160"/>
                        </a:lnSpc>
                        <a:tabLst>
                          <a:tab pos="1655445" algn="l"/>
                        </a:tabLst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осуществлять	выбор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3655" algn="just">
                        <a:lnSpc>
                          <a:spcPct val="100000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конструктивных</a:t>
                      </a:r>
                      <a:r>
                        <a:rPr sz="1000" spc="2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81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стратегий</a:t>
                      </a:r>
                      <a:r>
                        <a:rPr sz="1000" spc="270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3655" algn="just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трудных</a:t>
                      </a:r>
                      <a:r>
                        <a:rPr sz="10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ситуациях.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7305" algn="just">
                        <a:lnSpc>
                          <a:spcPts val="1200"/>
                        </a:lnSpc>
                        <a:spcBef>
                          <a:spcPts val="20"/>
                        </a:spcBef>
                        <a:tabLst>
                          <a:tab pos="1867535" algn="l"/>
                        </a:tabLst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емон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ирован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ы	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нав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и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определения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темы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планирования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работы.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3655" marR="26670" algn="just">
                        <a:lnSpc>
                          <a:spcPts val="120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доведена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конца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представлена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комиссии;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3655" marR="26670" algn="just">
                        <a:lnSpc>
                          <a:spcPts val="1200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некоторые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этапы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выполнялись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под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контролем</a:t>
                      </a:r>
                      <a:r>
                        <a:rPr sz="1000" spc="1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0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поддержке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3655" marR="25400" algn="just">
                        <a:lnSpc>
                          <a:spcPts val="120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руководителя.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При этом проявляются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отдельные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элементы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самооценки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самоконтроля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обучающегося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25400" algn="just">
                        <a:lnSpc>
                          <a:spcPts val="1200"/>
                        </a:lnSpc>
                        <a:spcBef>
                          <a:spcPts val="20"/>
                        </a:spcBef>
                        <a:tabLst>
                          <a:tab pos="1497330" algn="l"/>
                        </a:tabLst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тщательно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спланирована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и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пос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ват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ел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ьно	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реа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вана,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своевременно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пройдены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все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необходимые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этапы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обсуждения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и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представления.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4290" marR="26034" algn="just">
                        <a:lnSpc>
                          <a:spcPts val="1200"/>
                        </a:lnSpc>
                        <a:tabLst>
                          <a:tab pos="1104265" algn="l"/>
                          <a:tab pos="1692275" algn="l"/>
                        </a:tabLst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Контр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ол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ь	и	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коррек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я 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осуществлялись</a:t>
                      </a:r>
                      <a:r>
                        <a:rPr sz="10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самостоятельно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2730">
                <a:tc>
                  <a:txBody>
                    <a:bodyPr/>
                    <a:lstStyle/>
                    <a:p>
                      <a:pPr marL="33020">
                        <a:lnSpc>
                          <a:spcPts val="1889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Коммуникация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6670" algn="just">
                        <a:lnSpc>
                          <a:spcPts val="1200"/>
                        </a:lnSpc>
                        <a:spcBef>
                          <a:spcPts val="20"/>
                        </a:spcBef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Умение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ясно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изложить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оформить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выполненную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работу,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представить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её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результаты,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аргументировано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ответить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вопросы.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5400" algn="just">
                        <a:lnSpc>
                          <a:spcPts val="1200"/>
                        </a:lnSpc>
                        <a:spcBef>
                          <a:spcPts val="20"/>
                        </a:spcBef>
                        <a:tabLst>
                          <a:tab pos="1867535" algn="l"/>
                        </a:tabLst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емон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ирован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ы	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нав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и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оформления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проектной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работы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и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пояснительной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записки,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также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подготовки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простой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презентации.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Автор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отвечает</a:t>
                      </a:r>
                      <a:r>
                        <a:rPr sz="10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вопросы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23495" algn="just">
                        <a:lnSpc>
                          <a:spcPts val="1200"/>
                        </a:lnSpc>
                        <a:tabLst>
                          <a:tab pos="1067435" algn="l"/>
                          <a:tab pos="1716405" algn="l"/>
                          <a:tab pos="1791335" algn="l"/>
                          <a:tab pos="1851025" algn="l"/>
                        </a:tabLst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Тема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ясно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определена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пояснена.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т/с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щени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е				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оро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о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структурированы.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Все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мысли </a:t>
                      </a:r>
                      <a:r>
                        <a:rPr sz="1000" spc="-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ен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ы	я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,		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ги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чно, 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последовательно,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аргументировано.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Ра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ота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/с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оо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щени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е	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вае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т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интерес.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Автор свободно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отвечает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вопросы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7132" y="2859735"/>
            <a:ext cx="1224915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spc="-40" dirty="0" smtClean="0">
                <a:latin typeface="Microsoft Sans Serif"/>
                <a:cs typeface="Microsoft Sans Serif"/>
              </a:rPr>
              <a:t>и</a:t>
            </a:r>
            <a:r>
              <a:rPr lang="ru-RU" sz="5700" spc="-40" dirty="0">
                <a:latin typeface="Microsoft Sans Serif"/>
                <a:cs typeface="Microsoft Sans Serif"/>
              </a:rPr>
              <a:t>о</a:t>
            </a:r>
            <a:r>
              <a:rPr sz="5700" spc="-40" dirty="0" smtClean="0">
                <a:latin typeface="Microsoft Sans Serif"/>
                <a:cs typeface="Microsoft Sans Serif"/>
              </a:rPr>
              <a:t>п</a:t>
            </a:r>
            <a:endParaRPr sz="5700" dirty="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80963" y="2014784"/>
            <a:ext cx="687705" cy="349250"/>
            <a:chOff x="4280963" y="2014784"/>
            <a:chExt cx="687705" cy="349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0963" y="2014784"/>
              <a:ext cx="687228" cy="3489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0600" y="2023617"/>
              <a:ext cx="648081" cy="28663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3700" y="187440"/>
            <a:ext cx="3451859" cy="17587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75482" y="517652"/>
            <a:ext cx="2364740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830" marR="5080" indent="-24765" algn="just">
              <a:lnSpc>
                <a:spcPct val="86400"/>
              </a:lnSpc>
              <a:spcBef>
                <a:spcPts val="390"/>
              </a:spcBef>
            </a:pPr>
            <a:r>
              <a:rPr sz="1800" b="1" spc="-15" dirty="0">
                <a:latin typeface="Arial"/>
                <a:cs typeface="Arial"/>
              </a:rPr>
              <a:t>интегрирует </a:t>
            </a:r>
            <a:r>
              <a:rPr sz="1800" b="1" spc="-10" dirty="0">
                <a:latin typeface="Arial"/>
                <a:cs typeface="Arial"/>
              </a:rPr>
              <a:t>важные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УУД, </a:t>
            </a:r>
            <a:r>
              <a:rPr sz="1800" b="1" spc="-10" dirty="0">
                <a:latin typeface="Arial"/>
                <a:cs typeface="Arial"/>
              </a:rPr>
              <a:t>полученные </a:t>
            </a:r>
            <a:r>
              <a:rPr sz="1800" b="1" dirty="0">
                <a:latin typeface="Arial"/>
                <a:cs typeface="Arial"/>
              </a:rPr>
              <a:t>на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протяжении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всего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06671" y="1227785"/>
            <a:ext cx="1101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0" dirty="0">
                <a:latin typeface="Arial"/>
                <a:cs typeface="Arial"/>
              </a:rPr>
              <a:t>о</a:t>
            </a:r>
            <a:r>
              <a:rPr sz="1800" i="0" spc="-20" dirty="0">
                <a:latin typeface="Arial"/>
                <a:cs typeface="Arial"/>
              </a:rPr>
              <a:t>бу</a:t>
            </a:r>
            <a:r>
              <a:rPr sz="1800" i="0" dirty="0">
                <a:latin typeface="Arial"/>
                <a:cs typeface="Arial"/>
              </a:rPr>
              <a:t>ч</a:t>
            </a:r>
            <a:r>
              <a:rPr sz="1800" i="0" spc="-10" dirty="0">
                <a:latin typeface="Arial"/>
                <a:cs typeface="Arial"/>
              </a:rPr>
              <a:t>е</a:t>
            </a:r>
            <a:r>
              <a:rPr sz="1800" i="0" dirty="0">
                <a:latin typeface="Arial"/>
                <a:cs typeface="Arial"/>
              </a:rPr>
              <a:t>ния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46454" y="2732532"/>
            <a:ext cx="586740" cy="676910"/>
            <a:chOff x="5646454" y="2732532"/>
            <a:chExt cx="586740" cy="6769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6454" y="2732532"/>
              <a:ext cx="586671" cy="676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4995" y="2737612"/>
              <a:ext cx="529208" cy="631443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27647" y="1676400"/>
            <a:ext cx="2677668" cy="199491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898385" y="2246121"/>
            <a:ext cx="1543050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390"/>
              </a:spcBef>
            </a:pPr>
            <a:r>
              <a:rPr sz="1800" b="1" spc="-25" dirty="0">
                <a:latin typeface="Arial"/>
                <a:cs typeface="Arial"/>
              </a:rPr>
              <a:t>к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р</a:t>
            </a:r>
            <a:r>
              <a:rPr sz="1800" b="1" dirty="0">
                <a:latin typeface="Arial"/>
                <a:cs typeface="Arial"/>
              </a:rPr>
              <a:t>рек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25" dirty="0">
                <a:latin typeface="Arial"/>
                <a:cs typeface="Arial"/>
              </a:rPr>
              <a:t>р</a:t>
            </a:r>
            <a:r>
              <a:rPr sz="1800" b="1" spc="-45" dirty="0">
                <a:latin typeface="Arial"/>
                <a:cs typeface="Arial"/>
              </a:rPr>
              <a:t>у</a:t>
            </a:r>
            <a:r>
              <a:rPr sz="1800" b="1" spc="-2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т  </a:t>
            </a:r>
            <a:r>
              <a:rPr sz="1800" b="1" spc="-10" dirty="0">
                <a:latin typeface="Arial"/>
                <a:cs typeface="Arial"/>
              </a:rPr>
              <a:t>возрастные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проблемы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59096" y="3880103"/>
            <a:ext cx="4185285" cy="2851785"/>
            <a:chOff x="4959096" y="3880103"/>
            <a:chExt cx="4185285" cy="285178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71516" y="3880103"/>
              <a:ext cx="534924" cy="5897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3934" y="3902709"/>
              <a:ext cx="449579" cy="5052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9096" y="4053838"/>
              <a:ext cx="4184903" cy="267766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640070" y="4372736"/>
            <a:ext cx="2867660" cy="19570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94640" marR="287020" indent="1270" algn="ctr">
              <a:lnSpc>
                <a:spcPct val="86300"/>
              </a:lnSpc>
              <a:spcBef>
                <a:spcPts val="395"/>
              </a:spcBef>
            </a:pPr>
            <a:r>
              <a:rPr sz="1800" b="1" spc="-15" dirty="0">
                <a:latin typeface="Arial"/>
                <a:cs typeface="Arial"/>
              </a:rPr>
              <a:t>выполняется 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преимущественно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рамках </a:t>
            </a:r>
            <a:r>
              <a:rPr sz="1800" b="1" spc="-15" dirty="0">
                <a:latin typeface="Arial"/>
                <a:cs typeface="Arial"/>
              </a:rPr>
              <a:t>внеурочной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деятельности,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но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поддерживает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725"/>
              </a:lnSpc>
            </a:pPr>
            <a:r>
              <a:rPr sz="1800" b="1" spc="-10" dirty="0">
                <a:latin typeface="Arial"/>
                <a:cs typeface="Arial"/>
              </a:rPr>
              <a:t>деятельность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урочную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ts val="1860"/>
              </a:lnSpc>
            </a:pPr>
            <a:r>
              <a:rPr sz="1800" b="1" spc="-15" dirty="0">
                <a:latin typeface="Arial"/>
                <a:cs typeface="Arial"/>
              </a:rPr>
              <a:t>«работает»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ts val="2010"/>
              </a:lnSpc>
            </a:pPr>
            <a:r>
              <a:rPr sz="1800" b="1" spc="-10" dirty="0">
                <a:latin typeface="Arial"/>
                <a:cs typeface="Arial"/>
              </a:rPr>
              <a:t>предметный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результат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5300" y="1749551"/>
            <a:ext cx="3116580" cy="1995170"/>
            <a:chOff x="495300" y="1749551"/>
            <a:chExt cx="3116580" cy="199517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54679" y="2749295"/>
              <a:ext cx="457199" cy="7162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96844" y="2771266"/>
              <a:ext cx="372364" cy="6313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5300" y="1749551"/>
              <a:ext cx="2650236" cy="199491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018133" y="2081529"/>
            <a:ext cx="1603375" cy="12471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90855" marR="245110" indent="-233679">
              <a:lnSpc>
                <a:spcPts val="1870"/>
              </a:lnSpc>
              <a:spcBef>
                <a:spcPts val="405"/>
              </a:spcBef>
            </a:pP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1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в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т  </a:t>
            </a:r>
            <a:r>
              <a:rPr sz="1800" b="1" spc="-15" dirty="0">
                <a:latin typeface="Arial"/>
                <a:cs typeface="Arial"/>
              </a:rPr>
              <a:t>итоги</a:t>
            </a:r>
            <a:endParaRPr sz="1800">
              <a:latin typeface="Arial"/>
              <a:cs typeface="Arial"/>
            </a:endParaRPr>
          </a:p>
          <a:p>
            <a:pPr marL="12700" marR="5080" indent="194945">
              <a:lnSpc>
                <a:spcPts val="1860"/>
              </a:lnSpc>
            </a:pPr>
            <a:r>
              <a:rPr sz="1800" b="1" spc="-5" dirty="0">
                <a:latin typeface="Arial"/>
                <a:cs typeface="Arial"/>
              </a:rPr>
              <a:t>проектной </a:t>
            </a:r>
            <a:r>
              <a:rPr sz="1800" b="1" dirty="0">
                <a:latin typeface="Arial"/>
                <a:cs typeface="Arial"/>
              </a:rPr>
              <a:t> д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я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spc="-1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ьн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с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349250">
              <a:lnSpc>
                <a:spcPts val="1850"/>
              </a:lnSpc>
            </a:pP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школе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19683" y="3913632"/>
            <a:ext cx="3641090" cy="2540635"/>
            <a:chOff x="519683" y="3913632"/>
            <a:chExt cx="3641090" cy="254063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77183" y="3913632"/>
              <a:ext cx="550163" cy="5882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19855" y="3935603"/>
              <a:ext cx="464312" cy="5036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9683" y="4171188"/>
              <a:ext cx="3640836" cy="228295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162303" y="4530344"/>
            <a:ext cx="2353310" cy="14846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01295" marR="193040" algn="ctr">
              <a:lnSpc>
                <a:spcPts val="1870"/>
              </a:lnSpc>
              <a:spcBef>
                <a:spcPts val="400"/>
              </a:spcBef>
            </a:pPr>
            <a:r>
              <a:rPr sz="1800" b="1" spc="-20" dirty="0">
                <a:latin typeface="Arial"/>
                <a:cs typeface="Arial"/>
              </a:rPr>
              <a:t>является </a:t>
            </a:r>
            <a:r>
              <a:rPr sz="1800" b="1" spc="-10" dirty="0">
                <a:latin typeface="Arial"/>
                <a:cs typeface="Arial"/>
              </a:rPr>
              <a:t>важной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переходной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ts val="1700"/>
              </a:lnSpc>
            </a:pPr>
            <a:r>
              <a:rPr sz="1800" b="1" spc="-5" dirty="0">
                <a:latin typeface="Arial"/>
                <a:cs typeface="Arial"/>
              </a:rPr>
              <a:t>«ступенькой»</a:t>
            </a:r>
            <a:r>
              <a:rPr sz="1800" b="1" dirty="0">
                <a:latin typeface="Arial"/>
                <a:cs typeface="Arial"/>
              </a:rPr>
              <a:t> к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ts val="1860"/>
              </a:lnSpc>
            </a:pPr>
            <a:r>
              <a:rPr sz="1800" b="1" spc="-15" dirty="0">
                <a:latin typeface="Arial"/>
                <a:cs typeface="Arial"/>
              </a:rPr>
              <a:t>получению</a:t>
            </a: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ts val="1870"/>
              </a:lnSpc>
              <a:spcBef>
                <a:spcPts val="155"/>
              </a:spcBef>
            </a:pP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5" dirty="0">
                <a:latin typeface="Arial"/>
                <a:cs typeface="Arial"/>
              </a:rPr>
              <a:t>р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60" dirty="0">
                <a:latin typeface="Arial"/>
                <a:cs typeface="Arial"/>
              </a:rPr>
              <a:t>ф</a:t>
            </a:r>
            <a:r>
              <a:rPr sz="1800" b="1" spc="-30" dirty="0">
                <a:latin typeface="Arial"/>
                <a:cs typeface="Arial"/>
              </a:rPr>
              <a:t>е</a:t>
            </a:r>
            <a:r>
              <a:rPr sz="1800" b="1" spc="-5" dirty="0">
                <a:latin typeface="Arial"/>
                <a:cs typeface="Arial"/>
              </a:rPr>
              <a:t>с</a:t>
            </a:r>
            <a:r>
              <a:rPr sz="1800" b="1" spc="-10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ион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-1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ьно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  </a:t>
            </a:r>
            <a:r>
              <a:rPr sz="1800" b="1" spc="-10" dirty="0">
                <a:latin typeface="Arial"/>
                <a:cs typeface="Arial"/>
              </a:rPr>
              <a:t>образования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884" y="346075"/>
            <a:ext cx="26676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marR="247015" indent="530225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403052"/>
                </a:solidFill>
                <a:latin typeface="Calibri"/>
                <a:cs typeface="Calibri"/>
              </a:rPr>
              <a:t>ЕДИНОЕ </a:t>
            </a:r>
            <a:r>
              <a:rPr sz="2400" i="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i="0" spc="-5" dirty="0">
                <a:solidFill>
                  <a:srgbClr val="403052"/>
                </a:solidFill>
                <a:latin typeface="Calibri"/>
                <a:cs typeface="Calibri"/>
              </a:rPr>
              <a:t>МЕ</a:t>
            </a:r>
            <a:r>
              <a:rPr sz="2400" i="0" spc="-55" dirty="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sz="2400" i="0" spc="-65" dirty="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sz="2400" i="0" dirty="0">
                <a:solidFill>
                  <a:srgbClr val="403052"/>
                </a:solidFill>
                <a:latin typeface="Calibri"/>
                <a:cs typeface="Calibri"/>
              </a:rPr>
              <a:t>ДИЧ</a:t>
            </a:r>
            <a:r>
              <a:rPr sz="2400" i="0" spc="-45" dirty="0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sz="2400" i="0" spc="-5" dirty="0">
                <a:solidFill>
                  <a:srgbClr val="403052"/>
                </a:solidFill>
                <a:latin typeface="Calibri"/>
                <a:cs typeface="Calibri"/>
              </a:rPr>
              <a:t>С</a:t>
            </a:r>
            <a:r>
              <a:rPr sz="2400" i="0" spc="-55" dirty="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sz="2400" i="0" spc="-5" dirty="0">
                <a:solidFill>
                  <a:srgbClr val="403052"/>
                </a:solidFill>
                <a:latin typeface="Calibri"/>
                <a:cs typeface="Calibri"/>
              </a:rPr>
              <a:t>ОЕ  </a:t>
            </a:r>
            <a:r>
              <a:rPr sz="2400" i="0" spc="-15" dirty="0">
                <a:solidFill>
                  <a:srgbClr val="403052"/>
                </a:solidFill>
                <a:latin typeface="Calibri"/>
                <a:cs typeface="Calibri"/>
              </a:rPr>
              <a:t>ПРОСТРАНСТВО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i="0" spc="-30" dirty="0">
                <a:solidFill>
                  <a:srgbClr val="403052"/>
                </a:solidFill>
                <a:latin typeface="Calibri"/>
                <a:cs typeface="Calibri"/>
              </a:rPr>
              <a:t>ОБРАЗОВАТЕЛЬНОЙ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640" y="1809369"/>
            <a:ext cx="2000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3052"/>
                </a:solidFill>
                <a:latin typeface="Calibri"/>
                <a:cs typeface="Calibri"/>
              </a:rPr>
              <a:t>ОР</a:t>
            </a:r>
            <a:r>
              <a:rPr sz="2400" b="1" spc="-204" dirty="0">
                <a:solidFill>
                  <a:srgbClr val="403052"/>
                </a:solidFill>
                <a:latin typeface="Calibri"/>
                <a:cs typeface="Calibri"/>
              </a:rPr>
              <a:t>Г</a:t>
            </a:r>
            <a:r>
              <a:rPr sz="2400" b="1" dirty="0">
                <a:solidFill>
                  <a:srgbClr val="403052"/>
                </a:solidFill>
                <a:latin typeface="Calibri"/>
                <a:cs typeface="Calibri"/>
              </a:rPr>
              <a:t>АН</a:t>
            </a:r>
            <a:r>
              <a:rPr sz="2400" b="1" spc="-10" dirty="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sz="2400" b="1" spc="-30" dirty="0">
                <a:solidFill>
                  <a:srgbClr val="403052"/>
                </a:solidFill>
                <a:latin typeface="Calibri"/>
                <a:cs typeface="Calibri"/>
              </a:rPr>
              <a:t>З</a:t>
            </a:r>
            <a:r>
              <a:rPr sz="2400" b="1" dirty="0">
                <a:solidFill>
                  <a:srgbClr val="403052"/>
                </a:solidFill>
                <a:latin typeface="Calibri"/>
                <a:cs typeface="Calibri"/>
              </a:rPr>
              <a:t>АЦИИ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0094" y="3485769"/>
            <a:ext cx="3149600" cy="2747010"/>
          </a:xfrm>
          <a:custGeom>
            <a:avLst/>
            <a:gdLst/>
            <a:ahLst/>
            <a:cxnLst/>
            <a:rect l="l" t="t" r="r" b="b"/>
            <a:pathLst>
              <a:path w="3149600" h="2747010">
                <a:moveTo>
                  <a:pt x="1715642" y="0"/>
                </a:moveTo>
                <a:lnTo>
                  <a:pt x="1433576" y="0"/>
                </a:lnTo>
                <a:lnTo>
                  <a:pt x="1384045" y="280923"/>
                </a:lnTo>
                <a:lnTo>
                  <a:pt x="1331463" y="288502"/>
                </a:lnTo>
                <a:lnTo>
                  <a:pt x="1279368" y="297891"/>
                </a:lnTo>
                <a:lnTo>
                  <a:pt x="1227824" y="309070"/>
                </a:lnTo>
                <a:lnTo>
                  <a:pt x="1176891" y="322021"/>
                </a:lnTo>
                <a:lnTo>
                  <a:pt x="1126632" y="336724"/>
                </a:lnTo>
                <a:lnTo>
                  <a:pt x="1077109" y="353161"/>
                </a:lnTo>
                <a:lnTo>
                  <a:pt x="1028382" y="371313"/>
                </a:lnTo>
                <a:lnTo>
                  <a:pt x="980515" y="391159"/>
                </a:lnTo>
                <a:lnTo>
                  <a:pt x="933567" y="412683"/>
                </a:lnTo>
                <a:lnTo>
                  <a:pt x="887602" y="435863"/>
                </a:lnTo>
                <a:lnTo>
                  <a:pt x="683259" y="236854"/>
                </a:lnTo>
                <a:lnTo>
                  <a:pt x="471677" y="389127"/>
                </a:lnTo>
                <a:lnTo>
                  <a:pt x="595629" y="646048"/>
                </a:lnTo>
                <a:lnTo>
                  <a:pt x="557274" y="684777"/>
                </a:lnTo>
                <a:lnTo>
                  <a:pt x="521062" y="724885"/>
                </a:lnTo>
                <a:lnTo>
                  <a:pt x="487040" y="766303"/>
                </a:lnTo>
                <a:lnTo>
                  <a:pt x="455254" y="808964"/>
                </a:lnTo>
                <a:lnTo>
                  <a:pt x="425749" y="852797"/>
                </a:lnTo>
                <a:lnTo>
                  <a:pt x="398573" y="897734"/>
                </a:lnTo>
                <a:lnTo>
                  <a:pt x="373770" y="943706"/>
                </a:lnTo>
                <a:lnTo>
                  <a:pt x="351387" y="990644"/>
                </a:lnTo>
                <a:lnTo>
                  <a:pt x="331469" y="1038478"/>
                </a:lnTo>
                <a:lnTo>
                  <a:pt x="46227" y="1030477"/>
                </a:lnTo>
                <a:lnTo>
                  <a:pt x="0" y="1255394"/>
                </a:lnTo>
                <a:lnTo>
                  <a:pt x="265175" y="1360423"/>
                </a:lnTo>
                <a:lnTo>
                  <a:pt x="264825" y="1411267"/>
                </a:lnTo>
                <a:lnTo>
                  <a:pt x="267149" y="1461978"/>
                </a:lnTo>
                <a:lnTo>
                  <a:pt x="272132" y="1512480"/>
                </a:lnTo>
                <a:lnTo>
                  <a:pt x="279759" y="1562697"/>
                </a:lnTo>
                <a:lnTo>
                  <a:pt x="290014" y="1612552"/>
                </a:lnTo>
                <a:lnTo>
                  <a:pt x="302880" y="1661969"/>
                </a:lnTo>
                <a:lnTo>
                  <a:pt x="318344" y="1710871"/>
                </a:lnTo>
                <a:lnTo>
                  <a:pt x="336387" y="1759183"/>
                </a:lnTo>
                <a:lnTo>
                  <a:pt x="356996" y="1806828"/>
                </a:lnTo>
                <a:lnTo>
                  <a:pt x="151637" y="2004821"/>
                </a:lnTo>
                <a:lnTo>
                  <a:pt x="286892" y="2205710"/>
                </a:lnTo>
                <a:lnTo>
                  <a:pt x="547496" y="2089911"/>
                </a:lnTo>
                <a:lnTo>
                  <a:pt x="581454" y="2125201"/>
                </a:lnTo>
                <a:lnTo>
                  <a:pt x="616999" y="2159219"/>
                </a:lnTo>
                <a:lnTo>
                  <a:pt x="654080" y="2191930"/>
                </a:lnTo>
                <a:lnTo>
                  <a:pt x="692646" y="2223297"/>
                </a:lnTo>
                <a:lnTo>
                  <a:pt x="732647" y="2253284"/>
                </a:lnTo>
                <a:lnTo>
                  <a:pt x="774030" y="2281856"/>
                </a:lnTo>
                <a:lnTo>
                  <a:pt x="816745" y="2308976"/>
                </a:lnTo>
                <a:lnTo>
                  <a:pt x="860741" y="2334607"/>
                </a:lnTo>
                <a:lnTo>
                  <a:pt x="905968" y="2358715"/>
                </a:lnTo>
                <a:lnTo>
                  <a:pt x="952372" y="2381262"/>
                </a:lnTo>
                <a:lnTo>
                  <a:pt x="915923" y="2664167"/>
                </a:lnTo>
                <a:lnTo>
                  <a:pt x="1179448" y="2746463"/>
                </a:lnTo>
                <a:lnTo>
                  <a:pt x="1310513" y="2493073"/>
                </a:lnTo>
                <a:lnTo>
                  <a:pt x="1358164" y="2500706"/>
                </a:lnTo>
                <a:lnTo>
                  <a:pt x="1406042" y="2506812"/>
                </a:lnTo>
                <a:lnTo>
                  <a:pt x="1454096" y="2511391"/>
                </a:lnTo>
                <a:lnTo>
                  <a:pt x="1502276" y="2514444"/>
                </a:lnTo>
                <a:lnTo>
                  <a:pt x="1550532" y="2515971"/>
                </a:lnTo>
                <a:lnTo>
                  <a:pt x="1598813" y="2515971"/>
                </a:lnTo>
                <a:lnTo>
                  <a:pt x="1647069" y="2514444"/>
                </a:lnTo>
                <a:lnTo>
                  <a:pt x="1695249" y="2511391"/>
                </a:lnTo>
                <a:lnTo>
                  <a:pt x="1743303" y="2506812"/>
                </a:lnTo>
                <a:lnTo>
                  <a:pt x="1791181" y="2500706"/>
                </a:lnTo>
                <a:lnTo>
                  <a:pt x="1838832" y="2493073"/>
                </a:lnTo>
                <a:lnTo>
                  <a:pt x="1969897" y="2746463"/>
                </a:lnTo>
                <a:lnTo>
                  <a:pt x="2233422" y="2664167"/>
                </a:lnTo>
                <a:lnTo>
                  <a:pt x="2196973" y="2381262"/>
                </a:lnTo>
                <a:lnTo>
                  <a:pt x="2243377" y="2358715"/>
                </a:lnTo>
                <a:lnTo>
                  <a:pt x="2288602" y="2334607"/>
                </a:lnTo>
                <a:lnTo>
                  <a:pt x="2332596" y="2308976"/>
                </a:lnTo>
                <a:lnTo>
                  <a:pt x="2375307" y="2281856"/>
                </a:lnTo>
                <a:lnTo>
                  <a:pt x="2416682" y="2253284"/>
                </a:lnTo>
                <a:lnTo>
                  <a:pt x="2456671" y="2223297"/>
                </a:lnTo>
                <a:lnTo>
                  <a:pt x="2495221" y="2191930"/>
                </a:lnTo>
                <a:lnTo>
                  <a:pt x="2532281" y="2159219"/>
                </a:lnTo>
                <a:lnTo>
                  <a:pt x="2567798" y="2125201"/>
                </a:lnTo>
                <a:lnTo>
                  <a:pt x="2601722" y="2089911"/>
                </a:lnTo>
                <a:lnTo>
                  <a:pt x="2862453" y="2205710"/>
                </a:lnTo>
                <a:lnTo>
                  <a:pt x="2997707" y="2004821"/>
                </a:lnTo>
                <a:lnTo>
                  <a:pt x="2792349" y="1806828"/>
                </a:lnTo>
                <a:lnTo>
                  <a:pt x="2812920" y="1759183"/>
                </a:lnTo>
                <a:lnTo>
                  <a:pt x="2830934" y="1710871"/>
                </a:lnTo>
                <a:lnTo>
                  <a:pt x="2846375" y="1661969"/>
                </a:lnTo>
                <a:lnTo>
                  <a:pt x="2859226" y="1612552"/>
                </a:lnTo>
                <a:lnTo>
                  <a:pt x="2869470" y="1562697"/>
                </a:lnTo>
                <a:lnTo>
                  <a:pt x="2877090" y="1512480"/>
                </a:lnTo>
                <a:lnTo>
                  <a:pt x="2882070" y="1461978"/>
                </a:lnTo>
                <a:lnTo>
                  <a:pt x="2884393" y="1411267"/>
                </a:lnTo>
                <a:lnTo>
                  <a:pt x="2884042" y="1360423"/>
                </a:lnTo>
                <a:lnTo>
                  <a:pt x="3149219" y="1255394"/>
                </a:lnTo>
                <a:lnTo>
                  <a:pt x="3102990" y="1030477"/>
                </a:lnTo>
                <a:lnTo>
                  <a:pt x="2817876" y="1038478"/>
                </a:lnTo>
                <a:lnTo>
                  <a:pt x="2797958" y="990644"/>
                </a:lnTo>
                <a:lnTo>
                  <a:pt x="2775575" y="943706"/>
                </a:lnTo>
                <a:lnTo>
                  <a:pt x="2750772" y="897734"/>
                </a:lnTo>
                <a:lnTo>
                  <a:pt x="2723596" y="852797"/>
                </a:lnTo>
                <a:lnTo>
                  <a:pt x="2694091" y="808964"/>
                </a:lnTo>
                <a:lnTo>
                  <a:pt x="2662305" y="766303"/>
                </a:lnTo>
                <a:lnTo>
                  <a:pt x="2628283" y="724885"/>
                </a:lnTo>
                <a:lnTo>
                  <a:pt x="2592071" y="684777"/>
                </a:lnTo>
                <a:lnTo>
                  <a:pt x="2553715" y="646048"/>
                </a:lnTo>
                <a:lnTo>
                  <a:pt x="2677667" y="389127"/>
                </a:lnTo>
                <a:lnTo>
                  <a:pt x="2466085" y="236854"/>
                </a:lnTo>
                <a:lnTo>
                  <a:pt x="2261742" y="435863"/>
                </a:lnTo>
                <a:lnTo>
                  <a:pt x="2215777" y="412683"/>
                </a:lnTo>
                <a:lnTo>
                  <a:pt x="2168829" y="391159"/>
                </a:lnTo>
                <a:lnTo>
                  <a:pt x="2120959" y="371313"/>
                </a:lnTo>
                <a:lnTo>
                  <a:pt x="2072228" y="353161"/>
                </a:lnTo>
                <a:lnTo>
                  <a:pt x="2022697" y="336724"/>
                </a:lnTo>
                <a:lnTo>
                  <a:pt x="1972426" y="322021"/>
                </a:lnTo>
                <a:lnTo>
                  <a:pt x="1921478" y="309070"/>
                </a:lnTo>
                <a:lnTo>
                  <a:pt x="1869912" y="297891"/>
                </a:lnTo>
                <a:lnTo>
                  <a:pt x="1817790" y="288502"/>
                </a:lnTo>
                <a:lnTo>
                  <a:pt x="1765173" y="280923"/>
                </a:lnTo>
                <a:lnTo>
                  <a:pt x="1715642" y="0"/>
                </a:lnTo>
                <a:close/>
              </a:path>
            </a:pathLst>
          </a:custGeom>
          <a:solidFill>
            <a:srgbClr val="5C4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97982" y="4112132"/>
            <a:ext cx="1896110" cy="1417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algn="ctr">
              <a:lnSpc>
                <a:spcPct val="101800"/>
              </a:lnSpc>
              <a:spcBef>
                <a:spcPts val="6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фесси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нальн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грамотное</a:t>
            </a:r>
            <a:endParaRPr sz="1800">
              <a:latin typeface="Calibri"/>
              <a:cs typeface="Calibri"/>
            </a:endParaRPr>
          </a:p>
          <a:p>
            <a:pPr marL="144780" marR="138430" indent="-1270" algn="ctr">
              <a:lnSpc>
                <a:spcPct val="101699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педагогическое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0879" y="98171"/>
            <a:ext cx="6836749" cy="628098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960879" y="551052"/>
            <a:ext cx="5313680" cy="5169535"/>
          </a:xfrm>
          <a:custGeom>
            <a:avLst/>
            <a:gdLst/>
            <a:ahLst/>
            <a:cxnLst/>
            <a:rect l="l" t="t" r="r" b="b"/>
            <a:pathLst>
              <a:path w="5313680" h="5169535">
                <a:moveTo>
                  <a:pt x="2482722" y="2938526"/>
                </a:moveTo>
                <a:lnTo>
                  <a:pt x="2975229" y="2873883"/>
                </a:lnTo>
                <a:lnTo>
                  <a:pt x="3099561" y="3203194"/>
                </a:lnTo>
                <a:lnTo>
                  <a:pt x="2687447" y="3480435"/>
                </a:lnTo>
                <a:lnTo>
                  <a:pt x="2691335" y="3530363"/>
                </a:lnTo>
                <a:lnTo>
                  <a:pt x="2692977" y="3580277"/>
                </a:lnTo>
                <a:lnTo>
                  <a:pt x="2692384" y="3630106"/>
                </a:lnTo>
                <a:lnTo>
                  <a:pt x="2689568" y="3679777"/>
                </a:lnTo>
                <a:lnTo>
                  <a:pt x="2684542" y="3729220"/>
                </a:lnTo>
                <a:lnTo>
                  <a:pt x="2677318" y="3778361"/>
                </a:lnTo>
                <a:lnTo>
                  <a:pt x="2667909" y="3827129"/>
                </a:lnTo>
                <a:lnTo>
                  <a:pt x="2656327" y="3875452"/>
                </a:lnTo>
                <a:lnTo>
                  <a:pt x="2642584" y="3923258"/>
                </a:lnTo>
                <a:lnTo>
                  <a:pt x="2626692" y="3970475"/>
                </a:lnTo>
                <a:lnTo>
                  <a:pt x="2608665" y="4017032"/>
                </a:lnTo>
                <a:lnTo>
                  <a:pt x="2588514" y="4062857"/>
                </a:lnTo>
                <a:lnTo>
                  <a:pt x="2886074" y="4460621"/>
                </a:lnTo>
                <a:lnTo>
                  <a:pt x="2660015" y="4730369"/>
                </a:lnTo>
                <a:lnTo>
                  <a:pt x="2216404" y="4506849"/>
                </a:lnTo>
                <a:lnTo>
                  <a:pt x="2174576" y="4534943"/>
                </a:lnTo>
                <a:lnTo>
                  <a:pt x="2131628" y="4561109"/>
                </a:lnTo>
                <a:lnTo>
                  <a:pt x="2087627" y="4585321"/>
                </a:lnTo>
                <a:lnTo>
                  <a:pt x="2042644" y="4607555"/>
                </a:lnTo>
                <a:lnTo>
                  <a:pt x="1996747" y="4627787"/>
                </a:lnTo>
                <a:lnTo>
                  <a:pt x="1950005" y="4645993"/>
                </a:lnTo>
                <a:lnTo>
                  <a:pt x="1902488" y="4662148"/>
                </a:lnTo>
                <a:lnTo>
                  <a:pt x="1854265" y="4676229"/>
                </a:lnTo>
                <a:lnTo>
                  <a:pt x="1805406" y="4688210"/>
                </a:lnTo>
                <a:lnTo>
                  <a:pt x="1755979" y="4698069"/>
                </a:lnTo>
                <a:lnTo>
                  <a:pt x="1706053" y="4705780"/>
                </a:lnTo>
                <a:lnTo>
                  <a:pt x="1655698" y="4711319"/>
                </a:lnTo>
                <a:lnTo>
                  <a:pt x="1462658" y="5168976"/>
                </a:lnTo>
                <a:lnTo>
                  <a:pt x="1109852" y="5109070"/>
                </a:lnTo>
                <a:lnTo>
                  <a:pt x="1078738" y="4613275"/>
                </a:lnTo>
                <a:lnTo>
                  <a:pt x="1033022" y="4591443"/>
                </a:lnTo>
                <a:lnTo>
                  <a:pt x="988432" y="4567700"/>
                </a:lnTo>
                <a:lnTo>
                  <a:pt x="945024" y="4542091"/>
                </a:lnTo>
                <a:lnTo>
                  <a:pt x="902857" y="4514661"/>
                </a:lnTo>
                <a:lnTo>
                  <a:pt x="861985" y="4485457"/>
                </a:lnTo>
                <a:lnTo>
                  <a:pt x="822467" y="4454525"/>
                </a:lnTo>
                <a:lnTo>
                  <a:pt x="784360" y="4421909"/>
                </a:lnTo>
                <a:lnTo>
                  <a:pt x="747719" y="4387657"/>
                </a:lnTo>
                <a:lnTo>
                  <a:pt x="712602" y="4351813"/>
                </a:lnTo>
                <a:lnTo>
                  <a:pt x="679067" y="4314425"/>
                </a:lnTo>
                <a:lnTo>
                  <a:pt x="647169" y="4275537"/>
                </a:lnTo>
                <a:lnTo>
                  <a:pt x="616965" y="4235196"/>
                </a:lnTo>
                <a:lnTo>
                  <a:pt x="124459" y="4299839"/>
                </a:lnTo>
                <a:lnTo>
                  <a:pt x="0" y="3970528"/>
                </a:lnTo>
                <a:lnTo>
                  <a:pt x="412242" y="3693287"/>
                </a:lnTo>
                <a:lnTo>
                  <a:pt x="408353" y="3643387"/>
                </a:lnTo>
                <a:lnTo>
                  <a:pt x="406711" y="3593497"/>
                </a:lnTo>
                <a:lnTo>
                  <a:pt x="407304" y="3543686"/>
                </a:lnTo>
                <a:lnTo>
                  <a:pt x="410120" y="3494028"/>
                </a:lnTo>
                <a:lnTo>
                  <a:pt x="415146" y="3444594"/>
                </a:lnTo>
                <a:lnTo>
                  <a:pt x="422370" y="3395456"/>
                </a:lnTo>
                <a:lnTo>
                  <a:pt x="431779" y="3346685"/>
                </a:lnTo>
                <a:lnTo>
                  <a:pt x="443361" y="3298354"/>
                </a:lnTo>
                <a:lnTo>
                  <a:pt x="457104" y="3250535"/>
                </a:lnTo>
                <a:lnTo>
                  <a:pt x="472996" y="3203299"/>
                </a:lnTo>
                <a:lnTo>
                  <a:pt x="491023" y="3156718"/>
                </a:lnTo>
                <a:lnTo>
                  <a:pt x="511175" y="3110865"/>
                </a:lnTo>
                <a:lnTo>
                  <a:pt x="213613" y="2713101"/>
                </a:lnTo>
                <a:lnTo>
                  <a:pt x="439674" y="2443353"/>
                </a:lnTo>
                <a:lnTo>
                  <a:pt x="883284" y="2666873"/>
                </a:lnTo>
                <a:lnTo>
                  <a:pt x="925112" y="2638805"/>
                </a:lnTo>
                <a:lnTo>
                  <a:pt x="968060" y="2612657"/>
                </a:lnTo>
                <a:lnTo>
                  <a:pt x="1012061" y="2588456"/>
                </a:lnTo>
                <a:lnTo>
                  <a:pt x="1057044" y="2566227"/>
                </a:lnTo>
                <a:lnTo>
                  <a:pt x="1102941" y="2545997"/>
                </a:lnTo>
                <a:lnTo>
                  <a:pt x="1149683" y="2527792"/>
                </a:lnTo>
                <a:lnTo>
                  <a:pt x="1197200" y="2511637"/>
                </a:lnTo>
                <a:lnTo>
                  <a:pt x="1245423" y="2497558"/>
                </a:lnTo>
                <a:lnTo>
                  <a:pt x="1294282" y="2485582"/>
                </a:lnTo>
                <a:lnTo>
                  <a:pt x="1343709" y="2475735"/>
                </a:lnTo>
                <a:lnTo>
                  <a:pt x="1393635" y="2468042"/>
                </a:lnTo>
                <a:lnTo>
                  <a:pt x="1443990" y="2462530"/>
                </a:lnTo>
                <a:lnTo>
                  <a:pt x="1637030" y="2004822"/>
                </a:lnTo>
                <a:lnTo>
                  <a:pt x="1989835" y="2064639"/>
                </a:lnTo>
                <a:lnTo>
                  <a:pt x="2020950" y="2560447"/>
                </a:lnTo>
                <a:lnTo>
                  <a:pt x="2066637" y="2582280"/>
                </a:lnTo>
                <a:lnTo>
                  <a:pt x="2111203" y="2606030"/>
                </a:lnTo>
                <a:lnTo>
                  <a:pt x="2154592" y="2631648"/>
                </a:lnTo>
                <a:lnTo>
                  <a:pt x="2196747" y="2659088"/>
                </a:lnTo>
                <a:lnTo>
                  <a:pt x="2237610" y="2688302"/>
                </a:lnTo>
                <a:lnTo>
                  <a:pt x="2277125" y="2719244"/>
                </a:lnTo>
                <a:lnTo>
                  <a:pt x="2315236" y="2751866"/>
                </a:lnTo>
                <a:lnTo>
                  <a:pt x="2351884" y="2786121"/>
                </a:lnTo>
                <a:lnTo>
                  <a:pt x="2387014" y="2821961"/>
                </a:lnTo>
                <a:lnTo>
                  <a:pt x="2420568" y="2859340"/>
                </a:lnTo>
                <a:lnTo>
                  <a:pt x="2452490" y="2898211"/>
                </a:lnTo>
                <a:lnTo>
                  <a:pt x="2482722" y="2938526"/>
                </a:lnTo>
                <a:close/>
              </a:path>
              <a:path w="5313680" h="5169535">
                <a:moveTo>
                  <a:pt x="4306697" y="526923"/>
                </a:moveTo>
                <a:lnTo>
                  <a:pt x="4687443" y="242697"/>
                </a:lnTo>
                <a:lnTo>
                  <a:pt x="4961382" y="472821"/>
                </a:lnTo>
                <a:lnTo>
                  <a:pt x="4747006" y="896874"/>
                </a:lnTo>
                <a:lnTo>
                  <a:pt x="4774991" y="941553"/>
                </a:lnTo>
                <a:lnTo>
                  <a:pt x="4800325" y="987419"/>
                </a:lnTo>
                <a:lnTo>
                  <a:pt x="4822982" y="1034386"/>
                </a:lnTo>
                <a:lnTo>
                  <a:pt x="4842938" y="1082370"/>
                </a:lnTo>
                <a:lnTo>
                  <a:pt x="4860167" y="1131285"/>
                </a:lnTo>
                <a:lnTo>
                  <a:pt x="4874644" y="1181045"/>
                </a:lnTo>
                <a:lnTo>
                  <a:pt x="4886343" y="1231566"/>
                </a:lnTo>
                <a:lnTo>
                  <a:pt x="4895241" y="1282761"/>
                </a:lnTo>
                <a:lnTo>
                  <a:pt x="4901310" y="1334546"/>
                </a:lnTo>
                <a:lnTo>
                  <a:pt x="4904527" y="1386836"/>
                </a:lnTo>
                <a:lnTo>
                  <a:pt x="4904867" y="1439545"/>
                </a:lnTo>
                <a:lnTo>
                  <a:pt x="5313172" y="1682496"/>
                </a:lnTo>
                <a:lnTo>
                  <a:pt x="5205349" y="2023618"/>
                </a:lnTo>
                <a:lnTo>
                  <a:pt x="4731639" y="1987931"/>
                </a:lnTo>
                <a:lnTo>
                  <a:pt x="4704883" y="2027672"/>
                </a:lnTo>
                <a:lnTo>
                  <a:pt x="4676464" y="2066447"/>
                </a:lnTo>
                <a:lnTo>
                  <a:pt x="4646424" y="2104216"/>
                </a:lnTo>
                <a:lnTo>
                  <a:pt x="4614809" y="2140936"/>
                </a:lnTo>
                <a:lnTo>
                  <a:pt x="4581663" y="2176567"/>
                </a:lnTo>
                <a:lnTo>
                  <a:pt x="4547029" y="2211068"/>
                </a:lnTo>
                <a:lnTo>
                  <a:pt x="4510953" y="2244396"/>
                </a:lnTo>
                <a:lnTo>
                  <a:pt x="4473479" y="2276511"/>
                </a:lnTo>
                <a:lnTo>
                  <a:pt x="4434652" y="2307372"/>
                </a:lnTo>
                <a:lnTo>
                  <a:pt x="4394514" y="2336937"/>
                </a:lnTo>
                <a:lnTo>
                  <a:pt x="4353113" y="2365165"/>
                </a:lnTo>
                <a:lnTo>
                  <a:pt x="4310490" y="2392015"/>
                </a:lnTo>
                <a:lnTo>
                  <a:pt x="4266692" y="2417445"/>
                </a:lnTo>
                <a:lnTo>
                  <a:pt x="4291457" y="2891917"/>
                </a:lnTo>
                <a:lnTo>
                  <a:pt x="3886707" y="3009646"/>
                </a:lnTo>
                <a:lnTo>
                  <a:pt x="3653154" y="2595880"/>
                </a:lnTo>
                <a:lnTo>
                  <a:pt x="3602548" y="2597919"/>
                </a:lnTo>
                <a:lnTo>
                  <a:pt x="3552173" y="2598127"/>
                </a:lnTo>
                <a:lnTo>
                  <a:pt x="3502089" y="2596513"/>
                </a:lnTo>
                <a:lnTo>
                  <a:pt x="3452356" y="2593089"/>
                </a:lnTo>
                <a:lnTo>
                  <a:pt x="3403035" y="2587867"/>
                </a:lnTo>
                <a:lnTo>
                  <a:pt x="3354185" y="2580858"/>
                </a:lnTo>
                <a:lnTo>
                  <a:pt x="3305866" y="2572073"/>
                </a:lnTo>
                <a:lnTo>
                  <a:pt x="3258139" y="2561525"/>
                </a:lnTo>
                <a:lnTo>
                  <a:pt x="3211063" y="2549224"/>
                </a:lnTo>
                <a:lnTo>
                  <a:pt x="3164699" y="2535181"/>
                </a:lnTo>
                <a:lnTo>
                  <a:pt x="3119106" y="2519409"/>
                </a:lnTo>
                <a:lnTo>
                  <a:pt x="3074344" y="2501919"/>
                </a:lnTo>
                <a:lnTo>
                  <a:pt x="3030473" y="2482723"/>
                </a:lnTo>
                <a:lnTo>
                  <a:pt x="2649600" y="2766949"/>
                </a:lnTo>
                <a:lnTo>
                  <a:pt x="2375789" y="2536698"/>
                </a:lnTo>
                <a:lnTo>
                  <a:pt x="2590037" y="2112645"/>
                </a:lnTo>
                <a:lnTo>
                  <a:pt x="2562052" y="2067994"/>
                </a:lnTo>
                <a:lnTo>
                  <a:pt x="2536719" y="2022146"/>
                </a:lnTo>
                <a:lnTo>
                  <a:pt x="2514064" y="1975189"/>
                </a:lnTo>
                <a:lnTo>
                  <a:pt x="2494111" y="1927210"/>
                </a:lnTo>
                <a:lnTo>
                  <a:pt x="2476888" y="1878297"/>
                </a:lnTo>
                <a:lnTo>
                  <a:pt x="2462420" y="1828536"/>
                </a:lnTo>
                <a:lnTo>
                  <a:pt x="2450732" y="1778017"/>
                </a:lnTo>
                <a:lnTo>
                  <a:pt x="2441851" y="1726826"/>
                </a:lnTo>
                <a:lnTo>
                  <a:pt x="2435802" y="1675052"/>
                </a:lnTo>
                <a:lnTo>
                  <a:pt x="2432611" y="1622780"/>
                </a:lnTo>
                <a:lnTo>
                  <a:pt x="2432304" y="1570101"/>
                </a:lnTo>
                <a:lnTo>
                  <a:pt x="2023998" y="1327023"/>
                </a:lnTo>
                <a:lnTo>
                  <a:pt x="2131695" y="985901"/>
                </a:lnTo>
                <a:lnTo>
                  <a:pt x="2605532" y="1021588"/>
                </a:lnTo>
                <a:lnTo>
                  <a:pt x="2632262" y="981846"/>
                </a:lnTo>
                <a:lnTo>
                  <a:pt x="2660664" y="943071"/>
                </a:lnTo>
                <a:lnTo>
                  <a:pt x="2690692" y="905304"/>
                </a:lnTo>
                <a:lnTo>
                  <a:pt x="2722301" y="868585"/>
                </a:lnTo>
                <a:lnTo>
                  <a:pt x="2755445" y="832958"/>
                </a:lnTo>
                <a:lnTo>
                  <a:pt x="2790077" y="798463"/>
                </a:lnTo>
                <a:lnTo>
                  <a:pt x="2826153" y="765142"/>
                </a:lnTo>
                <a:lnTo>
                  <a:pt x="2863626" y="733036"/>
                </a:lnTo>
                <a:lnTo>
                  <a:pt x="2902451" y="702188"/>
                </a:lnTo>
                <a:lnTo>
                  <a:pt x="2942582" y="672639"/>
                </a:lnTo>
                <a:lnTo>
                  <a:pt x="2983973" y="644430"/>
                </a:lnTo>
                <a:lnTo>
                  <a:pt x="3026578" y="617603"/>
                </a:lnTo>
                <a:lnTo>
                  <a:pt x="3070352" y="592201"/>
                </a:lnTo>
                <a:lnTo>
                  <a:pt x="3045586" y="117729"/>
                </a:lnTo>
                <a:lnTo>
                  <a:pt x="3450462" y="0"/>
                </a:lnTo>
                <a:lnTo>
                  <a:pt x="3684016" y="413766"/>
                </a:lnTo>
                <a:lnTo>
                  <a:pt x="3734597" y="411726"/>
                </a:lnTo>
                <a:lnTo>
                  <a:pt x="3784955" y="411518"/>
                </a:lnTo>
                <a:lnTo>
                  <a:pt x="3835029" y="413132"/>
                </a:lnTo>
                <a:lnTo>
                  <a:pt x="3884758" y="416556"/>
                </a:lnTo>
                <a:lnTo>
                  <a:pt x="3934080" y="421778"/>
                </a:lnTo>
                <a:lnTo>
                  <a:pt x="3982934" y="428787"/>
                </a:lnTo>
                <a:lnTo>
                  <a:pt x="4031260" y="437572"/>
                </a:lnTo>
                <a:lnTo>
                  <a:pt x="4078996" y="448120"/>
                </a:lnTo>
                <a:lnTo>
                  <a:pt x="4126082" y="460421"/>
                </a:lnTo>
                <a:lnTo>
                  <a:pt x="4172456" y="474464"/>
                </a:lnTo>
                <a:lnTo>
                  <a:pt x="4218057" y="490236"/>
                </a:lnTo>
                <a:lnTo>
                  <a:pt x="4262824" y="507726"/>
                </a:lnTo>
                <a:lnTo>
                  <a:pt x="4306697" y="52692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8464" y="3529838"/>
            <a:ext cx="594360" cy="1886585"/>
          </a:xfrm>
          <a:custGeom>
            <a:avLst/>
            <a:gdLst/>
            <a:ahLst/>
            <a:cxnLst/>
            <a:rect l="l" t="t" r="r" b="b"/>
            <a:pathLst>
              <a:path w="594360" h="1886585">
                <a:moveTo>
                  <a:pt x="118822" y="0"/>
                </a:moveTo>
                <a:lnTo>
                  <a:pt x="223851" y="85979"/>
                </a:lnTo>
                <a:lnTo>
                  <a:pt x="198547" y="125397"/>
                </a:lnTo>
                <a:lnTo>
                  <a:pt x="174781" y="165435"/>
                </a:lnTo>
                <a:lnTo>
                  <a:pt x="152548" y="206057"/>
                </a:lnTo>
                <a:lnTo>
                  <a:pt x="131844" y="247231"/>
                </a:lnTo>
                <a:lnTo>
                  <a:pt x="112665" y="288922"/>
                </a:lnTo>
                <a:lnTo>
                  <a:pt x="95006" y="331097"/>
                </a:lnTo>
                <a:lnTo>
                  <a:pt x="78865" y="373722"/>
                </a:lnTo>
                <a:lnTo>
                  <a:pt x="64237" y="416762"/>
                </a:lnTo>
                <a:lnTo>
                  <a:pt x="51117" y="460185"/>
                </a:lnTo>
                <a:lnTo>
                  <a:pt x="39503" y="503956"/>
                </a:lnTo>
                <a:lnTo>
                  <a:pt x="29389" y="548042"/>
                </a:lnTo>
                <a:lnTo>
                  <a:pt x="20772" y="592409"/>
                </a:lnTo>
                <a:lnTo>
                  <a:pt x="13648" y="637022"/>
                </a:lnTo>
                <a:lnTo>
                  <a:pt x="8013" y="681848"/>
                </a:lnTo>
                <a:lnTo>
                  <a:pt x="3862" y="726854"/>
                </a:lnTo>
                <a:lnTo>
                  <a:pt x="1193" y="772005"/>
                </a:lnTo>
                <a:lnTo>
                  <a:pt x="0" y="817268"/>
                </a:lnTo>
                <a:lnTo>
                  <a:pt x="279" y="862609"/>
                </a:lnTo>
                <a:lnTo>
                  <a:pt x="2028" y="907993"/>
                </a:lnTo>
                <a:lnTo>
                  <a:pt x="5241" y="953388"/>
                </a:lnTo>
                <a:lnTo>
                  <a:pt x="9914" y="998759"/>
                </a:lnTo>
                <a:lnTo>
                  <a:pt x="16045" y="1044073"/>
                </a:lnTo>
                <a:lnTo>
                  <a:pt x="23628" y="1089295"/>
                </a:lnTo>
                <a:lnTo>
                  <a:pt x="32659" y="1134393"/>
                </a:lnTo>
                <a:lnTo>
                  <a:pt x="43135" y="1179331"/>
                </a:lnTo>
                <a:lnTo>
                  <a:pt x="55052" y="1224077"/>
                </a:lnTo>
                <a:lnTo>
                  <a:pt x="68405" y="1268596"/>
                </a:lnTo>
                <a:lnTo>
                  <a:pt x="83191" y="1312855"/>
                </a:lnTo>
                <a:lnTo>
                  <a:pt x="99405" y="1356820"/>
                </a:lnTo>
                <a:lnTo>
                  <a:pt x="117044" y="1400456"/>
                </a:lnTo>
                <a:lnTo>
                  <a:pt x="136103" y="1443731"/>
                </a:lnTo>
                <a:lnTo>
                  <a:pt x="156579" y="1486610"/>
                </a:lnTo>
                <a:lnTo>
                  <a:pt x="178467" y="1529060"/>
                </a:lnTo>
                <a:lnTo>
                  <a:pt x="201763" y="1571047"/>
                </a:lnTo>
                <a:lnTo>
                  <a:pt x="226464" y="1612536"/>
                </a:lnTo>
                <a:lnTo>
                  <a:pt x="252565" y="1653495"/>
                </a:lnTo>
                <a:lnTo>
                  <a:pt x="280062" y="1693889"/>
                </a:lnTo>
                <a:lnTo>
                  <a:pt x="308952" y="1733684"/>
                </a:lnTo>
                <a:lnTo>
                  <a:pt x="339230" y="1772847"/>
                </a:lnTo>
                <a:lnTo>
                  <a:pt x="370892" y="1811344"/>
                </a:lnTo>
                <a:lnTo>
                  <a:pt x="403935" y="1849140"/>
                </a:lnTo>
                <a:lnTo>
                  <a:pt x="438354" y="1886203"/>
                </a:lnTo>
                <a:lnTo>
                  <a:pt x="594310" y="1753743"/>
                </a:lnTo>
                <a:lnTo>
                  <a:pt x="559549" y="1716786"/>
                </a:lnTo>
                <a:lnTo>
                  <a:pt x="526368" y="1678992"/>
                </a:lnTo>
                <a:lnTo>
                  <a:pt x="494775" y="1640406"/>
                </a:lnTo>
                <a:lnTo>
                  <a:pt x="464774" y="1601073"/>
                </a:lnTo>
                <a:lnTo>
                  <a:pt x="436373" y="1561037"/>
                </a:lnTo>
                <a:lnTo>
                  <a:pt x="409578" y="1520344"/>
                </a:lnTo>
                <a:lnTo>
                  <a:pt x="384394" y="1479037"/>
                </a:lnTo>
                <a:lnTo>
                  <a:pt x="360827" y="1437163"/>
                </a:lnTo>
                <a:lnTo>
                  <a:pt x="338885" y="1394765"/>
                </a:lnTo>
                <a:lnTo>
                  <a:pt x="318573" y="1351889"/>
                </a:lnTo>
                <a:lnTo>
                  <a:pt x="299897" y="1308580"/>
                </a:lnTo>
                <a:lnTo>
                  <a:pt x="282863" y="1264882"/>
                </a:lnTo>
                <a:lnTo>
                  <a:pt x="267479" y="1220840"/>
                </a:lnTo>
                <a:lnTo>
                  <a:pt x="253749" y="1176499"/>
                </a:lnTo>
                <a:lnTo>
                  <a:pt x="241680" y="1131905"/>
                </a:lnTo>
                <a:lnTo>
                  <a:pt x="231278" y="1087101"/>
                </a:lnTo>
                <a:lnTo>
                  <a:pt x="222549" y="1042133"/>
                </a:lnTo>
                <a:lnTo>
                  <a:pt x="215500" y="997045"/>
                </a:lnTo>
                <a:lnTo>
                  <a:pt x="210137" y="951882"/>
                </a:lnTo>
                <a:lnTo>
                  <a:pt x="206466" y="906690"/>
                </a:lnTo>
                <a:lnTo>
                  <a:pt x="204492" y="861513"/>
                </a:lnTo>
                <a:lnTo>
                  <a:pt x="204223" y="816395"/>
                </a:lnTo>
                <a:lnTo>
                  <a:pt x="205665" y="771383"/>
                </a:lnTo>
                <a:lnTo>
                  <a:pt x="208822" y="726519"/>
                </a:lnTo>
                <a:lnTo>
                  <a:pt x="213703" y="681851"/>
                </a:lnTo>
                <a:lnTo>
                  <a:pt x="220312" y="637421"/>
                </a:lnTo>
                <a:lnTo>
                  <a:pt x="228657" y="593276"/>
                </a:lnTo>
                <a:lnTo>
                  <a:pt x="238743" y="549460"/>
                </a:lnTo>
                <a:lnTo>
                  <a:pt x="250576" y="506017"/>
                </a:lnTo>
                <a:lnTo>
                  <a:pt x="264163" y="462993"/>
                </a:lnTo>
                <a:lnTo>
                  <a:pt x="279509" y="420433"/>
                </a:lnTo>
                <a:lnTo>
                  <a:pt x="296622" y="378381"/>
                </a:lnTo>
                <a:lnTo>
                  <a:pt x="315506" y="336882"/>
                </a:lnTo>
                <a:lnTo>
                  <a:pt x="336169" y="295981"/>
                </a:lnTo>
                <a:lnTo>
                  <a:pt x="358617" y="255724"/>
                </a:lnTo>
                <a:lnTo>
                  <a:pt x="382855" y="216154"/>
                </a:lnTo>
                <a:lnTo>
                  <a:pt x="487757" y="302132"/>
                </a:lnTo>
                <a:lnTo>
                  <a:pt x="415748" y="4699"/>
                </a:lnTo>
                <a:lnTo>
                  <a:pt x="118822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6257" y="42164"/>
            <a:ext cx="5100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100"/>
              </a:spcBef>
            </a:pPr>
            <a:r>
              <a:rPr sz="1800" i="0" spc="-25" dirty="0">
                <a:solidFill>
                  <a:srgbClr val="001F5F"/>
                </a:solidFill>
                <a:latin typeface="Arial"/>
                <a:cs typeface="Arial"/>
              </a:rPr>
              <a:t>ПОЭТАПНЫЙ</a:t>
            </a:r>
            <a:r>
              <a:rPr sz="1800" i="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0" spc="-5" dirty="0">
                <a:solidFill>
                  <a:srgbClr val="001F5F"/>
                </a:solidFill>
                <a:latin typeface="Arial"/>
                <a:cs typeface="Arial"/>
              </a:rPr>
              <a:t>ПРОЦЕСС</a:t>
            </a:r>
            <a:r>
              <a:rPr sz="1800" i="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0" spc="-20" dirty="0">
                <a:solidFill>
                  <a:srgbClr val="001F5F"/>
                </a:solidFill>
                <a:latin typeface="Arial"/>
                <a:cs typeface="Arial"/>
              </a:rPr>
              <a:t>ФОРМИРОВАНИЯ </a:t>
            </a:r>
            <a:r>
              <a:rPr sz="1800" i="0" spc="-15" dirty="0">
                <a:solidFill>
                  <a:srgbClr val="001F5F"/>
                </a:solidFill>
                <a:latin typeface="Arial"/>
                <a:cs typeface="Arial"/>
              </a:rPr>
              <a:t> ПРОЕКТНО-ИССЛЕДОВАТЕЛЬСКИХ</a:t>
            </a:r>
            <a:r>
              <a:rPr sz="1800" i="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0" spc="-5" dirty="0">
                <a:solidFill>
                  <a:srgbClr val="001F5F"/>
                </a:solidFill>
                <a:latin typeface="Arial"/>
                <a:cs typeface="Arial"/>
              </a:rPr>
              <a:t>УМЕНИЙ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91" y="783462"/>
            <a:ext cx="9144635" cy="5773420"/>
            <a:chOff x="1591" y="783462"/>
            <a:chExt cx="9144635" cy="5773420"/>
          </a:xfrm>
        </p:grpSpPr>
        <p:sp>
          <p:nvSpPr>
            <p:cNvPr id="4" name="object 4"/>
            <p:cNvSpPr/>
            <p:nvPr/>
          </p:nvSpPr>
          <p:spPr>
            <a:xfrm>
              <a:off x="1587" y="1429905"/>
              <a:ext cx="6096635" cy="3383279"/>
            </a:xfrm>
            <a:custGeom>
              <a:avLst/>
              <a:gdLst/>
              <a:ahLst/>
              <a:cxnLst/>
              <a:rect l="l" t="t" r="r" b="b"/>
              <a:pathLst>
                <a:path w="6096635" h="3383279">
                  <a:moveTo>
                    <a:pt x="3048000" y="0"/>
                  </a:moveTo>
                  <a:lnTo>
                    <a:pt x="0" y="0"/>
                  </a:lnTo>
                  <a:lnTo>
                    <a:pt x="0" y="3383267"/>
                  </a:lnTo>
                  <a:lnTo>
                    <a:pt x="3048000" y="3383267"/>
                  </a:lnTo>
                  <a:lnTo>
                    <a:pt x="3048000" y="0"/>
                  </a:lnTo>
                  <a:close/>
                </a:path>
                <a:path w="6096635" h="3383279">
                  <a:moveTo>
                    <a:pt x="6096063" y="0"/>
                  </a:moveTo>
                  <a:lnTo>
                    <a:pt x="3048063" y="0"/>
                  </a:lnTo>
                  <a:lnTo>
                    <a:pt x="3048063" y="3383267"/>
                  </a:lnTo>
                  <a:lnTo>
                    <a:pt x="6096063" y="3383267"/>
                  </a:lnTo>
                  <a:lnTo>
                    <a:pt x="6096063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7" y="4813134"/>
              <a:ext cx="9144635" cy="1737360"/>
            </a:xfrm>
            <a:custGeom>
              <a:avLst/>
              <a:gdLst/>
              <a:ahLst/>
              <a:cxnLst/>
              <a:rect l="l" t="t" r="r" b="b"/>
              <a:pathLst>
                <a:path w="9144635" h="1737359">
                  <a:moveTo>
                    <a:pt x="3048000" y="0"/>
                  </a:moveTo>
                  <a:lnTo>
                    <a:pt x="0" y="0"/>
                  </a:lnTo>
                  <a:lnTo>
                    <a:pt x="0" y="1737360"/>
                  </a:lnTo>
                  <a:lnTo>
                    <a:pt x="3048000" y="1737360"/>
                  </a:lnTo>
                  <a:lnTo>
                    <a:pt x="3048000" y="0"/>
                  </a:lnTo>
                  <a:close/>
                </a:path>
                <a:path w="9144635" h="1737359">
                  <a:moveTo>
                    <a:pt x="9144063" y="0"/>
                  </a:moveTo>
                  <a:lnTo>
                    <a:pt x="6096063" y="0"/>
                  </a:lnTo>
                  <a:lnTo>
                    <a:pt x="6096063" y="1737360"/>
                  </a:lnTo>
                  <a:lnTo>
                    <a:pt x="9144063" y="1737360"/>
                  </a:lnTo>
                  <a:lnTo>
                    <a:pt x="9144063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7651" y="783462"/>
              <a:ext cx="0" cy="5773420"/>
            </a:xfrm>
            <a:custGeom>
              <a:avLst/>
              <a:gdLst/>
              <a:ahLst/>
              <a:cxnLst/>
              <a:rect l="l" t="t" r="r" b="b"/>
              <a:pathLst>
                <a:path h="5773420">
                  <a:moveTo>
                    <a:pt x="0" y="0"/>
                  </a:moveTo>
                  <a:lnTo>
                    <a:pt x="0" y="577338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2385" y="4005071"/>
              <a:ext cx="2520315" cy="673735"/>
            </a:xfrm>
            <a:custGeom>
              <a:avLst/>
              <a:gdLst/>
              <a:ahLst/>
              <a:cxnLst/>
              <a:rect l="l" t="t" r="r" b="b"/>
              <a:pathLst>
                <a:path w="2520315" h="673735">
                  <a:moveTo>
                    <a:pt x="2520315" y="0"/>
                  </a:moveTo>
                  <a:lnTo>
                    <a:pt x="0" y="0"/>
                  </a:lnTo>
                  <a:lnTo>
                    <a:pt x="0" y="673226"/>
                  </a:lnTo>
                  <a:lnTo>
                    <a:pt x="2520315" y="673226"/>
                  </a:lnTo>
                  <a:lnTo>
                    <a:pt x="2520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42385" y="4005071"/>
              <a:ext cx="2520315" cy="673735"/>
            </a:xfrm>
            <a:custGeom>
              <a:avLst/>
              <a:gdLst/>
              <a:ahLst/>
              <a:cxnLst/>
              <a:rect l="l" t="t" r="r" b="b"/>
              <a:pathLst>
                <a:path w="2520315" h="673735">
                  <a:moveTo>
                    <a:pt x="0" y="673226"/>
                  </a:moveTo>
                  <a:lnTo>
                    <a:pt x="2520315" y="673226"/>
                  </a:lnTo>
                  <a:lnTo>
                    <a:pt x="2520315" y="0"/>
                  </a:lnTo>
                  <a:lnTo>
                    <a:pt x="0" y="0"/>
                  </a:lnTo>
                  <a:lnTo>
                    <a:pt x="0" y="673226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0685" y="5760580"/>
              <a:ext cx="2520315" cy="673735"/>
            </a:xfrm>
            <a:custGeom>
              <a:avLst/>
              <a:gdLst/>
              <a:ahLst/>
              <a:cxnLst/>
              <a:rect l="l" t="t" r="r" b="b"/>
              <a:pathLst>
                <a:path w="2520315" h="673735">
                  <a:moveTo>
                    <a:pt x="2520315" y="0"/>
                  </a:moveTo>
                  <a:lnTo>
                    <a:pt x="0" y="0"/>
                  </a:lnTo>
                  <a:lnTo>
                    <a:pt x="0" y="673227"/>
                  </a:lnTo>
                  <a:lnTo>
                    <a:pt x="2520315" y="673227"/>
                  </a:lnTo>
                  <a:lnTo>
                    <a:pt x="2520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0685" y="5760580"/>
              <a:ext cx="2520315" cy="673735"/>
            </a:xfrm>
            <a:custGeom>
              <a:avLst/>
              <a:gdLst/>
              <a:ahLst/>
              <a:cxnLst/>
              <a:rect l="l" t="t" r="r" b="b"/>
              <a:pathLst>
                <a:path w="2520315" h="673735">
                  <a:moveTo>
                    <a:pt x="0" y="673227"/>
                  </a:moveTo>
                  <a:lnTo>
                    <a:pt x="2520315" y="673227"/>
                  </a:lnTo>
                  <a:lnTo>
                    <a:pt x="2520315" y="0"/>
                  </a:lnTo>
                  <a:lnTo>
                    <a:pt x="0" y="0"/>
                  </a:lnTo>
                  <a:lnTo>
                    <a:pt x="0" y="673227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41185" y="5561901"/>
              <a:ext cx="2520315" cy="872490"/>
            </a:xfrm>
            <a:custGeom>
              <a:avLst/>
              <a:gdLst/>
              <a:ahLst/>
              <a:cxnLst/>
              <a:rect l="l" t="t" r="r" b="b"/>
              <a:pathLst>
                <a:path w="2520315" h="872489">
                  <a:moveTo>
                    <a:pt x="2520315" y="0"/>
                  </a:moveTo>
                  <a:lnTo>
                    <a:pt x="0" y="0"/>
                  </a:lnTo>
                  <a:lnTo>
                    <a:pt x="0" y="871905"/>
                  </a:lnTo>
                  <a:lnTo>
                    <a:pt x="2520315" y="871905"/>
                  </a:lnTo>
                  <a:lnTo>
                    <a:pt x="2520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41185" y="5561901"/>
              <a:ext cx="2520315" cy="872490"/>
            </a:xfrm>
            <a:custGeom>
              <a:avLst/>
              <a:gdLst/>
              <a:ahLst/>
              <a:cxnLst/>
              <a:rect l="l" t="t" r="r" b="b"/>
              <a:pathLst>
                <a:path w="2520315" h="872489">
                  <a:moveTo>
                    <a:pt x="0" y="871905"/>
                  </a:moveTo>
                  <a:lnTo>
                    <a:pt x="2520315" y="871905"/>
                  </a:lnTo>
                  <a:lnTo>
                    <a:pt x="2520315" y="0"/>
                  </a:lnTo>
                  <a:lnTo>
                    <a:pt x="0" y="0"/>
                  </a:lnTo>
                  <a:lnTo>
                    <a:pt x="0" y="871905"/>
                  </a:lnTo>
                  <a:close/>
                </a:path>
              </a:pathLst>
            </a:custGeom>
            <a:ln w="2539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02281" y="4341495"/>
              <a:ext cx="3793490" cy="1418590"/>
            </a:xfrm>
            <a:custGeom>
              <a:avLst/>
              <a:gdLst/>
              <a:ahLst/>
              <a:cxnLst/>
              <a:rect l="l" t="t" r="r" b="b"/>
              <a:pathLst>
                <a:path w="3793490" h="1418589">
                  <a:moveTo>
                    <a:pt x="754126" y="329692"/>
                  </a:moveTo>
                  <a:lnTo>
                    <a:pt x="743089" y="48895"/>
                  </a:lnTo>
                  <a:lnTo>
                    <a:pt x="741172" y="0"/>
                  </a:lnTo>
                  <a:lnTo>
                    <a:pt x="460502" y="173482"/>
                  </a:lnTo>
                  <a:lnTo>
                    <a:pt x="449465" y="183832"/>
                  </a:lnTo>
                  <a:lnTo>
                    <a:pt x="443484" y="197142"/>
                  </a:lnTo>
                  <a:lnTo>
                    <a:pt x="442925" y="211747"/>
                  </a:lnTo>
                  <a:lnTo>
                    <a:pt x="448183" y="225933"/>
                  </a:lnTo>
                  <a:lnTo>
                    <a:pt x="458520" y="236994"/>
                  </a:lnTo>
                  <a:lnTo>
                    <a:pt x="471830" y="243014"/>
                  </a:lnTo>
                  <a:lnTo>
                    <a:pt x="486435" y="243624"/>
                  </a:lnTo>
                  <a:lnTo>
                    <a:pt x="500634" y="238379"/>
                  </a:lnTo>
                  <a:lnTo>
                    <a:pt x="605866" y="173291"/>
                  </a:lnTo>
                  <a:lnTo>
                    <a:pt x="0" y="1311541"/>
                  </a:lnTo>
                  <a:lnTo>
                    <a:pt x="67310" y="1347343"/>
                  </a:lnTo>
                  <a:lnTo>
                    <a:pt x="673112" y="209016"/>
                  </a:lnTo>
                  <a:lnTo>
                    <a:pt x="677926" y="332740"/>
                  </a:lnTo>
                  <a:lnTo>
                    <a:pt x="681469" y="347408"/>
                  </a:lnTo>
                  <a:lnTo>
                    <a:pt x="690092" y="359181"/>
                  </a:lnTo>
                  <a:lnTo>
                    <a:pt x="702513" y="366877"/>
                  </a:lnTo>
                  <a:lnTo>
                    <a:pt x="717423" y="369316"/>
                  </a:lnTo>
                  <a:lnTo>
                    <a:pt x="732155" y="365721"/>
                  </a:lnTo>
                  <a:lnTo>
                    <a:pt x="743966" y="357085"/>
                  </a:lnTo>
                  <a:lnTo>
                    <a:pt x="751674" y="344652"/>
                  </a:lnTo>
                  <a:lnTo>
                    <a:pt x="754126" y="329692"/>
                  </a:lnTo>
                  <a:close/>
                </a:path>
                <a:path w="3793490" h="1418589">
                  <a:moveTo>
                    <a:pt x="3793109" y="1093470"/>
                  </a:moveTo>
                  <a:lnTo>
                    <a:pt x="3792842" y="1078331"/>
                  </a:lnTo>
                  <a:lnTo>
                    <a:pt x="3786987" y="1064933"/>
                  </a:lnTo>
                  <a:lnTo>
                    <a:pt x="3776548" y="1054722"/>
                  </a:lnTo>
                  <a:lnTo>
                    <a:pt x="3762502" y="1049147"/>
                  </a:lnTo>
                  <a:lnTo>
                    <a:pt x="3747376" y="1049413"/>
                  </a:lnTo>
                  <a:lnTo>
                    <a:pt x="3734003" y="1055268"/>
                  </a:lnTo>
                  <a:lnTo>
                    <a:pt x="3723792" y="1065707"/>
                  </a:lnTo>
                  <a:lnTo>
                    <a:pt x="3718179" y="1079754"/>
                  </a:lnTo>
                  <a:lnTo>
                    <a:pt x="3696030" y="1201458"/>
                  </a:lnTo>
                  <a:lnTo>
                    <a:pt x="3396234" y="374650"/>
                  </a:lnTo>
                  <a:lnTo>
                    <a:pt x="3324479" y="400685"/>
                  </a:lnTo>
                  <a:lnTo>
                    <a:pt x="3624389" y="1227455"/>
                  </a:lnTo>
                  <a:lnTo>
                    <a:pt x="3529330" y="1148207"/>
                  </a:lnTo>
                  <a:lnTo>
                    <a:pt x="3516033" y="1141018"/>
                  </a:lnTo>
                  <a:lnTo>
                    <a:pt x="3501529" y="1139545"/>
                  </a:lnTo>
                  <a:lnTo>
                    <a:pt x="3487509" y="1143635"/>
                  </a:lnTo>
                  <a:lnTo>
                    <a:pt x="3475736" y="1153160"/>
                  </a:lnTo>
                  <a:lnTo>
                    <a:pt x="3468484" y="1166456"/>
                  </a:lnTo>
                  <a:lnTo>
                    <a:pt x="3466998" y="1180960"/>
                  </a:lnTo>
                  <a:lnTo>
                    <a:pt x="3471087" y="1194981"/>
                  </a:lnTo>
                  <a:lnTo>
                    <a:pt x="3480562" y="1206754"/>
                  </a:lnTo>
                  <a:lnTo>
                    <a:pt x="3734054" y="1418043"/>
                  </a:lnTo>
                  <a:lnTo>
                    <a:pt x="3744620" y="1359941"/>
                  </a:lnTo>
                  <a:lnTo>
                    <a:pt x="3793109" y="109347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523" y="1747265"/>
              <a:ext cx="8716010" cy="2643505"/>
            </a:xfrm>
            <a:custGeom>
              <a:avLst/>
              <a:gdLst/>
              <a:ahLst/>
              <a:cxnLst/>
              <a:rect l="l" t="t" r="r" b="b"/>
              <a:pathLst>
                <a:path w="8716010" h="2643504">
                  <a:moveTo>
                    <a:pt x="2738564" y="1391792"/>
                  </a:moveTo>
                  <a:lnTo>
                    <a:pt x="5656135" y="1391792"/>
                  </a:lnTo>
                  <a:lnTo>
                    <a:pt x="5656135" y="0"/>
                  </a:lnTo>
                  <a:lnTo>
                    <a:pt x="2738564" y="0"/>
                  </a:lnTo>
                  <a:lnTo>
                    <a:pt x="2738564" y="1391792"/>
                  </a:lnTo>
                  <a:close/>
                </a:path>
                <a:path w="8716010" h="2643504">
                  <a:moveTo>
                    <a:pt x="5797867" y="1391792"/>
                  </a:moveTo>
                  <a:lnTo>
                    <a:pt x="8715438" y="1391792"/>
                  </a:lnTo>
                  <a:lnTo>
                    <a:pt x="8715438" y="238099"/>
                  </a:lnTo>
                  <a:lnTo>
                    <a:pt x="5797867" y="238099"/>
                  </a:lnTo>
                  <a:lnTo>
                    <a:pt x="5797867" y="1391792"/>
                  </a:lnTo>
                  <a:close/>
                </a:path>
                <a:path w="8716010" h="2643504">
                  <a:moveTo>
                    <a:pt x="0" y="2643504"/>
                  </a:moveTo>
                  <a:lnTo>
                    <a:pt x="2298827" y="2643504"/>
                  </a:lnTo>
                  <a:lnTo>
                    <a:pt x="2298827" y="1872157"/>
                  </a:lnTo>
                  <a:lnTo>
                    <a:pt x="0" y="1872157"/>
                  </a:lnTo>
                  <a:lnTo>
                    <a:pt x="0" y="2643504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60931"/>
              </p:ext>
            </p:extLst>
          </p:nvPr>
        </p:nvGraphicFramePr>
        <p:xfrm>
          <a:off x="-4758" y="783462"/>
          <a:ext cx="9186544" cy="576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3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875030" marR="443865" indent="-2959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Начальная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ступень </a:t>
                      </a:r>
                      <a:r>
                        <a:rPr sz="1800" b="1" spc="-3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образования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75665" marR="480059" indent="-2438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Основная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ступень </a:t>
                      </a:r>
                      <a:r>
                        <a:rPr sz="18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образования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569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Старшая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школа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40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Учитель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предлагает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учащимся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проектно-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 marR="4889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исследовательские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задачи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творческие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задания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как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 marR="80073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элементы</a:t>
                      </a:r>
                      <a:r>
                        <a:rPr sz="1800" b="1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проектно-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исследовательской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деятельности.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057910" marR="799465" indent="-3721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Эврис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ес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ая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беседа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Исследования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проекты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типовому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алгоритму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оказанием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15176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необходимой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помощи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стороны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учителя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блоки </a:t>
                      </a:r>
                      <a:r>
                        <a:rPr sz="1800" b="1" spc="-3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элементов: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3937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проекты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внеурочных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393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занятиях,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39370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исследования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уроке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47650" marR="3937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8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8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49554" marR="3937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обязательный</a:t>
                      </a:r>
                      <a:r>
                        <a:rPr sz="1800" b="1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проект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Исследования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проекты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выбору.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36195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Алгоритм подбирается/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конструируется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учащимся.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Учитель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–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консультант,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90551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партнер,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эксперт.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Высокий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уровень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самостоятельности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ответственности.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49657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Полноценные</a:t>
                      </a:r>
                      <a:r>
                        <a:rPr sz="18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проекты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исследования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321">
                <a:tc>
                  <a:txBody>
                    <a:bodyPr/>
                    <a:lstStyle/>
                    <a:p>
                      <a:pPr marL="90805" marR="76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Ситуации,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провоцирующие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мыслительную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деятельность </a:t>
                      </a:r>
                      <a:r>
                        <a:rPr sz="1800" spc="-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поиск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ответов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28015" marR="153670" indent="-7048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18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элементов</a:t>
                      </a:r>
                      <a:r>
                        <a:rPr sz="1800" b="1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проекта </a:t>
                      </a:r>
                      <a:r>
                        <a:rPr sz="1800" b="1" spc="-39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8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учебного</a:t>
                      </a:r>
                      <a:r>
                        <a:rPr sz="1800" b="1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проекта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60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Совместный поиск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сложных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решений.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Изменение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алгоритмов.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Несложные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393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проекты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исследования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условиях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коммуникации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393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«учитель-учащийся»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871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Инди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идуальная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деятельность.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158750"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8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предмет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15811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«Индивидуальный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1600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проект»,</a:t>
                      </a:r>
                      <a:r>
                        <a:rPr sz="1800" b="1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lang="ru-RU" sz="1800" b="1" dirty="0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b="1" dirty="0" smtClean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050" y="0"/>
            <a:ext cx="8997950" cy="6710680"/>
            <a:chOff x="146050" y="0"/>
            <a:chExt cx="8997950" cy="6710680"/>
          </a:xfrm>
        </p:grpSpPr>
        <p:sp>
          <p:nvSpPr>
            <p:cNvPr id="3" name="object 3"/>
            <p:cNvSpPr/>
            <p:nvPr/>
          </p:nvSpPr>
          <p:spPr>
            <a:xfrm>
              <a:off x="146050" y="6391275"/>
              <a:ext cx="8832850" cy="309880"/>
            </a:xfrm>
            <a:custGeom>
              <a:avLst/>
              <a:gdLst/>
              <a:ahLst/>
              <a:cxnLst/>
              <a:rect l="l" t="t" r="r" b="b"/>
              <a:pathLst>
                <a:path w="8832850" h="309879">
                  <a:moveTo>
                    <a:pt x="8832850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2850" y="309562"/>
                  </a:lnTo>
                  <a:lnTo>
                    <a:pt x="883285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750"/>
              <a:ext cx="8832850" cy="6546850"/>
            </a:xfrm>
            <a:custGeom>
              <a:avLst/>
              <a:gdLst/>
              <a:ahLst/>
              <a:cxnLst/>
              <a:rect l="l" t="t" r="r" b="b"/>
              <a:pathLst>
                <a:path w="8832850" h="6546850">
                  <a:moveTo>
                    <a:pt x="0" y="6546850"/>
                  </a:moveTo>
                  <a:lnTo>
                    <a:pt x="8832850" y="6546850"/>
                  </a:lnTo>
                  <a:lnTo>
                    <a:pt x="8832850" y="0"/>
                  </a:lnTo>
                  <a:lnTo>
                    <a:pt x="0" y="0"/>
                  </a:lnTo>
                  <a:lnTo>
                    <a:pt x="0" y="6546850"/>
                  </a:lnTo>
                  <a:close/>
                </a:path>
              </a:pathLst>
            </a:custGeom>
            <a:ln w="9525">
              <a:solidFill>
                <a:srgbClr val="87A3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138" y="1776171"/>
              <a:ext cx="8577199" cy="45617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324" y="0"/>
              <a:ext cx="7421880" cy="10027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468" y="417576"/>
              <a:ext cx="8828532" cy="11338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6351" y="966216"/>
              <a:ext cx="3925824" cy="11338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indent="75247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ЖИВУТ</a:t>
            </a:r>
            <a:r>
              <a:rPr spc="-15" dirty="0"/>
              <a:t> </a:t>
            </a:r>
            <a:r>
              <a:rPr spc="-35" dirty="0"/>
              <a:t>ТОЛЬКО</a:t>
            </a:r>
            <a:r>
              <a:rPr spc="15" dirty="0"/>
              <a:t> </a:t>
            </a:r>
            <a:r>
              <a:rPr dirty="0"/>
              <a:t>ТЕ</a:t>
            </a:r>
            <a:r>
              <a:rPr spc="-10" dirty="0"/>
              <a:t> </a:t>
            </a:r>
            <a:r>
              <a:rPr dirty="0"/>
              <a:t>ЗНАНИЯ, </a:t>
            </a:r>
            <a:r>
              <a:rPr spc="5" dirty="0"/>
              <a:t> </a:t>
            </a:r>
            <a:r>
              <a:rPr spc="-20" dirty="0"/>
              <a:t>КОТОРЫЕ</a:t>
            </a:r>
            <a:r>
              <a:rPr spc="-10" dirty="0"/>
              <a:t> </a:t>
            </a:r>
            <a:r>
              <a:rPr spc="-20" dirty="0"/>
              <a:t>НАХОДЯТ</a:t>
            </a:r>
            <a:r>
              <a:rPr spc="-15" dirty="0"/>
              <a:t> </a:t>
            </a:r>
            <a:r>
              <a:rPr spc="-5" dirty="0"/>
              <a:t>ПРИМЕНЕНИЕ</a:t>
            </a:r>
          </a:p>
          <a:p>
            <a:pPr marL="2802255">
              <a:lnSpc>
                <a:spcPct val="100000"/>
              </a:lnSpc>
            </a:pPr>
            <a:r>
              <a:rPr spc="-5" dirty="0"/>
              <a:t>НА</a:t>
            </a:r>
            <a:r>
              <a:rPr spc="-50" dirty="0"/>
              <a:t> </a:t>
            </a:r>
            <a:r>
              <a:rPr spc="-25" dirty="0"/>
              <a:t>ПРАКТИКЕ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5601" y="212598"/>
            <a:ext cx="1957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ФГОС</a:t>
            </a:r>
            <a:r>
              <a:rPr sz="2800" i="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i="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СОО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4017" y="1066292"/>
            <a:ext cx="4930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3985" algn="l"/>
                <a:tab pos="3938904" algn="l"/>
              </a:tabLst>
            </a:pPr>
            <a:r>
              <a:rPr sz="28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пр</a:t>
            </a:r>
            <a:r>
              <a:rPr sz="2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о</a:t>
            </a:r>
            <a:r>
              <a:rPr sz="28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е</a:t>
            </a:r>
            <a:r>
              <a:rPr sz="2800" spc="-145" dirty="0">
                <a:solidFill>
                  <a:srgbClr val="FF0000"/>
                </a:solidFill>
                <a:latin typeface="Microsoft Sans Serif"/>
                <a:cs typeface="Microsoft Sans Serif"/>
              </a:rPr>
              <a:t>к</a:t>
            </a:r>
            <a:r>
              <a:rPr sz="2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т</a:t>
            </a:r>
            <a:r>
              <a:rPr sz="28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2800" spc="-20" dirty="0">
                <a:latin typeface="Microsoft Sans Serif"/>
                <a:cs typeface="Microsoft Sans Serif"/>
              </a:rPr>
              <a:t>пр</a:t>
            </a:r>
            <a:r>
              <a:rPr sz="2800" spc="-75" dirty="0">
                <a:latin typeface="Microsoft Sans Serif"/>
                <a:cs typeface="Microsoft Sans Serif"/>
              </a:rPr>
              <a:t>е</a:t>
            </a:r>
            <a:r>
              <a:rPr sz="2800" dirty="0">
                <a:latin typeface="Microsoft Sans Serif"/>
                <a:cs typeface="Microsoft Sans Serif"/>
              </a:rPr>
              <a:t>д</a:t>
            </a:r>
            <a:r>
              <a:rPr sz="2800" spc="-5" dirty="0">
                <a:latin typeface="Microsoft Sans Serif"/>
                <a:cs typeface="Microsoft Sans Serif"/>
              </a:rPr>
              <a:t>с</a:t>
            </a:r>
            <a:r>
              <a:rPr sz="2800" spc="-35" dirty="0">
                <a:latin typeface="Microsoft Sans Serif"/>
                <a:cs typeface="Microsoft Sans Serif"/>
              </a:rPr>
              <a:t>т</a:t>
            </a:r>
            <a:r>
              <a:rPr sz="2800" spc="-10" dirty="0">
                <a:latin typeface="Microsoft Sans Serif"/>
                <a:cs typeface="Microsoft Sans Serif"/>
              </a:rPr>
              <a:t>а</a:t>
            </a:r>
            <a:r>
              <a:rPr sz="2800" spc="-60" dirty="0">
                <a:latin typeface="Microsoft Sans Serif"/>
                <a:cs typeface="Microsoft Sans Serif"/>
              </a:rPr>
              <a:t>в</a:t>
            </a:r>
            <a:r>
              <a:rPr sz="2800" dirty="0">
                <a:latin typeface="Microsoft Sans Serif"/>
                <a:cs typeface="Microsoft Sans Serif"/>
              </a:rPr>
              <a:t>ля</a:t>
            </a:r>
            <a:r>
              <a:rPr sz="2800" spc="-90" dirty="0">
                <a:latin typeface="Microsoft Sans Serif"/>
                <a:cs typeface="Microsoft Sans Serif"/>
              </a:rPr>
              <a:t>е</a:t>
            </a:r>
            <a:r>
              <a:rPr sz="2800" spc="-5" dirty="0">
                <a:latin typeface="Microsoft Sans Serif"/>
                <a:cs typeface="Microsoft Sans Serif"/>
              </a:rPr>
              <a:t>т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30" dirty="0">
                <a:latin typeface="Microsoft Sans Serif"/>
                <a:cs typeface="Microsoft Sans Serif"/>
              </a:rPr>
              <a:t>с</a:t>
            </a:r>
            <a:r>
              <a:rPr sz="2800" spc="-10" dirty="0">
                <a:latin typeface="Microsoft Sans Serif"/>
                <a:cs typeface="Microsoft Sans Serif"/>
              </a:rPr>
              <a:t>обой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1066292"/>
            <a:ext cx="32988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415925" algn="l"/>
                <a:tab pos="416559" algn="l"/>
                <a:tab pos="1824355" algn="l"/>
              </a:tabLst>
            </a:pPr>
            <a:r>
              <a:rPr sz="28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Инди</a:t>
            </a:r>
            <a:r>
              <a:rPr sz="2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вид</a:t>
            </a:r>
            <a:r>
              <a:rPr sz="280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у</a:t>
            </a:r>
            <a:r>
              <a:rPr sz="28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а</a:t>
            </a:r>
            <a:r>
              <a:rPr sz="28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л</a:t>
            </a:r>
            <a:r>
              <a:rPr sz="28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ьн</a:t>
            </a:r>
            <a:r>
              <a:rPr sz="2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ый  </a:t>
            </a:r>
            <a:r>
              <a:rPr sz="2800" spc="-10" dirty="0">
                <a:latin typeface="Microsoft Sans Serif"/>
                <a:cs typeface="Microsoft Sans Serif"/>
              </a:rPr>
              <a:t>особую	</a:t>
            </a:r>
            <a:r>
              <a:rPr sz="2800" spc="-15" dirty="0">
                <a:latin typeface="Microsoft Sans Serif"/>
                <a:cs typeface="Microsoft Sans Serif"/>
              </a:rPr>
              <a:t>форму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2014" y="1493011"/>
            <a:ext cx="4961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79700" algn="l"/>
              </a:tabLst>
            </a:pPr>
            <a:r>
              <a:rPr sz="2800" spc="-25" dirty="0">
                <a:latin typeface="Microsoft Sans Serif"/>
                <a:cs typeface="Microsoft Sans Serif"/>
              </a:rPr>
              <a:t>организации	</a:t>
            </a:r>
            <a:r>
              <a:rPr sz="2800" spc="-15" dirty="0">
                <a:latin typeface="Microsoft Sans Serif"/>
                <a:cs typeface="Microsoft Sans Serif"/>
              </a:rPr>
              <a:t>деятельности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5645" y="1919681"/>
            <a:ext cx="5633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82164" algn="l"/>
                <a:tab pos="501523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(</a:t>
            </a:r>
            <a:r>
              <a:rPr sz="2800" dirty="0">
                <a:latin typeface="Microsoft Sans Serif"/>
                <a:cs typeface="Microsoft Sans Serif"/>
              </a:rPr>
              <a:t>у</a:t>
            </a:r>
            <a:r>
              <a:rPr sz="2800" spc="-20" dirty="0">
                <a:latin typeface="Microsoft Sans Serif"/>
                <a:cs typeface="Microsoft Sans Serif"/>
              </a:rPr>
              <a:t>ч</a:t>
            </a:r>
            <a:r>
              <a:rPr sz="2800" spc="-60" dirty="0">
                <a:latin typeface="Microsoft Sans Serif"/>
                <a:cs typeface="Microsoft Sans Serif"/>
              </a:rPr>
              <a:t>е</a:t>
            </a:r>
            <a:r>
              <a:rPr sz="2800" spc="-5" dirty="0">
                <a:latin typeface="Microsoft Sans Serif"/>
                <a:cs typeface="Microsoft Sans Serif"/>
              </a:rPr>
              <a:t>бн</a:t>
            </a:r>
            <a:r>
              <a:rPr sz="2800" dirty="0">
                <a:latin typeface="Microsoft Sans Serif"/>
                <a:cs typeface="Microsoft Sans Serif"/>
              </a:rPr>
              <a:t>о</a:t>
            </a:r>
            <a:r>
              <a:rPr sz="2800" spc="-5" dirty="0">
                <a:latin typeface="Microsoft Sans Serif"/>
                <a:cs typeface="Microsoft Sans Serif"/>
              </a:rPr>
              <a:t>е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5" dirty="0">
                <a:latin typeface="Microsoft Sans Serif"/>
                <a:cs typeface="Microsoft Sans Serif"/>
              </a:rPr>
              <a:t>иссл</a:t>
            </a:r>
            <a:r>
              <a:rPr sz="2800" spc="-45" dirty="0">
                <a:latin typeface="Microsoft Sans Serif"/>
                <a:cs typeface="Microsoft Sans Serif"/>
              </a:rPr>
              <a:t>е</a:t>
            </a:r>
            <a:r>
              <a:rPr sz="2800" spc="-5" dirty="0">
                <a:latin typeface="Microsoft Sans Serif"/>
                <a:cs typeface="Microsoft Sans Serif"/>
              </a:rPr>
              <a:t>до</a:t>
            </a:r>
            <a:r>
              <a:rPr sz="2800" spc="-30" dirty="0">
                <a:latin typeface="Microsoft Sans Serif"/>
                <a:cs typeface="Microsoft Sans Serif"/>
              </a:rPr>
              <a:t>в</a:t>
            </a:r>
            <a:r>
              <a:rPr sz="2800" spc="-15" dirty="0">
                <a:latin typeface="Microsoft Sans Serif"/>
                <a:cs typeface="Microsoft Sans Serif"/>
              </a:rPr>
              <a:t>а</a:t>
            </a:r>
            <a:r>
              <a:rPr sz="2800" spc="5" dirty="0">
                <a:latin typeface="Microsoft Sans Serif"/>
                <a:cs typeface="Microsoft Sans Serif"/>
              </a:rPr>
              <a:t>н</a:t>
            </a:r>
            <a:r>
              <a:rPr sz="2800" spc="-5" dirty="0">
                <a:latin typeface="Microsoft Sans Serif"/>
                <a:cs typeface="Microsoft Sans Serif"/>
              </a:rPr>
              <a:t>ие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10" dirty="0">
                <a:latin typeface="Microsoft Sans Serif"/>
                <a:cs typeface="Microsoft Sans Serif"/>
              </a:rPr>
              <a:t>или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437" y="1919681"/>
            <a:ext cx="28632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Microsoft Sans Serif"/>
                <a:cs typeface="Microsoft Sans Serif"/>
              </a:rPr>
              <a:t>обучающихся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учебный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проект).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7" y="3200145"/>
            <a:ext cx="848169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875665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Индивидуальный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проект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выполняется </a:t>
            </a:r>
            <a:r>
              <a:rPr sz="2800" spc="-20" dirty="0">
                <a:latin typeface="Microsoft Sans Serif"/>
                <a:cs typeface="Microsoft Sans Serif"/>
              </a:rPr>
              <a:t> обучающимся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самостоятельно </a:t>
            </a:r>
            <a:r>
              <a:rPr sz="2800" spc="-35" dirty="0">
                <a:latin typeface="Microsoft Sans Serif"/>
                <a:cs typeface="Microsoft Sans Serif"/>
              </a:rPr>
              <a:t>под руководством 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учителя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(тьютора)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по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выбранной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теме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в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рамках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одного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или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нескольких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изучаемых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учебных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предметов,</a:t>
            </a:r>
            <a:r>
              <a:rPr sz="2800" spc="-30" dirty="0">
                <a:latin typeface="Microsoft Sans Serif"/>
                <a:cs typeface="Microsoft Sans Serif"/>
              </a:rPr>
              <a:t> курсов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любой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избранной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области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деятельности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(познавательной,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практической, 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учебно-исследовательской,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социальной,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иной).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0821" y="644779"/>
            <a:ext cx="1957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15" dirty="0">
                <a:latin typeface="Arial"/>
                <a:cs typeface="Arial"/>
              </a:rPr>
              <a:t>ФГОС</a:t>
            </a:r>
            <a:r>
              <a:rPr sz="2800" i="0" spc="-70" dirty="0">
                <a:latin typeface="Arial"/>
                <a:cs typeface="Arial"/>
              </a:rPr>
              <a:t> </a:t>
            </a:r>
            <a:r>
              <a:rPr sz="2800" i="0" spc="-30" dirty="0">
                <a:latin typeface="Arial"/>
                <a:cs typeface="Arial"/>
              </a:rPr>
              <a:t>СОО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498168"/>
            <a:ext cx="819594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Sans Serif"/>
                <a:cs typeface="Microsoft Sans Serif"/>
              </a:rPr>
              <a:t>Индивидуальный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проект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выполняется </a:t>
            </a:r>
            <a:r>
              <a:rPr sz="2800" spc="-20" dirty="0">
                <a:latin typeface="Microsoft Sans Serif"/>
                <a:cs typeface="Microsoft Sans Serif"/>
              </a:rPr>
              <a:t> обучающимся </a:t>
            </a:r>
            <a:r>
              <a:rPr sz="2800" spc="-5" dirty="0">
                <a:latin typeface="Microsoft Sans Serif"/>
                <a:cs typeface="Microsoft Sans Serif"/>
              </a:rPr>
              <a:t>в </a:t>
            </a:r>
            <a:r>
              <a:rPr sz="2800" spc="-25" dirty="0">
                <a:latin typeface="Microsoft Sans Serif"/>
                <a:cs typeface="Microsoft Sans Serif"/>
              </a:rPr>
              <a:t>течение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одного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или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двух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лет </a:t>
            </a:r>
            <a:r>
              <a:rPr sz="2800" spc="-5" dirty="0">
                <a:latin typeface="Microsoft Sans Serif"/>
                <a:cs typeface="Microsoft Sans Serif"/>
              </a:rPr>
              <a:t>в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рамках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учебного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времени,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специально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отведённого</a:t>
            </a:r>
            <a:r>
              <a:rPr sz="2800" spc="-25" dirty="0">
                <a:latin typeface="Microsoft Sans Serif"/>
                <a:cs typeface="Microsoft Sans Serif"/>
              </a:rPr>
              <a:t> учебным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планом,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должен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быть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представлен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в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виде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завершённого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учебного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исследования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или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разработанного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проекта</a:t>
            </a:r>
            <a:r>
              <a:rPr sz="2800" spc="-5" dirty="0">
                <a:latin typeface="Microsoft Sans Serif"/>
                <a:cs typeface="Microsoft Sans Serif"/>
              </a:rPr>
              <a:t>: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информационного,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творческого,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социального,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прикладного, </a:t>
            </a:r>
            <a:r>
              <a:rPr sz="2800" spc="-15" dirty="0">
                <a:latin typeface="Microsoft Sans Serif"/>
                <a:cs typeface="Microsoft Sans Serif"/>
              </a:rPr>
              <a:t>инновационного, </a:t>
            </a:r>
            <a:r>
              <a:rPr sz="2800" spc="-40" dirty="0">
                <a:latin typeface="Microsoft Sans Serif"/>
                <a:cs typeface="Microsoft Sans Serif"/>
              </a:rPr>
              <a:t>конструкторского, 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инженерного.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28193"/>
            <a:ext cx="8412480" cy="67316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4340" marR="13335" indent="-2960370">
              <a:lnSpc>
                <a:spcPct val="100000"/>
              </a:lnSpc>
              <a:spcBef>
                <a:spcPts val="95"/>
              </a:spcBef>
            </a:pPr>
            <a:r>
              <a:rPr sz="2200" b="1" spc="-45" dirty="0">
                <a:latin typeface="Arial"/>
                <a:cs typeface="Arial"/>
              </a:rPr>
              <a:t>Результаты</a:t>
            </a:r>
            <a:r>
              <a:rPr sz="2200" b="1" spc="6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выполнения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индивидуального</a:t>
            </a:r>
            <a:r>
              <a:rPr sz="2200" b="1" spc="7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проекта</a:t>
            </a:r>
            <a:r>
              <a:rPr sz="2200" b="1" spc="5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должны </a:t>
            </a:r>
            <a:r>
              <a:rPr sz="2200" b="1" spc="-60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отражать</a:t>
            </a:r>
            <a:r>
              <a:rPr sz="2200" b="1" spc="4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(ФГОС):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494030" indent="-404495" algn="just">
              <a:lnSpc>
                <a:spcPct val="100000"/>
              </a:lnSpc>
              <a:buChar char="•"/>
              <a:tabLst>
                <a:tab pos="494665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сформированность</a:t>
            </a:r>
            <a:r>
              <a:rPr sz="2200" spc="630" dirty="0">
                <a:latin typeface="Microsoft Sans Serif"/>
                <a:cs typeface="Microsoft Sans Serif"/>
              </a:rPr>
              <a:t>  </a:t>
            </a:r>
            <a:r>
              <a:rPr sz="2200" spc="-20" dirty="0">
                <a:latin typeface="Microsoft Sans Serif"/>
                <a:cs typeface="Microsoft Sans Serif"/>
              </a:rPr>
              <a:t>навыков</a:t>
            </a:r>
            <a:r>
              <a:rPr sz="2200" spc="630" dirty="0">
                <a:latin typeface="Microsoft Sans Serif"/>
                <a:cs typeface="Microsoft Sans Serif"/>
              </a:rPr>
              <a:t>  </a:t>
            </a:r>
            <a:r>
              <a:rPr sz="2200" spc="-30" dirty="0">
                <a:latin typeface="Microsoft Sans Serif"/>
                <a:cs typeface="Microsoft Sans Serif"/>
              </a:rPr>
              <a:t>коммуникативной,</a:t>
            </a:r>
            <a:r>
              <a:rPr sz="2200" spc="635" dirty="0">
                <a:latin typeface="Microsoft Sans Serif"/>
                <a:cs typeface="Microsoft Sans Serif"/>
              </a:rPr>
              <a:t> </a:t>
            </a:r>
            <a:r>
              <a:rPr sz="2200" spc="64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учебно-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200" spc="-20" dirty="0">
                <a:latin typeface="Microsoft Sans Serif"/>
                <a:cs typeface="Microsoft Sans Serif"/>
              </a:rPr>
              <a:t>исследовательской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деятельности,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критического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мышления;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Microsoft Sans Serif"/>
              <a:cs typeface="Microsoft Sans Serif"/>
            </a:endParaRPr>
          </a:p>
          <a:p>
            <a:pPr marL="349250" indent="-259715" algn="just">
              <a:lnSpc>
                <a:spcPct val="100000"/>
              </a:lnSpc>
              <a:buChar char="•"/>
              <a:tabLst>
                <a:tab pos="349885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способность</a:t>
            </a:r>
            <a:r>
              <a:rPr sz="2200" spc="695" dirty="0">
                <a:latin typeface="Microsoft Sans Serif"/>
                <a:cs typeface="Microsoft Sans Serif"/>
              </a:rPr>
              <a:t> </a:t>
            </a:r>
            <a:r>
              <a:rPr sz="2200" spc="-140" dirty="0">
                <a:latin typeface="Microsoft Sans Serif"/>
                <a:cs typeface="Microsoft Sans Serif"/>
              </a:rPr>
              <a:t>к</a:t>
            </a:r>
            <a:r>
              <a:rPr sz="2200" spc="70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инновационной,</a:t>
            </a:r>
            <a:r>
              <a:rPr sz="2200" spc="71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аналитической,</a:t>
            </a:r>
            <a:r>
              <a:rPr sz="2200" spc="705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творческой,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Microsoft Sans Serif"/>
                <a:cs typeface="Microsoft Sans Serif"/>
              </a:rPr>
              <a:t>интеллектуальной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деятельности;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206375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сформированность </a:t>
            </a:r>
            <a:r>
              <a:rPr sz="2200" spc="-20" dirty="0">
                <a:latin typeface="Microsoft Sans Serif"/>
                <a:cs typeface="Microsoft Sans Serif"/>
              </a:rPr>
              <a:t>навыков проектной </a:t>
            </a:r>
            <a:r>
              <a:rPr sz="2200" spc="-10" dirty="0">
                <a:latin typeface="Microsoft Sans Serif"/>
                <a:cs typeface="Microsoft Sans Serif"/>
              </a:rPr>
              <a:t>деятельности, </a:t>
            </a:r>
            <a:r>
              <a:rPr sz="2200" spc="-5" dirty="0">
                <a:latin typeface="Microsoft Sans Serif"/>
                <a:cs typeface="Microsoft Sans Serif"/>
              </a:rPr>
              <a:t>а </a:t>
            </a:r>
            <a:r>
              <a:rPr sz="2200" spc="-55" dirty="0">
                <a:latin typeface="Microsoft Sans Serif"/>
                <a:cs typeface="Microsoft Sans Serif"/>
              </a:rPr>
              <a:t>также </a:t>
            </a:r>
            <a:r>
              <a:rPr sz="2200" spc="-5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самостоятельного</a:t>
            </a:r>
            <a:r>
              <a:rPr sz="2200" spc="-15" dirty="0">
                <a:latin typeface="Microsoft Sans Serif"/>
                <a:cs typeface="Microsoft Sans Serif"/>
              </a:rPr>
              <a:t> применения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приобретённых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знаний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и 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способов действий </a:t>
            </a:r>
            <a:r>
              <a:rPr sz="2200" spc="-15" dirty="0">
                <a:latin typeface="Microsoft Sans Serif"/>
                <a:cs typeface="Microsoft Sans Serif"/>
              </a:rPr>
              <a:t>при </a:t>
            </a:r>
            <a:r>
              <a:rPr sz="2200" spc="-10" dirty="0">
                <a:latin typeface="Microsoft Sans Serif"/>
                <a:cs typeface="Microsoft Sans Serif"/>
              </a:rPr>
              <a:t>решении </a:t>
            </a:r>
            <a:r>
              <a:rPr sz="2200" spc="-20" dirty="0">
                <a:latin typeface="Microsoft Sans Serif"/>
                <a:cs typeface="Microsoft Sans Serif"/>
              </a:rPr>
              <a:t>различных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задач,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используя 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знания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одного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spc="5" dirty="0">
                <a:latin typeface="Microsoft Sans Serif"/>
                <a:cs typeface="Microsoft Sans Serif"/>
              </a:rPr>
              <a:t>или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нескольких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учебных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предметов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или 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предметных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областей;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Microsoft Sans Serif"/>
              <a:buChar char="•"/>
            </a:pPr>
            <a:endParaRPr sz="2300">
              <a:latin typeface="Microsoft Sans Serif"/>
              <a:cs typeface="Microsoft Sans Serif"/>
            </a:endParaRPr>
          </a:p>
          <a:p>
            <a:pPr marL="12700" marR="5080" lvl="1" indent="77470" algn="just">
              <a:lnSpc>
                <a:spcPct val="100000"/>
              </a:lnSpc>
              <a:buChar char="•"/>
              <a:tabLst>
                <a:tab pos="340995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способность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постановки</a:t>
            </a:r>
            <a:r>
              <a:rPr sz="2200" spc="-20" dirty="0">
                <a:latin typeface="Microsoft Sans Serif"/>
                <a:cs typeface="Microsoft Sans Serif"/>
              </a:rPr>
              <a:t> цели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и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формулирования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spc="-40" dirty="0">
                <a:latin typeface="Microsoft Sans Serif"/>
                <a:cs typeface="Microsoft Sans Serif"/>
              </a:rPr>
              <a:t>гипотезы </a:t>
            </a:r>
            <a:r>
              <a:rPr sz="2200" spc="-57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исследования, планирования работы, отбора </a:t>
            </a:r>
            <a:r>
              <a:rPr sz="2200" spc="-5" dirty="0">
                <a:latin typeface="Microsoft Sans Serif"/>
                <a:cs typeface="Microsoft Sans Serif"/>
              </a:rPr>
              <a:t>и </a:t>
            </a:r>
            <a:r>
              <a:rPr sz="2200" spc="-20" dirty="0">
                <a:latin typeface="Microsoft Sans Serif"/>
                <a:cs typeface="Microsoft Sans Serif"/>
              </a:rPr>
              <a:t>интерпретации 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необходимой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информации,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структурирования</a:t>
            </a:r>
            <a:r>
              <a:rPr sz="2200" spc="55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аргументации 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45" dirty="0">
                <a:latin typeface="Microsoft Sans Serif"/>
                <a:cs typeface="Microsoft Sans Serif"/>
              </a:rPr>
              <a:t>результатов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исследования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на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основе</a:t>
            </a:r>
            <a:r>
              <a:rPr sz="2200" spc="-5" dirty="0">
                <a:latin typeface="Microsoft Sans Serif"/>
                <a:cs typeface="Microsoft Sans Serif"/>
              </a:rPr>
              <a:t> собранных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данных, 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презентации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45" dirty="0">
                <a:latin typeface="Microsoft Sans Serif"/>
                <a:cs typeface="Microsoft Sans Serif"/>
              </a:rPr>
              <a:t>результатов.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444" rIns="0" bIns="0" rtlCol="0">
            <a:spAutoFit/>
          </a:bodyPr>
          <a:lstStyle/>
          <a:p>
            <a:pPr marL="469900" algn="ctr">
              <a:lnSpc>
                <a:spcPct val="100000"/>
              </a:lnSpc>
              <a:spcBef>
                <a:spcPts val="100"/>
              </a:spcBef>
            </a:pPr>
            <a:r>
              <a:rPr sz="2400" i="0" spc="-30" dirty="0">
                <a:latin typeface="Arial"/>
                <a:cs typeface="Arial"/>
              </a:rPr>
              <a:t>Условия </a:t>
            </a:r>
            <a:r>
              <a:rPr sz="2400" i="0" spc="-15" dirty="0">
                <a:latin typeface="Arial"/>
                <a:cs typeface="Arial"/>
              </a:rPr>
              <a:t>эффективности</a:t>
            </a:r>
            <a:endParaRPr sz="2400">
              <a:latin typeface="Arial"/>
              <a:cs typeface="Arial"/>
            </a:endParaRPr>
          </a:p>
          <a:p>
            <a:pPr marL="469900" algn="ctr">
              <a:lnSpc>
                <a:spcPct val="100000"/>
              </a:lnSpc>
            </a:pPr>
            <a:r>
              <a:rPr sz="2400" i="0" spc="-10" dirty="0">
                <a:latin typeface="Arial"/>
                <a:cs typeface="Arial"/>
              </a:rPr>
              <a:t>проектно-исследовательской</a:t>
            </a:r>
            <a:r>
              <a:rPr sz="2400" i="0" spc="15" dirty="0">
                <a:latin typeface="Arial"/>
                <a:cs typeface="Arial"/>
              </a:rPr>
              <a:t> </a:t>
            </a:r>
            <a:r>
              <a:rPr sz="2400" i="0" spc="-10" dirty="0">
                <a:latin typeface="Arial"/>
                <a:cs typeface="Arial"/>
              </a:rPr>
              <a:t>деятельности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183" y="1034872"/>
            <a:ext cx="8453120" cy="539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Самостоятельность</a:t>
            </a:r>
            <a:r>
              <a:rPr sz="2200" spc="7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школьника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в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разработке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проекта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в</a:t>
            </a:r>
            <a:endParaRPr sz="22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2200" spc="-25" dirty="0">
                <a:latin typeface="Microsoft Sans Serif"/>
                <a:cs typeface="Microsoft Sans Serif"/>
              </a:rPr>
              <a:t>сочетании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с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педагогическим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руководством.</a:t>
            </a:r>
            <a:endParaRPr sz="22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spc="-35" dirty="0">
                <a:latin typeface="Microsoft Sans Serif"/>
                <a:cs typeface="Microsoft Sans Serif"/>
              </a:rPr>
              <a:t>Учет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индивидуальных</a:t>
            </a:r>
            <a:r>
              <a:rPr sz="2200" spc="9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особенностей</a:t>
            </a:r>
            <a:r>
              <a:rPr sz="2200" spc="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(способностей,</a:t>
            </a:r>
            <a:endParaRPr sz="22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2200" spc="-30" dirty="0">
                <a:latin typeface="Microsoft Sans Serif"/>
                <a:cs typeface="Microsoft Sans Serif"/>
              </a:rPr>
              <a:t>творческих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возможностей,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интересов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ученика)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при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выборе</a:t>
            </a:r>
            <a:endParaRPr sz="22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200" spc="-25" dirty="0">
                <a:latin typeface="Microsoft Sans Serif"/>
                <a:cs typeface="Microsoft Sans Serif"/>
              </a:rPr>
              <a:t>темы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проекта.</a:t>
            </a:r>
            <a:endParaRPr sz="2200">
              <a:latin typeface="Microsoft Sans Serif"/>
              <a:cs typeface="Microsoft Sans Serif"/>
            </a:endParaRPr>
          </a:p>
          <a:p>
            <a:pPr marL="299085" marR="16002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spc="-25" dirty="0">
                <a:latin typeface="Microsoft Sans Serif"/>
                <a:cs typeface="Microsoft Sans Serif"/>
              </a:rPr>
              <a:t>Практическая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познавательная</a:t>
            </a:r>
            <a:r>
              <a:rPr sz="2200" spc="5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значимость</a:t>
            </a:r>
            <a:r>
              <a:rPr sz="2200" spc="-25" dirty="0">
                <a:latin typeface="Microsoft Sans Serif"/>
                <a:cs typeface="Microsoft Sans Serif"/>
              </a:rPr>
              <a:t>,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полезность 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будущего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проекта,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его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востребованность,</a:t>
            </a:r>
            <a:r>
              <a:rPr sz="2200" spc="7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направленность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на </a:t>
            </a:r>
            <a:r>
              <a:rPr sz="2200" spc="-56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решение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реальных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проблем.</a:t>
            </a:r>
            <a:endParaRPr sz="22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spc="-30" dirty="0">
                <a:latin typeface="Microsoft Sans Serif"/>
                <a:cs typeface="Microsoft Sans Serif"/>
              </a:rPr>
              <a:t>Создание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атмосферы</a:t>
            </a:r>
            <a:r>
              <a:rPr sz="2200" spc="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творческой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познавательной</a:t>
            </a:r>
            <a:r>
              <a:rPr sz="2200" spc="7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активности, </a:t>
            </a:r>
            <a:r>
              <a:rPr sz="2200" spc="-57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демонстрация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40" dirty="0">
                <a:latin typeface="Microsoft Sans Serif"/>
                <a:cs typeface="Microsoft Sans Serif"/>
              </a:rPr>
              <a:t>педагогом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искренней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заинтересованности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в 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работе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школьника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над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проектом.</a:t>
            </a:r>
            <a:endParaRPr sz="22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Консультирование</a:t>
            </a:r>
            <a:r>
              <a:rPr sz="2200" spc="8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школьника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не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только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по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содержанию</a:t>
            </a:r>
            <a:endParaRPr sz="22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200" spc="-25" dirty="0">
                <a:latin typeface="Microsoft Sans Serif"/>
                <a:cs typeface="Microsoft Sans Serif"/>
              </a:rPr>
              <a:t>проблемы,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40" dirty="0">
                <a:latin typeface="Microsoft Sans Serif"/>
                <a:cs typeface="Microsoft Sans Serif"/>
              </a:rPr>
              <a:t>методам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исследования,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но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и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по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рациональной</a:t>
            </a:r>
            <a:endParaRPr sz="22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2200" spc="-25" dirty="0">
                <a:latin typeface="Microsoft Sans Serif"/>
                <a:cs typeface="Microsoft Sans Serif"/>
              </a:rPr>
              <a:t>организации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работы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над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проектом.</a:t>
            </a:r>
            <a:endParaRPr sz="2200">
              <a:latin typeface="Microsoft Sans Serif"/>
              <a:cs typeface="Microsoft Sans Serif"/>
            </a:endParaRPr>
          </a:p>
          <a:p>
            <a:pPr marL="299085" marR="193103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spc="-35" dirty="0">
                <a:latin typeface="Microsoft Sans Serif"/>
                <a:cs typeface="Microsoft Sans Serif"/>
              </a:rPr>
              <a:t>Учет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возрастных</a:t>
            </a:r>
            <a:r>
              <a:rPr sz="2200" spc="4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особенностей</a:t>
            </a:r>
            <a:r>
              <a:rPr sz="2200" spc="5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и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возможностей </a:t>
            </a:r>
            <a:r>
              <a:rPr sz="2200" spc="-56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старшеклассников.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0633" y="239014"/>
            <a:ext cx="5956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15" dirty="0">
                <a:latin typeface="Arial"/>
                <a:cs typeface="Arial"/>
              </a:rPr>
              <a:t>ОСОБЕННОСТИ</a:t>
            </a:r>
            <a:r>
              <a:rPr sz="2400" i="0" spc="-30" dirty="0">
                <a:latin typeface="Arial"/>
                <a:cs typeface="Arial"/>
              </a:rPr>
              <a:t> </a:t>
            </a:r>
            <a:r>
              <a:rPr sz="2400" i="0" spc="-25" dirty="0">
                <a:latin typeface="Arial"/>
                <a:cs typeface="Arial"/>
              </a:rPr>
              <a:t>СТАРШЕКЛАССНИКОВ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688594"/>
            <a:ext cx="8285480" cy="547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Юность </a:t>
            </a:r>
            <a:r>
              <a:rPr sz="2400" b="1" dirty="0">
                <a:latin typeface="Calibri"/>
                <a:cs typeface="Calibri"/>
              </a:rPr>
              <a:t>– </a:t>
            </a:r>
            <a:r>
              <a:rPr sz="2400" b="1" spc="-5" dirty="0">
                <a:latin typeface="Calibri"/>
                <a:cs typeface="Calibri"/>
              </a:rPr>
              <a:t>важный </a:t>
            </a:r>
            <a:r>
              <a:rPr sz="2400" b="1" spc="-15" dirty="0">
                <a:latin typeface="Calibri"/>
                <a:cs typeface="Calibri"/>
              </a:rPr>
              <a:t>период вхождения </a:t>
            </a:r>
            <a:r>
              <a:rPr sz="2400" b="1" spc="-10" dirty="0">
                <a:latin typeface="Calibri"/>
                <a:cs typeface="Calibri"/>
              </a:rPr>
              <a:t>человека </a:t>
            </a:r>
            <a:r>
              <a:rPr sz="2400" b="1" dirty="0">
                <a:latin typeface="Calibri"/>
                <a:cs typeface="Calibri"/>
              </a:rPr>
              <a:t>во </a:t>
            </a:r>
            <a:r>
              <a:rPr sz="2400" b="1" spc="-5" dirty="0">
                <a:latin typeface="Calibri"/>
                <a:cs typeface="Calibri"/>
              </a:rPr>
              <a:t>взрослую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жизнь.</a:t>
            </a:r>
            <a:r>
              <a:rPr sz="2400" b="1" spc="-10" dirty="0">
                <a:latin typeface="Calibri"/>
                <a:cs typeface="Calibri"/>
              </a:rPr>
              <a:t> Это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«третий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мир»,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существующий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между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миром</a:t>
            </a:r>
            <a:endParaRPr sz="2400">
              <a:latin typeface="Calibri"/>
              <a:cs typeface="Calibri"/>
            </a:endParaRPr>
          </a:p>
          <a:p>
            <a:pPr marL="269240"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взрослых</a:t>
            </a:r>
            <a:r>
              <a:rPr sz="2400" b="1" dirty="0">
                <a:latin typeface="Calibri"/>
                <a:cs typeface="Calibri"/>
              </a:rPr>
              <a:t> и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детей/подростков.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Личностные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характеристики: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0"/>
              </a:spcBef>
              <a:buFont typeface="Calibri"/>
              <a:buChar char="-"/>
              <a:tabLst>
                <a:tab pos="355600" algn="l"/>
                <a:tab pos="356235" algn="l"/>
              </a:tabLst>
            </a:pPr>
            <a:r>
              <a:rPr sz="2000" b="1" spc="-10" dirty="0">
                <a:latin typeface="Calibri"/>
                <a:cs typeface="Calibri"/>
              </a:rPr>
              <a:t>Снижение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доверчивости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Calibri"/>
              <a:buChar char="-"/>
              <a:tabLst>
                <a:tab pos="355600" algn="l"/>
                <a:tab pos="356235" algn="l"/>
              </a:tabLst>
            </a:pPr>
            <a:r>
              <a:rPr sz="2000" b="1" spc="-10" dirty="0">
                <a:latin typeface="Calibri"/>
                <a:cs typeface="Calibri"/>
              </a:rPr>
              <a:t>Снижение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внешней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эмоциональности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ts val="2385"/>
              </a:lnSpc>
              <a:buFont typeface="Calibri"/>
              <a:buChar char="-"/>
              <a:tabLst>
                <a:tab pos="355600" algn="l"/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Повышение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интереса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оценке </a:t>
            </a:r>
            <a:r>
              <a:rPr sz="2000" b="1" spc="-5" dirty="0">
                <a:latin typeface="Calibri"/>
                <a:cs typeface="Calibri"/>
              </a:rPr>
              <a:t>окружающих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Физиологические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особенности: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0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000" b="1" spc="-15" dirty="0">
                <a:latin typeface="Calibri"/>
                <a:cs typeface="Calibri"/>
              </a:rPr>
              <a:t>Продолжается </a:t>
            </a:r>
            <a:r>
              <a:rPr sz="2000" b="1" spc="-5" dirty="0">
                <a:latin typeface="Calibri"/>
                <a:cs typeface="Calibri"/>
              </a:rPr>
              <a:t>интенсивный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рост</a:t>
            </a:r>
            <a:r>
              <a:rPr sz="2000" b="1" spc="-5" dirty="0">
                <a:latin typeface="Calibri"/>
                <a:cs typeface="Calibri"/>
              </a:rPr>
              <a:t> организма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(самостроительство)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000" b="1" spc="-15" dirty="0">
                <a:latin typeface="Calibri"/>
                <a:cs typeface="Calibri"/>
              </a:rPr>
              <a:t>Сглаживаются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диспропорции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 развитии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функциональных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систем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Calibri"/>
                <a:cs typeface="Calibri"/>
              </a:rPr>
              <a:t>Нарастание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мышечной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массы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(потребность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белковой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пище)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  <a:spcBef>
                <a:spcPts val="5"/>
              </a:spcBef>
            </a:pP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Рекомендации:</a:t>
            </a:r>
            <a:endParaRPr sz="2400">
              <a:latin typeface="Arial"/>
              <a:cs typeface="Arial"/>
            </a:endParaRPr>
          </a:p>
          <a:p>
            <a:pPr marL="35560" marR="4572635" algn="just">
              <a:lnSpc>
                <a:spcPct val="100000"/>
              </a:lnSpc>
            </a:pPr>
            <a:r>
              <a:rPr sz="2400" spc="-5" dirty="0">
                <a:latin typeface="Microsoft Sans Serif"/>
                <a:cs typeface="Microsoft Sans Serif"/>
              </a:rPr>
              <a:t>Не </a:t>
            </a:r>
            <a:r>
              <a:rPr sz="2400" spc="-30" dirty="0">
                <a:latin typeface="Microsoft Sans Serif"/>
                <a:cs typeface="Microsoft Sans Serif"/>
              </a:rPr>
              <a:t>допускать </a:t>
            </a:r>
            <a:r>
              <a:rPr sz="2400" spc="-35" dirty="0">
                <a:latin typeface="Microsoft Sans Serif"/>
                <a:cs typeface="Microsoft Sans Serif"/>
              </a:rPr>
              <a:t>перегрузки, 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 </a:t>
            </a:r>
            <a:r>
              <a:rPr sz="2400" spc="-25" dirty="0">
                <a:latin typeface="Microsoft Sans Serif"/>
                <a:cs typeface="Microsoft Sans Serif"/>
              </a:rPr>
              <a:t>пониманием </a:t>
            </a:r>
            <a:r>
              <a:rPr sz="2400" spc="-10" dirty="0">
                <a:latin typeface="Microsoft Sans Serif"/>
                <a:cs typeface="Microsoft Sans Serif"/>
              </a:rPr>
              <a:t>относиться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150" dirty="0">
                <a:latin typeface="Microsoft Sans Serif"/>
                <a:cs typeface="Microsoft Sans Serif"/>
              </a:rPr>
              <a:t>к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проявлениям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усталости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8177" y="4663439"/>
            <a:ext cx="3645404" cy="218998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258254" y="4456890"/>
            <a:ext cx="101600" cy="101600"/>
            <a:chOff x="8258254" y="4456890"/>
            <a:chExt cx="101600" cy="1016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0954" y="4469590"/>
              <a:ext cx="75660" cy="756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8254" y="4456890"/>
              <a:ext cx="101060" cy="10106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6350" y="1989267"/>
            <a:ext cx="2195762" cy="142381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144724" y="4088235"/>
            <a:ext cx="177165" cy="177165"/>
            <a:chOff x="8144724" y="4088235"/>
            <a:chExt cx="177165" cy="17716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7424" y="4100935"/>
              <a:ext cx="151336" cy="1513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44724" y="4088235"/>
              <a:ext cx="176736" cy="17677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014192" y="3645447"/>
            <a:ext cx="252729" cy="252729"/>
            <a:chOff x="8014192" y="3645447"/>
            <a:chExt cx="252729" cy="252729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6892" y="3658147"/>
              <a:ext cx="227052" cy="2271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14192" y="3645447"/>
              <a:ext cx="252452" cy="2525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241300" marR="86995" algn="ctr">
              <a:lnSpc>
                <a:spcPct val="100000"/>
              </a:lnSpc>
              <a:spcBef>
                <a:spcPts val="95"/>
              </a:spcBef>
            </a:pPr>
            <a:r>
              <a:rPr sz="2800" b="0" i="0" spc="-25" dirty="0">
                <a:latin typeface="Microsoft Sans Serif"/>
                <a:cs typeface="Microsoft Sans Serif"/>
              </a:rPr>
              <a:t>ОСОБЕННОСТИ</a:t>
            </a:r>
            <a:r>
              <a:rPr sz="2800" b="0" i="0" spc="75" dirty="0">
                <a:latin typeface="Microsoft Sans Serif"/>
                <a:cs typeface="Microsoft Sans Serif"/>
              </a:rPr>
              <a:t> </a:t>
            </a:r>
            <a:r>
              <a:rPr sz="2800" b="0" i="0" spc="-105" dirty="0">
                <a:latin typeface="Microsoft Sans Serif"/>
                <a:cs typeface="Microsoft Sans Serif"/>
              </a:rPr>
              <a:t>как</a:t>
            </a:r>
            <a:r>
              <a:rPr sz="2800" b="0" i="0" spc="45" dirty="0">
                <a:latin typeface="Microsoft Sans Serif"/>
                <a:cs typeface="Microsoft Sans Serif"/>
              </a:rPr>
              <a:t> </a:t>
            </a:r>
            <a:r>
              <a:rPr sz="2800" b="0" i="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МОТИВЫ</a:t>
            </a:r>
            <a:r>
              <a:rPr sz="2800" b="0" i="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800" b="0" i="0" spc="-10" dirty="0">
                <a:latin typeface="Microsoft Sans Serif"/>
                <a:cs typeface="Microsoft Sans Serif"/>
              </a:rPr>
              <a:t>участия</a:t>
            </a:r>
            <a:endParaRPr sz="2800">
              <a:latin typeface="Microsoft Sans Serif"/>
              <a:cs typeface="Microsoft Sans Serif"/>
            </a:endParaRPr>
          </a:p>
          <a:p>
            <a:pPr marL="241300" algn="ctr">
              <a:lnSpc>
                <a:spcPct val="100000"/>
              </a:lnSpc>
            </a:pPr>
            <a:r>
              <a:rPr sz="2800" b="0" i="0" spc="-5" dirty="0">
                <a:latin typeface="Microsoft Sans Serif"/>
                <a:cs typeface="Microsoft Sans Serif"/>
              </a:rPr>
              <a:t>в</a:t>
            </a:r>
            <a:r>
              <a:rPr sz="2800" b="0" i="0" spc="15" dirty="0">
                <a:latin typeface="Microsoft Sans Serif"/>
                <a:cs typeface="Microsoft Sans Serif"/>
              </a:rPr>
              <a:t> </a:t>
            </a:r>
            <a:r>
              <a:rPr sz="2800" b="0" i="0" spc="-25" dirty="0">
                <a:latin typeface="Microsoft Sans Serif"/>
                <a:cs typeface="Microsoft Sans Serif"/>
              </a:rPr>
              <a:t>проектно-исследовательской</a:t>
            </a:r>
            <a:r>
              <a:rPr sz="2800" b="0" i="0" spc="70" dirty="0">
                <a:latin typeface="Microsoft Sans Serif"/>
                <a:cs typeface="Microsoft Sans Serif"/>
              </a:rPr>
              <a:t> </a:t>
            </a:r>
            <a:r>
              <a:rPr sz="2800" b="0" i="0" spc="-15" dirty="0">
                <a:latin typeface="Microsoft Sans Serif"/>
                <a:cs typeface="Microsoft Sans Serif"/>
              </a:rPr>
              <a:t>деятельности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5653" y="1366520"/>
            <a:ext cx="856932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Потребность </a:t>
            </a:r>
            <a:r>
              <a:rPr sz="2400" dirty="0">
                <a:latin typeface="Microsoft Sans Serif"/>
                <a:cs typeface="Microsoft Sans Serif"/>
              </a:rPr>
              <a:t>в </a:t>
            </a:r>
            <a:r>
              <a:rPr sz="2400" b="1" i="1" spc="-20" dirty="0">
                <a:latin typeface="Arial"/>
                <a:cs typeface="Arial"/>
              </a:rPr>
              <a:t>самоутверждении </a:t>
            </a:r>
            <a:r>
              <a:rPr sz="2400" spc="630" dirty="0">
                <a:latin typeface="Microsoft Sans Serif"/>
                <a:cs typeface="Microsoft Sans Serif"/>
              </a:rPr>
              <a:t>– </a:t>
            </a:r>
            <a:r>
              <a:rPr sz="2400" spc="-25" dirty="0">
                <a:latin typeface="Microsoft Sans Serif"/>
                <a:cs typeface="Microsoft Sans Serif"/>
              </a:rPr>
              <a:t>реализуется </a:t>
            </a:r>
            <a:r>
              <a:rPr sz="2400" dirty="0">
                <a:latin typeface="Microsoft Sans Serif"/>
                <a:cs typeface="Microsoft Sans Serif"/>
              </a:rPr>
              <a:t>в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результатах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деятельности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(прогнозируют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успех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неуспех)</a:t>
            </a:r>
            <a:endParaRPr sz="2400">
              <a:latin typeface="Microsoft Sans Serif"/>
              <a:cs typeface="Microsoft Sans Serif"/>
            </a:endParaRPr>
          </a:p>
          <a:p>
            <a:pPr marL="382905" indent="-370840">
              <a:lnSpc>
                <a:spcPct val="100000"/>
              </a:lnSpc>
              <a:buChar char="•"/>
              <a:tabLst>
                <a:tab pos="382905" algn="l"/>
                <a:tab pos="383540" algn="l"/>
              </a:tabLst>
            </a:pPr>
            <a:r>
              <a:rPr sz="2400" spc="-65" dirty="0">
                <a:latin typeface="Microsoft Sans Serif"/>
                <a:cs typeface="Microsoft Sans Serif"/>
              </a:rPr>
              <a:t>Уже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достаточно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развита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b="1" i="1" spc="-25" dirty="0">
                <a:latin typeface="Arial"/>
                <a:cs typeface="Arial"/>
              </a:rPr>
              <a:t>волевая</a:t>
            </a:r>
            <a:r>
              <a:rPr sz="2400" b="1" i="1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сфера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Могут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взяться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5" dirty="0">
                <a:latin typeface="Microsoft Sans Serif"/>
                <a:cs typeface="Microsoft Sans Serif"/>
              </a:rPr>
              <a:t>за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дело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5" dirty="0">
                <a:latin typeface="Microsoft Sans Serif"/>
                <a:cs typeface="Microsoft Sans Serif"/>
              </a:rPr>
              <a:t>из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прагматичных </a:t>
            </a:r>
            <a:r>
              <a:rPr sz="2400" b="1" i="1" spc="-5" dirty="0">
                <a:latin typeface="Arial"/>
                <a:cs typeface="Arial"/>
              </a:rPr>
              <a:t>соображений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latin typeface="Microsoft Sans Serif"/>
                <a:cs typeface="Microsoft Sans Serif"/>
              </a:rPr>
              <a:t>(поступление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вуз)</a:t>
            </a:r>
            <a:endParaRPr sz="2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Потребность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престиже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Осмысленный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интерес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Расширение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b="1" i="1" spc="-25" dirty="0">
                <a:latin typeface="Arial"/>
                <a:cs typeface="Arial"/>
              </a:rPr>
              <a:t>круга</a:t>
            </a:r>
            <a:r>
              <a:rPr sz="2400" b="1" i="1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  <a:p>
            <a:pPr marL="265430">
              <a:lnSpc>
                <a:spcPct val="100000"/>
              </a:lnSpc>
            </a:pPr>
            <a:r>
              <a:rPr sz="2400" spc="-20" dirty="0">
                <a:latin typeface="Microsoft Sans Serif"/>
                <a:cs typeface="Microsoft Sans Serif"/>
              </a:rPr>
              <a:t>«географии»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b="1" i="1" spc="-15" dirty="0">
                <a:latin typeface="Arial"/>
                <a:cs typeface="Arial"/>
              </a:rPr>
              <a:t>общения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77895" y="2683764"/>
            <a:ext cx="6136005" cy="4140835"/>
            <a:chOff x="2977895" y="2683764"/>
            <a:chExt cx="6136005" cy="4140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3419" y="2683764"/>
              <a:ext cx="3831335" cy="21610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7795" y="4814316"/>
              <a:ext cx="3125724" cy="18364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7895" y="4710682"/>
              <a:ext cx="3122676" cy="211378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500" y="4878320"/>
            <a:ext cx="2670048" cy="1708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1522</Words>
  <Application>Microsoft Office PowerPoint</Application>
  <PresentationFormat>Произвольный</PresentationFormat>
  <Paragraphs>307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Impact</vt:lpstr>
      <vt:lpstr>Microsoft Sans Serif</vt:lpstr>
      <vt:lpstr>Segoe UI Symbol</vt:lpstr>
      <vt:lpstr>Times New Roman</vt:lpstr>
      <vt:lpstr>Wingdings</vt:lpstr>
      <vt:lpstr>Office Theme</vt:lpstr>
      <vt:lpstr>ОРГАНИЗАЦИОННО-МЕТОДИЧЕСКОЕ  СОПРОВОЖДЕНИЕ ИНДИВИДУАЛЬНОГО ОБРАЗОВАТЕЛЬНОГО ПРОЕКТА (ИОП)</vt:lpstr>
      <vt:lpstr>Презентация PowerPoint</vt:lpstr>
      <vt:lpstr>ПОЭТАПНЫЙ ПРОЦЕСС ФОРМИРОВАНИЯ  ПРОЕКТНО-ИССЛЕДОВАТЕЛЬСКИХ УМЕНИЙ</vt:lpstr>
      <vt:lpstr>ФГОС СОО</vt:lpstr>
      <vt:lpstr>ФГОС СОО</vt:lpstr>
      <vt:lpstr>Презентация PowerPoint</vt:lpstr>
      <vt:lpstr>Условия эффективности проектно-исследовательской деятельности</vt:lpstr>
      <vt:lpstr>ОСОБЕННОСТИ СТАРШЕКЛАССНИКОВ</vt:lpstr>
      <vt:lpstr>ОСОБЕННОСТИ как МОТИВЫ участия в проектно-исследовательской деятельности</vt:lpstr>
      <vt:lpstr>Что дает принадлежность к поколению «Z»?</vt:lpstr>
      <vt:lpstr>Презентация PowerPoint</vt:lpstr>
      <vt:lpstr>Организация работы над ИИП</vt:lpstr>
      <vt:lpstr>Обязательный предмет «ИНДИВИДУАЛЬНЫЙ ПРОЕКТ»</vt:lpstr>
      <vt:lpstr>Презентация PowerPoint</vt:lpstr>
      <vt:lpstr>10 КЛАСС</vt:lpstr>
      <vt:lpstr>«ИНДИВИДУАЛЬНЫЙ ПРОЕКТ»  (10-11 КЛАССЫ, 1 ЧАС В НЕДЕЛЮ)</vt:lpstr>
      <vt:lpstr>Презентация PowerPoint</vt:lpstr>
      <vt:lpstr>Методологический курс</vt:lpstr>
      <vt:lpstr>ТЕМА И ПРОБЛЕМА ПРОЕКТА</vt:lpstr>
      <vt:lpstr>Откуда берутся проблемы для проектов?</vt:lpstr>
      <vt:lpstr>Цель и задачи проекта</vt:lpstr>
      <vt:lpstr>Чем отличается проектная и  исследовательская деятельность ?</vt:lpstr>
      <vt:lpstr>Презентация PowerPoint</vt:lpstr>
      <vt:lpstr>КУЛЬТУРА ИССЛЕДОВАНИЯ И ПРОЕКТИРОВАНИЯ</vt:lpstr>
      <vt:lpstr>СЕРИЯ «ПРОФИЛЬНАЯ ШКОЛА»</vt:lpstr>
      <vt:lpstr>Дорожная карта  работы над ИОП</vt:lpstr>
      <vt:lpstr>Презентация PowerPoint</vt:lpstr>
      <vt:lpstr>обучения</vt:lpstr>
      <vt:lpstr>ЕДИНОЕ  МЕТОДИЧЕСКОЕ  ПРОСТРАНСТВО ОБРАЗОВАТЕЛЬНОЙ</vt:lpstr>
      <vt:lpstr>ЖИВУТ ТОЛЬКО ТЕ ЗНАНИЯ,  КОТОРЫЕ НАХОДЯТ ПРИМЕНЕНИЕ НА ПРАКТИКЕ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ЦНППМ</cp:lastModifiedBy>
  <cp:revision>1</cp:revision>
  <dcterms:created xsi:type="dcterms:W3CDTF">2024-01-09T15:51:43Z</dcterms:created>
  <dcterms:modified xsi:type="dcterms:W3CDTF">2024-01-14T18:18:35Z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2024-01-09T00:00:00Z</vt:filetime>
  </property>
</Properties>
</file>