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jpeg" ContentType="image/jpe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112" d="100"/>
          <a:sy n="112" d="100"/>
        </p:scale>
        <p:origin x="-610" y="-72"/>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c3f7f446a3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c3f7f446a3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c4ca79ff39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c4ca79ff3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c3f7f446a3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c3f7f446a3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c3f7f446a3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c3f7f446a3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c3f7f446a3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c3f7f446a3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c4ca79ff39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c4ca79ff39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c3f7f446a3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c3f7f446a3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c4ca79ff39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c4ca79ff39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c3f7f446a3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c3f7f446a3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c4ca79ff3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c4ca79ff3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c3f7f446a3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c3f7f446a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c4ca79ff3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c4ca79ff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c4ca79ff39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c4ca79ff3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c3f7f446a3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c3f7f446a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c4ca79ff39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c4ca79ff39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c3f7f446a3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c3f7f446a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c3f7f446a3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c3f7f446a3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c3f7f446a3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c3f7f446a3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00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hyperlink" Target="https://sah.wikipedia.org/wiki/%D0%9A%D1%8B%D1%82%D0%B0%D0%B0%D0%BD%D0%B0%D1%85_%D0%BD%D1%8D%D2%BB%D0%B8%D0%BB%D0%B8%D1%8D%D0%B3%D1%8D_(%D0%A7%D1%83%D1%80%D0%B0%D0%BF%D1%87%D1%8B_%D1%83%D0%BB%D1%83%D1%83%D2%BB%D0%B0)" TargetMode="External"/><Relationship Id="rId4" Type="http://schemas.openxmlformats.org/officeDocument/2006/relationships/hyperlink" Target="https://sah.wikipedia.org/wiki/%D0%91%D0%BE%D0%BE%D1%82%D1%83%D1%80_%D0%A3%D1%83%D1%81_%D1%83%D0%BB%D1%83%D1%83%D2%BB%D0%B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hyperlink" Target="https://sah.wikipedia.org/wiki/%D0%91%D0%B0%D0%B3%D0%B4%D0%B0%D1%80%D1%8B%D1%8B%D0%BD_%D0%A1%D2%AF%D0%BB%D0%B1%D1%8D" TargetMode="External"/><Relationship Id="rId13" Type="http://schemas.openxmlformats.org/officeDocument/2006/relationships/hyperlink" Target="https://sah.wikipedia.org/wiki/%D0%94%D1%8C%D0%BE%D0%BA%D1%83%D1%83%D1%81%D0%BA%D0%B0%D0%B9" TargetMode="External"/><Relationship Id="rId3" Type="http://schemas.openxmlformats.org/officeDocument/2006/relationships/hyperlink" Target="https://sah.wikipedia.org/wiki/1928" TargetMode="External"/><Relationship Id="rId7" Type="http://schemas.openxmlformats.org/officeDocument/2006/relationships/hyperlink" Target="https://sah.wikipedia.org/wiki/%D0%91%D0%B0%D1%88%D0%B0%D1%80%D0%B8%D0%BD_%D0%93%D0%B5%D0%BE%D1%80%D0%B3%D0%B8%D0%B9_%D0%9F%D1%80%D0%BE%D0%BA%D0%BE%D0%BF%D1%8C%D0%B5%D0%B2%D0%B8%D1%87" TargetMode="External"/><Relationship Id="rId12" Type="http://schemas.openxmlformats.org/officeDocument/2006/relationships/hyperlink" Target="https://sah.wikipedia.org/w/index.php?title=%D0%A1%D0%A1%D0%A0%D0%A1_%D1%81%D1%83%D1%80%D1%83%D0%B9%D0%B0%D0%B0%D1%87%D1%87%D1%8B%D0%BB%D0%B0%D1%80%D1%8B%D0%BD_%D1%81%D0%BE%D0%B9%D1%83%D1%83%D2%BB%D0%B0&amp;action=edit&amp;redlink=1" TargetMode="External"/><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hyperlink" Target="https://sah.wikipedia.org/wiki/%D0%9A%D1%8B%D1%82%D0%B0%D0%B0%D0%BD%D0%B0%D1%85" TargetMode="External"/><Relationship Id="rId11" Type="http://schemas.openxmlformats.org/officeDocument/2006/relationships/hyperlink" Target="https://sah.wikipedia.org/wiki/%D0%A5%D0%BE%D1%82%D1%83%D0%B3%D1%83_%D1%81%D1%83%D0%BB%D1%83%D1%81_(%D1%81%D1%83%D1%80%D1%83%D0%BD%D0%B0%D0%B0%D0%BB)" TargetMode="External"/><Relationship Id="rId5" Type="http://schemas.openxmlformats.org/officeDocument/2006/relationships/hyperlink" Target="https://sah.wikipedia.org/wiki/%D0%A7%D1%83%D1%80%D0%B0%D0%BF%D1%87%D1%8B_%D1%83%D0%BB%D1%83%D1%83%D2%BB%D0%B0" TargetMode="External"/><Relationship Id="rId10" Type="http://schemas.openxmlformats.org/officeDocument/2006/relationships/hyperlink" Target="https://sah.wikipedia.org/wiki/%D0%9D%D0%B0%D0%BC_%D1%83%D0%BB%D1%83%D1%83%D2%BB%D0%B0" TargetMode="External"/><Relationship Id="rId4" Type="http://schemas.openxmlformats.org/officeDocument/2006/relationships/hyperlink" Target="https://sah.wikipedia.org/wiki/%D0%9C%D1%83%D1%83%D1%81_%D1%83%D1%81%D1%82%D0%B0%D1%80_1" TargetMode="External"/><Relationship Id="rId9" Type="http://schemas.openxmlformats.org/officeDocument/2006/relationships/hyperlink" Target="https://sah.wikipedia.org/wiki/%D0%A3%D1%81%D1%83%D0%B9%D0%B0%D0%B0%D0%BD%D0%B0_%D1%83%D0%BB%D1%83%D1%83%D2%BB%D0%B0"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hyperlink" Target="https://sah.wikipedia.org/wiki/%D0%91%D1%8B%D0%BB%D0%B0%D1%82%D1%8B%D0%B0%D0%BD_%D0%9E%D0%B9%D1%83%D1%83%D0%BD%D1%83%D1%81%D0%BA%D0%B0%D0%B9" TargetMode="External"/><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1937150" y="0"/>
            <a:ext cx="6895200" cy="574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b="1">
                <a:solidFill>
                  <a:srgbClr val="0000FF"/>
                </a:solidFill>
                <a:latin typeface="Times New Roman"/>
                <a:ea typeface="Times New Roman"/>
                <a:cs typeface="Times New Roman"/>
                <a:sym typeface="Times New Roman"/>
              </a:rPr>
              <a:t>Василий Семенович Яковлев- Далан</a:t>
            </a:r>
            <a:endParaRPr b="1">
              <a:solidFill>
                <a:srgbClr val="0000FF"/>
              </a:solidFill>
              <a:latin typeface="Times New Roman"/>
              <a:ea typeface="Times New Roman"/>
              <a:cs typeface="Times New Roman"/>
              <a:sym typeface="Times New Roman"/>
            </a:endParaRPr>
          </a:p>
        </p:txBody>
      </p:sp>
      <p:pic>
        <p:nvPicPr>
          <p:cNvPr id="55" name="Google Shape;55;p13"/>
          <p:cNvPicPr preferRelativeResize="0"/>
          <p:nvPr/>
        </p:nvPicPr>
        <p:blipFill>
          <a:blip r:embed="rId3">
            <a:alphaModFix/>
          </a:blip>
          <a:stretch>
            <a:fillRect/>
          </a:stretch>
        </p:blipFill>
        <p:spPr>
          <a:xfrm>
            <a:off x="205850" y="948450"/>
            <a:ext cx="3000500" cy="3645600"/>
          </a:xfrm>
          <a:prstGeom prst="rect">
            <a:avLst/>
          </a:prstGeom>
          <a:noFill/>
          <a:ln>
            <a:noFill/>
          </a:ln>
        </p:spPr>
      </p:pic>
      <p:sp>
        <p:nvSpPr>
          <p:cNvPr id="56" name="Google Shape;56;p13"/>
          <p:cNvSpPr txBox="1"/>
          <p:nvPr/>
        </p:nvSpPr>
        <p:spPr>
          <a:xfrm>
            <a:off x="3259850" y="300251"/>
            <a:ext cx="5811300" cy="5259549"/>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500"/>
              </a:spcBef>
              <a:spcAft>
                <a:spcPts val="0"/>
              </a:spcAft>
              <a:buNone/>
            </a:pPr>
            <a:r>
              <a:rPr lang="ru" sz="1850" dirty="0">
                <a:solidFill>
                  <a:srgbClr val="0000FF"/>
                </a:solidFill>
                <a:highlight>
                  <a:srgbClr val="FFFFFF"/>
                </a:highlight>
                <a:latin typeface="Times New Roman"/>
                <a:ea typeface="Times New Roman"/>
                <a:cs typeface="Times New Roman"/>
                <a:sym typeface="Times New Roman"/>
              </a:rPr>
              <a:t>Саха норуодунай суруйааччыта, биллиилээх прозаик, педагогическай наука кандидата. 1928 сыллаахха муус устар 1 күнүгэр</a:t>
            </a:r>
            <a:r>
              <a:rPr lang="ru" sz="1850" dirty="0">
                <a:solidFill>
                  <a:srgbClr val="0000FF"/>
                </a:solidFill>
                <a:highlight>
                  <a:srgbClr val="FFFFFF"/>
                </a:highlight>
                <a:uFill>
                  <a:noFill/>
                </a:uFill>
                <a:latin typeface="Times New Roman"/>
                <a:ea typeface="Times New Roman"/>
                <a:cs typeface="Times New Roman"/>
                <a:sym typeface="Times New Roman"/>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t>
            </a:r>
            <a:r>
              <a:rPr lang="ru" sz="1850" dirty="0">
                <a:solidFill>
                  <a:schemeClr val="hlink"/>
                </a:solidFill>
                <a:highlight>
                  <a:srgbClr val="FFFFFF"/>
                </a:highlight>
                <a:uFill>
                  <a:noFill/>
                </a:uFill>
                <a:latin typeface="Times New Roman"/>
                <a:ea typeface="Times New Roman"/>
                <a:cs typeface="Times New Roman"/>
                <a:sym typeface="Times New Roman"/>
                <a:hlinkClick r:id="rId4"/>
              </a:rPr>
              <a:t>Боотуруускай</a:t>
            </a:r>
            <a:r>
              <a:rPr lang="ru" sz="1850" dirty="0">
                <a:solidFill>
                  <a:srgbClr val="0000FF"/>
                </a:solidFill>
                <a:highlight>
                  <a:srgbClr val="FFFFFF"/>
                </a:highlight>
                <a:latin typeface="Times New Roman"/>
                <a:ea typeface="Times New Roman"/>
                <a:cs typeface="Times New Roman"/>
                <a:sym typeface="Times New Roman"/>
              </a:rPr>
              <a:t> (Чурапчы) улууһун</a:t>
            </a:r>
            <a:r>
              <a:rPr lang="ru" sz="1850" dirty="0">
                <a:solidFill>
                  <a:srgbClr val="0000FF"/>
                </a:solidFill>
                <a:highlight>
                  <a:srgbClr val="FFFFFF"/>
                </a:highlight>
                <a:uFill>
                  <a:noFill/>
                </a:uFill>
                <a:latin typeface="Times New Roman"/>
                <a:ea typeface="Times New Roman"/>
                <a:cs typeface="Times New Roman"/>
                <a:sym typeface="Times New Roman"/>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t>
            </a:r>
            <a:r>
              <a:rPr lang="ru" sz="1850" dirty="0">
                <a:solidFill>
                  <a:schemeClr val="hlink"/>
                </a:solidFill>
                <a:highlight>
                  <a:srgbClr val="FFFFFF"/>
                </a:highlight>
                <a:uFill>
                  <a:noFill/>
                </a:uFill>
                <a:latin typeface="Times New Roman"/>
                <a:ea typeface="Times New Roman"/>
                <a:cs typeface="Times New Roman"/>
                <a:sym typeface="Times New Roman"/>
                <a:hlinkClick r:id="rId5"/>
              </a:rPr>
              <a:t>Кытаанах</a:t>
            </a:r>
            <a:r>
              <a:rPr lang="ru" sz="1850" dirty="0">
                <a:solidFill>
                  <a:srgbClr val="0000FF"/>
                </a:solidFill>
                <a:highlight>
                  <a:srgbClr val="FFFFFF"/>
                </a:highlight>
                <a:latin typeface="Times New Roman"/>
                <a:ea typeface="Times New Roman"/>
                <a:cs typeface="Times New Roman"/>
                <a:sym typeface="Times New Roman"/>
              </a:rPr>
              <a:t> нэһилиэгэр төрөөбүтэ. Суруйааччы айбыт аҕата СеменИннокентьевич Яковлев 1900 сыллаахха, оттон күн сирин көрдөрбүт күн күбэй ийэтэ Варвара Ивановна 1905 сыллаахха эмиэ Боотуруускай улууһугар төрөөбүт-үөскээбитдьон.</a:t>
            </a:r>
            <a:endParaRPr sz="1850">
              <a:solidFill>
                <a:srgbClr val="0000FF"/>
              </a:solidFill>
              <a:highlight>
                <a:srgbClr val="FFFFFF"/>
              </a:highlight>
              <a:latin typeface="Times New Roman"/>
              <a:ea typeface="Times New Roman"/>
              <a:cs typeface="Times New Roman"/>
              <a:sym typeface="Times New Roman"/>
            </a:endParaRPr>
          </a:p>
          <a:p>
            <a:pPr marL="0" lvl="0" indent="0" algn="l" rtl="0">
              <a:lnSpc>
                <a:spcPct val="100000"/>
              </a:lnSpc>
              <a:spcBef>
                <a:spcPts val="500"/>
              </a:spcBef>
              <a:spcAft>
                <a:spcPts val="0"/>
              </a:spcAft>
              <a:buNone/>
            </a:pPr>
            <a:r>
              <a:rPr lang="ru" sz="1850" dirty="0">
                <a:solidFill>
                  <a:srgbClr val="0000FF"/>
                </a:solidFill>
                <a:highlight>
                  <a:srgbClr val="FFFFFF"/>
                </a:highlight>
                <a:latin typeface="Times New Roman"/>
                <a:ea typeface="Times New Roman"/>
                <a:cs typeface="Times New Roman"/>
                <a:sym typeface="Times New Roman"/>
              </a:rPr>
              <a:t>Колхозтаах бааһынай уолаВ.Яковлев Чурапчытааҕы педучилищены, Дьокуускайдааҕы педагогическай институту бүтэрэн баран, өр сылларга учууталынан, оскуолаҕа завуһунан, директорынан,үөрэх салаатыгар инспекторынан, Дьокуускайдааҕы учууталлар билиилэрин үрдэтэр институткафедратынсэбиэдиссэйинэн үлэлээн баай педагогическай опыты хаһааммыта. </a:t>
            </a:r>
            <a:endParaRPr sz="1850">
              <a:solidFill>
                <a:srgbClr val="0000FF"/>
              </a:solidFill>
              <a:highlight>
                <a:srgbClr val="FFFFFF"/>
              </a:highlight>
              <a:latin typeface="Times New Roman"/>
              <a:ea typeface="Times New Roman"/>
              <a:cs typeface="Times New Roman"/>
              <a:sym typeface="Times New Roman"/>
            </a:endParaRPr>
          </a:p>
          <a:p>
            <a:pPr marL="0" lvl="0" indent="0" algn="l" rtl="0">
              <a:lnSpc>
                <a:spcPct val="115000"/>
              </a:lnSpc>
              <a:spcBef>
                <a:spcPts val="500"/>
              </a:spcBef>
              <a:spcAft>
                <a:spcPts val="500"/>
              </a:spcAft>
              <a:buNone/>
            </a:pPr>
            <a:endParaRPr sz="1450">
              <a:solidFill>
                <a:srgbClr val="0000FF"/>
              </a:solidFill>
              <a:highlight>
                <a:srgbClr val="FFFFFF"/>
              </a:highlight>
              <a:latin typeface="Times New Roman"/>
              <a:ea typeface="Times New Roman"/>
              <a:cs typeface="Times New Roman"/>
              <a:sym typeface="Times New Roman"/>
            </a:endParaRPr>
          </a:p>
        </p:txBody>
      </p:sp>
      <p:sp>
        <p:nvSpPr>
          <p:cNvPr id="57" name="Google Shape;57;p13"/>
          <p:cNvSpPr txBox="1"/>
          <p:nvPr/>
        </p:nvSpPr>
        <p:spPr>
          <a:xfrm>
            <a:off x="205850" y="4366925"/>
            <a:ext cx="31206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50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22"/>
          <p:cNvPicPr preferRelativeResize="0"/>
          <p:nvPr/>
        </p:nvPicPr>
        <p:blipFill>
          <a:blip r:embed="rId3">
            <a:alphaModFix/>
          </a:blip>
          <a:stretch>
            <a:fillRect/>
          </a:stretch>
        </p:blipFill>
        <p:spPr>
          <a:xfrm>
            <a:off x="1421575" y="152400"/>
            <a:ext cx="6460012" cy="4838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23"/>
          <p:cNvPicPr preferRelativeResize="0"/>
          <p:nvPr/>
        </p:nvPicPr>
        <p:blipFill>
          <a:blip r:embed="rId3">
            <a:alphaModFix/>
          </a:blip>
          <a:stretch>
            <a:fillRect/>
          </a:stretch>
        </p:blipFill>
        <p:spPr>
          <a:xfrm>
            <a:off x="700150" y="76200"/>
            <a:ext cx="6654800" cy="4991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4"/>
          <p:cNvSpPr txBox="1"/>
          <p:nvPr/>
        </p:nvSpPr>
        <p:spPr>
          <a:xfrm>
            <a:off x="0" y="0"/>
            <a:ext cx="8924400" cy="5393754"/>
          </a:xfrm>
          <a:prstGeom prst="rect">
            <a:avLst/>
          </a:prstGeom>
          <a:noFill/>
          <a:ln>
            <a:noFill/>
          </a:ln>
        </p:spPr>
        <p:txBody>
          <a:bodyPr spcFirstLastPara="1" wrap="square" lIns="91425" tIns="91425" rIns="91425" bIns="91425" anchor="t" anchorCtr="0">
            <a:spAutoFit/>
          </a:bodyPr>
          <a:lstStyle/>
          <a:p>
            <a:pPr marL="685800" lvl="0" indent="-320675" algn="l" rtl="0">
              <a:lnSpc>
                <a:spcPct val="115000"/>
              </a:lnSpc>
              <a:spcBef>
                <a:spcPts val="600"/>
              </a:spcBef>
              <a:spcAft>
                <a:spcPts val="0"/>
              </a:spcAft>
              <a:buClr>
                <a:srgbClr val="0000FF"/>
              </a:buClr>
              <a:buSzPts val="1450"/>
              <a:buFont typeface="Times New Roman"/>
              <a:buChar char="●"/>
            </a:pPr>
            <a:r>
              <a:rPr lang="ru" u="sng" dirty="0">
                <a:solidFill>
                  <a:srgbClr val="0000FF"/>
                </a:solidFill>
                <a:highlight>
                  <a:srgbClr val="FFFFFF"/>
                </a:highlight>
                <a:latin typeface="Times New Roman" pitchFamily="18" charset="0"/>
                <a:ea typeface="Times New Roman"/>
                <a:cs typeface="Times New Roman" pitchFamily="18" charset="0"/>
                <a:sym typeface="Times New Roman"/>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1928</a:t>
            </a:r>
            <a:r>
              <a:rPr lang="ru" dirty="0">
                <a:solidFill>
                  <a:srgbClr val="0000FF"/>
                </a:solidFill>
                <a:highlight>
                  <a:srgbClr val="FFFFFF"/>
                </a:highlight>
                <a:latin typeface="Times New Roman" pitchFamily="18" charset="0"/>
                <a:ea typeface="Times New Roman"/>
                <a:cs typeface="Times New Roman" pitchFamily="18" charset="0"/>
                <a:sym typeface="Times New Roman"/>
              </a:rPr>
              <a:t> сыллаахха </a:t>
            </a:r>
            <a:r>
              <a:rPr lang="ru" dirty="0">
                <a:solidFill>
                  <a:srgbClr val="0000FF"/>
                </a:solidFill>
                <a:highlight>
                  <a:srgbClr val="FFFFFF"/>
                </a:highlight>
                <a:uFill>
                  <a:noFill/>
                </a:uFill>
                <a:latin typeface="Times New Roman" pitchFamily="18" charset="0"/>
                <a:ea typeface="Times New Roman"/>
                <a:cs typeface="Times New Roman" pitchFamily="18" charset="0"/>
                <a:sym typeface="Times New Roman"/>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муус устар 1</a:t>
            </a:r>
            <a:r>
              <a:rPr lang="ru" dirty="0">
                <a:solidFill>
                  <a:srgbClr val="0000FF"/>
                </a:solidFill>
                <a:highlight>
                  <a:srgbClr val="FFFFFF"/>
                </a:highlight>
                <a:latin typeface="Times New Roman" pitchFamily="18" charset="0"/>
                <a:ea typeface="Times New Roman"/>
                <a:cs typeface="Times New Roman" pitchFamily="18" charset="0"/>
                <a:sym typeface="Times New Roman"/>
              </a:rPr>
              <a:t> күнүгэр </a:t>
            </a:r>
            <a:r>
              <a:rPr lang="ru" dirty="0">
                <a:solidFill>
                  <a:srgbClr val="0000FF"/>
                </a:solidFill>
                <a:highlight>
                  <a:srgbClr val="FFFFFF"/>
                </a:highlight>
                <a:uFill>
                  <a:noFill/>
                </a:uFill>
                <a:latin typeface="Times New Roman" pitchFamily="18" charset="0"/>
                <a:ea typeface="Times New Roman"/>
                <a:cs typeface="Times New Roman" pitchFamily="18" charset="0"/>
                <a:sym typeface="Times New Roman"/>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Чурапчы улууһун</a:t>
            </a:r>
            <a:r>
              <a:rPr lang="ru" dirty="0">
                <a:solidFill>
                  <a:srgbClr val="0000FF"/>
                </a:solidFill>
                <a:highlight>
                  <a:srgbClr val="FFFFFF"/>
                </a:highlight>
                <a:latin typeface="Times New Roman" pitchFamily="18" charset="0"/>
                <a:ea typeface="Times New Roman"/>
                <a:cs typeface="Times New Roman" pitchFamily="18" charset="0"/>
                <a:sym typeface="Times New Roman"/>
              </a:rPr>
              <a:t> </a:t>
            </a:r>
            <a:r>
              <a:rPr lang="ru" dirty="0">
                <a:solidFill>
                  <a:srgbClr val="0000FF"/>
                </a:solidFill>
                <a:highlight>
                  <a:srgbClr val="FFFFFF"/>
                </a:highlight>
                <a:uFill>
                  <a:noFill/>
                </a:uFill>
                <a:latin typeface="Times New Roman" pitchFamily="18" charset="0"/>
                <a:ea typeface="Times New Roman"/>
                <a:cs typeface="Times New Roman" pitchFamily="18" charset="0"/>
                <a:sym typeface="Times New Roman"/>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Кытаанах</a:t>
            </a:r>
            <a:r>
              <a:rPr lang="ru" dirty="0">
                <a:solidFill>
                  <a:srgbClr val="0000FF"/>
                </a:solidFill>
                <a:highlight>
                  <a:srgbClr val="FFFFFF"/>
                </a:highlight>
                <a:latin typeface="Times New Roman" pitchFamily="18" charset="0"/>
                <a:ea typeface="Times New Roman"/>
                <a:cs typeface="Times New Roman" pitchFamily="18" charset="0"/>
                <a:sym typeface="Times New Roman"/>
              </a:rPr>
              <a:t> нэһилиэгэр төрөөбүтэ.</a:t>
            </a:r>
            <a:endParaRPr>
              <a:solidFill>
                <a:srgbClr val="0000FF"/>
              </a:solidFill>
              <a:highlight>
                <a:srgbClr val="FFFFFF"/>
              </a:highlight>
              <a:latin typeface="Times New Roman" pitchFamily="18" charset="0"/>
              <a:ea typeface="Times New Roman"/>
              <a:cs typeface="Times New Roman" pitchFamily="18" charset="0"/>
              <a:sym typeface="Times New Roman"/>
            </a:endParaRPr>
          </a:p>
          <a:p>
            <a:pPr marL="685800" lvl="0" indent="-320675" algn="l" rtl="0">
              <a:lnSpc>
                <a:spcPct val="115000"/>
              </a:lnSpc>
              <a:spcBef>
                <a:spcPts val="0"/>
              </a:spcBef>
              <a:spcAft>
                <a:spcPts val="0"/>
              </a:spcAft>
              <a:buClr>
                <a:srgbClr val="0000FF"/>
              </a:buClr>
              <a:buSzPts val="1450"/>
              <a:buFont typeface="Times New Roman"/>
              <a:buChar char="●"/>
            </a:pPr>
            <a:r>
              <a:rPr lang="ru" dirty="0">
                <a:solidFill>
                  <a:srgbClr val="0000FF"/>
                </a:solidFill>
                <a:highlight>
                  <a:srgbClr val="FFFFFF"/>
                </a:highlight>
                <a:latin typeface="Times New Roman" pitchFamily="18" charset="0"/>
                <a:ea typeface="Times New Roman"/>
                <a:cs typeface="Times New Roman" pitchFamily="18" charset="0"/>
                <a:sym typeface="Times New Roman"/>
              </a:rPr>
              <a:t>1936 сыллаахха Кытаанах оскуолатыгар маҥнайгы кылааска үөрэнэ киирбитэ, сэттэ кылааһы бэрт ситиһиилээхтик үөрэнэн бүтэрбитэ.</a:t>
            </a:r>
            <a:endParaRPr>
              <a:solidFill>
                <a:srgbClr val="0000FF"/>
              </a:solidFill>
              <a:highlight>
                <a:srgbClr val="FFFFFF"/>
              </a:highlight>
              <a:latin typeface="Times New Roman" pitchFamily="18" charset="0"/>
              <a:ea typeface="Times New Roman"/>
              <a:cs typeface="Times New Roman" pitchFamily="18" charset="0"/>
              <a:sym typeface="Times New Roman"/>
            </a:endParaRPr>
          </a:p>
          <a:p>
            <a:pPr marL="685800" lvl="0" indent="-320675" algn="l" rtl="0">
              <a:lnSpc>
                <a:spcPct val="115000"/>
              </a:lnSpc>
              <a:spcBef>
                <a:spcPts val="0"/>
              </a:spcBef>
              <a:spcAft>
                <a:spcPts val="0"/>
              </a:spcAft>
              <a:buClr>
                <a:srgbClr val="0000FF"/>
              </a:buClr>
              <a:buSzPts val="1450"/>
              <a:buFont typeface="Times New Roman"/>
              <a:buChar char="●"/>
            </a:pPr>
            <a:r>
              <a:rPr lang="ru" dirty="0">
                <a:solidFill>
                  <a:srgbClr val="0000FF"/>
                </a:solidFill>
                <a:highlight>
                  <a:srgbClr val="FFFFFF"/>
                </a:highlight>
                <a:latin typeface="Times New Roman" pitchFamily="18" charset="0"/>
                <a:ea typeface="Times New Roman"/>
                <a:cs typeface="Times New Roman" pitchFamily="18" charset="0"/>
                <a:sym typeface="Times New Roman"/>
              </a:rPr>
              <a:t>1948 с. Чурапчытааҕы педагогическай училищены бүтэрэн, Дьокуускайга пединститут историческай факультетын студена буолбута. Науканан интэриэһиргиир, билиигэ-көрүүгэ дьулуһар баҕалаах студент историк учуонай </a:t>
            </a:r>
            <a:r>
              <a:rPr lang="ru" dirty="0">
                <a:solidFill>
                  <a:srgbClr val="0000FF"/>
                </a:solidFill>
                <a:highlight>
                  <a:srgbClr val="FFFFFF"/>
                </a:highlight>
                <a:uFill>
                  <a:noFill/>
                </a:uFill>
                <a:latin typeface="Times New Roman" pitchFamily="18" charset="0"/>
                <a:ea typeface="Times New Roman"/>
                <a:cs typeface="Times New Roman" pitchFamily="18" charset="0"/>
                <a:sym typeface="Times New Roman"/>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Г. П. Башарин</a:t>
            </a:r>
            <a:r>
              <a:rPr lang="ru" dirty="0">
                <a:solidFill>
                  <a:srgbClr val="0000FF"/>
                </a:solidFill>
                <a:highlight>
                  <a:srgbClr val="FFFFFF"/>
                </a:highlight>
                <a:latin typeface="Times New Roman" pitchFamily="18" charset="0"/>
                <a:ea typeface="Times New Roman"/>
                <a:cs typeface="Times New Roman" pitchFamily="18" charset="0"/>
                <a:sym typeface="Times New Roman"/>
              </a:rPr>
              <a:t> куруһуогар дьарыктаммыта.</a:t>
            </a:r>
            <a:endParaRPr>
              <a:solidFill>
                <a:srgbClr val="0000FF"/>
              </a:solidFill>
              <a:highlight>
                <a:srgbClr val="FFFFFF"/>
              </a:highlight>
              <a:latin typeface="Times New Roman" pitchFamily="18" charset="0"/>
              <a:ea typeface="Times New Roman"/>
              <a:cs typeface="Times New Roman" pitchFamily="18" charset="0"/>
              <a:sym typeface="Times New Roman"/>
            </a:endParaRPr>
          </a:p>
          <a:p>
            <a:pPr marL="685800" lvl="0" indent="-320675" algn="l" rtl="0">
              <a:lnSpc>
                <a:spcPct val="115000"/>
              </a:lnSpc>
              <a:spcBef>
                <a:spcPts val="0"/>
              </a:spcBef>
              <a:spcAft>
                <a:spcPts val="0"/>
              </a:spcAft>
              <a:buClr>
                <a:srgbClr val="0000FF"/>
              </a:buClr>
              <a:buSzPts val="1450"/>
              <a:buFont typeface="Times New Roman"/>
              <a:buChar char="●"/>
            </a:pPr>
            <a:r>
              <a:rPr lang="ru" dirty="0">
                <a:solidFill>
                  <a:srgbClr val="0000FF"/>
                </a:solidFill>
                <a:highlight>
                  <a:srgbClr val="FFFFFF"/>
                </a:highlight>
                <a:latin typeface="Times New Roman" pitchFamily="18" charset="0"/>
                <a:ea typeface="Times New Roman"/>
                <a:cs typeface="Times New Roman" pitchFamily="18" charset="0"/>
                <a:sym typeface="Times New Roman"/>
              </a:rPr>
              <a:t>1952 с. Василий Яковлев уонна кини доҕоро Михаил Иванов (</a:t>
            </a:r>
            <a:r>
              <a:rPr lang="ru" dirty="0">
                <a:solidFill>
                  <a:srgbClr val="0000FF"/>
                </a:solidFill>
                <a:highlight>
                  <a:srgbClr val="FFFFFF"/>
                </a:highlight>
                <a:uFill>
                  <a:noFill/>
                </a:uFill>
                <a:latin typeface="Times New Roman" pitchFamily="18" charset="0"/>
                <a:ea typeface="Times New Roman"/>
                <a:cs typeface="Times New Roman" pitchFamily="18" charset="0"/>
                <a:sym typeface="Times New Roman"/>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Багдарыын Сүлбэ</a:t>
            </a:r>
            <a:r>
              <a:rPr lang="ru" dirty="0">
                <a:solidFill>
                  <a:srgbClr val="0000FF"/>
                </a:solidFill>
                <a:highlight>
                  <a:srgbClr val="FFFFFF"/>
                </a:highlight>
                <a:latin typeface="Times New Roman" pitchFamily="18" charset="0"/>
                <a:ea typeface="Times New Roman"/>
                <a:cs typeface="Times New Roman" pitchFamily="18" charset="0"/>
                <a:sym typeface="Times New Roman"/>
              </a:rPr>
              <a:t>) политическай буруйдааһыҥҥа балыллан, хаайыыга киирбиттэрэ. Мантан 1954 с. толору реабилитацияламмыттара уонна институттарын бүтэрбиттэрэ.</a:t>
            </a:r>
            <a:endParaRPr>
              <a:solidFill>
                <a:srgbClr val="0000FF"/>
              </a:solidFill>
              <a:highlight>
                <a:srgbClr val="FFFFFF"/>
              </a:highlight>
              <a:latin typeface="Times New Roman" pitchFamily="18" charset="0"/>
              <a:ea typeface="Times New Roman"/>
              <a:cs typeface="Times New Roman" pitchFamily="18" charset="0"/>
              <a:sym typeface="Times New Roman"/>
            </a:endParaRPr>
          </a:p>
          <a:p>
            <a:pPr marL="685800" lvl="0" indent="-320675" algn="l" rtl="0">
              <a:lnSpc>
                <a:spcPct val="115000"/>
              </a:lnSpc>
              <a:spcBef>
                <a:spcPts val="0"/>
              </a:spcBef>
              <a:spcAft>
                <a:spcPts val="0"/>
              </a:spcAft>
              <a:buClr>
                <a:srgbClr val="0000FF"/>
              </a:buClr>
              <a:buSzPts val="1450"/>
              <a:buFont typeface="Times New Roman"/>
              <a:buChar char="●"/>
            </a:pPr>
            <a:r>
              <a:rPr lang="ru" dirty="0">
                <a:solidFill>
                  <a:srgbClr val="0000FF"/>
                </a:solidFill>
                <a:highlight>
                  <a:srgbClr val="FFFFFF"/>
                </a:highlight>
                <a:latin typeface="Times New Roman" pitchFamily="18" charset="0"/>
                <a:ea typeface="Times New Roman"/>
                <a:cs typeface="Times New Roman" pitchFamily="18" charset="0"/>
                <a:sym typeface="Times New Roman"/>
              </a:rPr>
              <a:t>1954 сыллаахха хаайыыттан тахсан баран, Дьокуускайга баар Учууталлар билиилэрин үрдэтэр республиканскай институкка оҕолорго кылаас таһынан билиини- көрүүнү биэрии инструкторынан үлэлээбитэ.</a:t>
            </a:r>
            <a:endParaRPr>
              <a:solidFill>
                <a:srgbClr val="0000FF"/>
              </a:solidFill>
              <a:highlight>
                <a:srgbClr val="FFFFFF"/>
              </a:highlight>
              <a:latin typeface="Times New Roman" pitchFamily="18" charset="0"/>
              <a:ea typeface="Times New Roman"/>
              <a:cs typeface="Times New Roman" pitchFamily="18" charset="0"/>
              <a:sym typeface="Times New Roman"/>
            </a:endParaRPr>
          </a:p>
          <a:p>
            <a:pPr marL="685800" lvl="0" indent="-320675" algn="l" rtl="0">
              <a:lnSpc>
                <a:spcPct val="115000"/>
              </a:lnSpc>
              <a:spcBef>
                <a:spcPts val="0"/>
              </a:spcBef>
              <a:spcAft>
                <a:spcPts val="0"/>
              </a:spcAft>
              <a:buClr>
                <a:srgbClr val="0000FF"/>
              </a:buClr>
              <a:buSzPts val="1450"/>
              <a:buFont typeface="Times New Roman"/>
              <a:buChar char="●"/>
            </a:pPr>
            <a:r>
              <a:rPr lang="ru" dirty="0">
                <a:solidFill>
                  <a:srgbClr val="0000FF"/>
                </a:solidFill>
                <a:highlight>
                  <a:srgbClr val="FFFFFF"/>
                </a:highlight>
                <a:latin typeface="Times New Roman" pitchFamily="18" charset="0"/>
                <a:ea typeface="Times New Roman"/>
                <a:cs typeface="Times New Roman" pitchFamily="18" charset="0"/>
                <a:sym typeface="Times New Roman"/>
              </a:rPr>
              <a:t>1955 сыллаахха саас үөрэҕин ситэрэн, пединститукка госэкзаменнарын туттарбыта.</a:t>
            </a:r>
            <a:endParaRPr>
              <a:solidFill>
                <a:srgbClr val="0000FF"/>
              </a:solidFill>
              <a:highlight>
                <a:srgbClr val="FFFFFF"/>
              </a:highlight>
              <a:latin typeface="Times New Roman" pitchFamily="18" charset="0"/>
              <a:ea typeface="Times New Roman"/>
              <a:cs typeface="Times New Roman" pitchFamily="18" charset="0"/>
              <a:sym typeface="Times New Roman"/>
            </a:endParaRPr>
          </a:p>
          <a:p>
            <a:pPr marL="685800" lvl="0" indent="-320675" algn="l" rtl="0">
              <a:lnSpc>
                <a:spcPct val="115000"/>
              </a:lnSpc>
              <a:spcBef>
                <a:spcPts val="0"/>
              </a:spcBef>
              <a:spcAft>
                <a:spcPts val="0"/>
              </a:spcAft>
              <a:buClr>
                <a:srgbClr val="0000FF"/>
              </a:buClr>
              <a:buSzPts val="1450"/>
              <a:buFont typeface="Times New Roman"/>
              <a:buChar char="●"/>
            </a:pPr>
            <a:r>
              <a:rPr lang="ru" dirty="0">
                <a:solidFill>
                  <a:srgbClr val="0000FF"/>
                </a:solidFill>
                <a:highlight>
                  <a:srgbClr val="FFFFFF"/>
                </a:highlight>
                <a:latin typeface="Times New Roman" pitchFamily="18" charset="0"/>
                <a:ea typeface="Times New Roman"/>
                <a:cs typeface="Times New Roman" pitchFamily="18" charset="0"/>
                <a:sym typeface="Times New Roman"/>
              </a:rPr>
              <a:t>Идэтинэн </a:t>
            </a:r>
            <a:r>
              <a:rPr lang="ru" dirty="0">
                <a:solidFill>
                  <a:srgbClr val="0000FF"/>
                </a:solidFill>
                <a:highlight>
                  <a:srgbClr val="FFFFFF"/>
                </a:highlight>
                <a:uFill>
                  <a:noFill/>
                </a:uFill>
                <a:latin typeface="Times New Roman" pitchFamily="18" charset="0"/>
                <a:ea typeface="Times New Roman"/>
                <a:cs typeface="Times New Roman" pitchFamily="18" charset="0"/>
                <a:sym typeface="Times New Roman"/>
                <a:hlinkClick r:id="rId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Усуйаана</a:t>
            </a:r>
            <a:r>
              <a:rPr lang="ru" dirty="0">
                <a:solidFill>
                  <a:srgbClr val="0000FF"/>
                </a:solidFill>
                <a:highlight>
                  <a:srgbClr val="FFFFFF"/>
                </a:highlight>
                <a:latin typeface="Times New Roman" pitchFamily="18" charset="0"/>
                <a:ea typeface="Times New Roman"/>
                <a:cs typeface="Times New Roman" pitchFamily="18" charset="0"/>
                <a:sym typeface="Times New Roman"/>
              </a:rPr>
              <a:t>, </a:t>
            </a:r>
            <a:r>
              <a:rPr lang="ru" dirty="0">
                <a:solidFill>
                  <a:srgbClr val="0000FF"/>
                </a:solidFill>
                <a:highlight>
                  <a:srgbClr val="FFFFFF"/>
                </a:highlight>
                <a:uFill>
                  <a:noFill/>
                </a:uFill>
                <a:latin typeface="Times New Roman" pitchFamily="18" charset="0"/>
                <a:ea typeface="Times New Roman"/>
                <a:cs typeface="Times New Roman" pitchFamily="18" charset="0"/>
                <a:sym typeface="Times New Roman"/>
                <a:hlinkClick r:id="rId10">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Нам</a:t>
            </a:r>
            <a:r>
              <a:rPr lang="ru" dirty="0">
                <a:solidFill>
                  <a:srgbClr val="0000FF"/>
                </a:solidFill>
                <a:highlight>
                  <a:srgbClr val="FFFFFF"/>
                </a:highlight>
                <a:latin typeface="Times New Roman" pitchFamily="18" charset="0"/>
                <a:ea typeface="Times New Roman"/>
                <a:cs typeface="Times New Roman" pitchFamily="18" charset="0"/>
                <a:sym typeface="Times New Roman"/>
              </a:rPr>
              <a:t>, </a:t>
            </a:r>
            <a:r>
              <a:rPr lang="ru" dirty="0">
                <a:solidFill>
                  <a:srgbClr val="0000FF"/>
                </a:solidFill>
                <a:highlight>
                  <a:srgbClr val="FFFFFF"/>
                </a:highlight>
                <a:uFill>
                  <a:noFill/>
                </a:uFill>
                <a:latin typeface="Times New Roman" pitchFamily="18" charset="0"/>
                <a:ea typeface="Times New Roman"/>
                <a:cs typeface="Times New Roman" pitchFamily="18" charset="0"/>
                <a:sym typeface="Times New Roman"/>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Чурапчы</a:t>
            </a:r>
            <a:r>
              <a:rPr lang="ru" dirty="0">
                <a:solidFill>
                  <a:srgbClr val="0000FF"/>
                </a:solidFill>
                <a:highlight>
                  <a:srgbClr val="FFFFFF"/>
                </a:highlight>
                <a:latin typeface="Times New Roman" pitchFamily="18" charset="0"/>
                <a:ea typeface="Times New Roman"/>
                <a:cs typeface="Times New Roman" pitchFamily="18" charset="0"/>
                <a:sym typeface="Times New Roman"/>
              </a:rPr>
              <a:t> улуустарыгар учууталлаабыта.</a:t>
            </a:r>
            <a:endParaRPr>
              <a:solidFill>
                <a:srgbClr val="0000FF"/>
              </a:solidFill>
              <a:highlight>
                <a:srgbClr val="FFFFFF"/>
              </a:highlight>
              <a:latin typeface="Times New Roman" pitchFamily="18" charset="0"/>
              <a:ea typeface="Times New Roman"/>
              <a:cs typeface="Times New Roman" pitchFamily="18" charset="0"/>
              <a:sym typeface="Times New Roman"/>
            </a:endParaRPr>
          </a:p>
          <a:p>
            <a:pPr marL="685800" lvl="0" indent="-320675" algn="l" rtl="0">
              <a:lnSpc>
                <a:spcPct val="115000"/>
              </a:lnSpc>
              <a:spcBef>
                <a:spcPts val="0"/>
              </a:spcBef>
              <a:spcAft>
                <a:spcPts val="0"/>
              </a:spcAft>
              <a:buClr>
                <a:srgbClr val="0000FF"/>
              </a:buClr>
              <a:buSzPts val="1450"/>
              <a:buFont typeface="Times New Roman"/>
              <a:buChar char="●"/>
            </a:pPr>
            <a:r>
              <a:rPr lang="ru" dirty="0">
                <a:solidFill>
                  <a:srgbClr val="0000FF"/>
                </a:solidFill>
                <a:highlight>
                  <a:srgbClr val="FFFFFF"/>
                </a:highlight>
                <a:latin typeface="Times New Roman" pitchFamily="18" charset="0"/>
                <a:ea typeface="Times New Roman"/>
                <a:cs typeface="Times New Roman" pitchFamily="18" charset="0"/>
                <a:sym typeface="Times New Roman"/>
              </a:rPr>
              <a:t>1977 с. </a:t>
            </a:r>
            <a:r>
              <a:rPr lang="ru" dirty="0">
                <a:solidFill>
                  <a:srgbClr val="0000FF"/>
                </a:solidFill>
                <a:highlight>
                  <a:srgbClr val="FFFFFF"/>
                </a:highlight>
                <a:uFill>
                  <a:noFill/>
                </a:uFill>
                <a:latin typeface="Times New Roman" pitchFamily="18" charset="0"/>
                <a:ea typeface="Times New Roman"/>
                <a:cs typeface="Times New Roman" pitchFamily="18" charset="0"/>
                <a:sym typeface="Times New Roman"/>
                <a:hlinkClick r:id="rId11">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«Хотугу сулус» сурунаал</a:t>
            </a:r>
            <a:r>
              <a:rPr lang="ru" dirty="0">
                <a:solidFill>
                  <a:srgbClr val="0000FF"/>
                </a:solidFill>
                <a:highlight>
                  <a:srgbClr val="FFFFFF"/>
                </a:highlight>
                <a:latin typeface="Times New Roman" pitchFamily="18" charset="0"/>
                <a:ea typeface="Times New Roman"/>
                <a:cs typeface="Times New Roman" pitchFamily="18" charset="0"/>
                <a:sym typeface="Times New Roman"/>
              </a:rPr>
              <a:t> редакциятыгар проза салаатын сэбиэдиссэйинэн улэҕэ киирбитэ.</a:t>
            </a:r>
            <a:endParaRPr>
              <a:solidFill>
                <a:srgbClr val="0000FF"/>
              </a:solidFill>
              <a:highlight>
                <a:srgbClr val="FFFFFF"/>
              </a:highlight>
              <a:latin typeface="Times New Roman" pitchFamily="18" charset="0"/>
              <a:ea typeface="Times New Roman"/>
              <a:cs typeface="Times New Roman" pitchFamily="18" charset="0"/>
              <a:sym typeface="Times New Roman"/>
            </a:endParaRPr>
          </a:p>
          <a:p>
            <a:pPr marL="685800" lvl="0" indent="-320675" algn="l" rtl="0">
              <a:lnSpc>
                <a:spcPct val="115000"/>
              </a:lnSpc>
              <a:spcBef>
                <a:spcPts val="0"/>
              </a:spcBef>
              <a:spcAft>
                <a:spcPts val="0"/>
              </a:spcAft>
              <a:buClr>
                <a:srgbClr val="0000FF"/>
              </a:buClr>
              <a:buSzPts val="1450"/>
              <a:buFont typeface="Times New Roman"/>
              <a:buChar char="●"/>
            </a:pPr>
            <a:r>
              <a:rPr lang="ru" dirty="0">
                <a:solidFill>
                  <a:srgbClr val="0000FF"/>
                </a:solidFill>
                <a:highlight>
                  <a:srgbClr val="FFFFFF"/>
                </a:highlight>
                <a:latin typeface="Times New Roman" pitchFamily="18" charset="0"/>
                <a:ea typeface="Times New Roman"/>
                <a:cs typeface="Times New Roman" pitchFamily="18" charset="0"/>
                <a:sym typeface="Times New Roman"/>
              </a:rPr>
              <a:t>1979 с. </a:t>
            </a:r>
            <a:r>
              <a:rPr lang="ru" dirty="0">
                <a:solidFill>
                  <a:srgbClr val="0000FF"/>
                </a:solidFill>
                <a:highlight>
                  <a:srgbClr val="FFFFFF"/>
                </a:highlight>
                <a:uFill>
                  <a:noFill/>
                </a:uFill>
                <a:latin typeface="Times New Roman" pitchFamily="18" charset="0"/>
                <a:ea typeface="Times New Roman"/>
                <a:cs typeface="Times New Roman" pitchFamily="18" charset="0"/>
                <a:sym typeface="Times New Roman"/>
                <a:hlinkClick r:id="rId1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ССРС суруйааччыларын Сойууһун</a:t>
            </a:r>
            <a:r>
              <a:rPr lang="ru" dirty="0">
                <a:solidFill>
                  <a:srgbClr val="0000FF"/>
                </a:solidFill>
                <a:highlight>
                  <a:srgbClr val="FFFFFF"/>
                </a:highlight>
                <a:latin typeface="Times New Roman" pitchFamily="18" charset="0"/>
                <a:ea typeface="Times New Roman"/>
                <a:cs typeface="Times New Roman" pitchFamily="18" charset="0"/>
                <a:sym typeface="Times New Roman"/>
              </a:rPr>
              <a:t> чилиэнэ.</a:t>
            </a:r>
            <a:endParaRPr>
              <a:solidFill>
                <a:srgbClr val="0000FF"/>
              </a:solidFill>
              <a:highlight>
                <a:srgbClr val="FFFFFF"/>
              </a:highlight>
              <a:latin typeface="Times New Roman" pitchFamily="18" charset="0"/>
              <a:ea typeface="Times New Roman"/>
              <a:cs typeface="Times New Roman" pitchFamily="18" charset="0"/>
              <a:sym typeface="Times New Roman"/>
            </a:endParaRPr>
          </a:p>
          <a:p>
            <a:pPr marL="685800" lvl="0" indent="-320675" algn="l" rtl="0">
              <a:lnSpc>
                <a:spcPct val="115000"/>
              </a:lnSpc>
              <a:spcBef>
                <a:spcPts val="0"/>
              </a:spcBef>
              <a:spcAft>
                <a:spcPts val="0"/>
              </a:spcAft>
              <a:buClr>
                <a:srgbClr val="0000FF"/>
              </a:buClr>
              <a:buSzPts val="1450"/>
              <a:buFont typeface="Times New Roman"/>
              <a:buChar char="●"/>
            </a:pPr>
            <a:r>
              <a:rPr lang="ru" dirty="0">
                <a:solidFill>
                  <a:srgbClr val="0000FF"/>
                </a:solidFill>
                <a:highlight>
                  <a:srgbClr val="FFFFFF"/>
                </a:highlight>
                <a:latin typeface="Times New Roman" pitchFamily="18" charset="0"/>
                <a:ea typeface="Times New Roman"/>
                <a:cs typeface="Times New Roman" pitchFamily="18" charset="0"/>
                <a:sym typeface="Times New Roman"/>
              </a:rPr>
              <a:t>1981 с. педагогическай наука кандидата буолбута.</a:t>
            </a:r>
            <a:endParaRPr>
              <a:solidFill>
                <a:srgbClr val="0000FF"/>
              </a:solidFill>
              <a:highlight>
                <a:srgbClr val="FFFFFF"/>
              </a:highlight>
              <a:latin typeface="Times New Roman" pitchFamily="18" charset="0"/>
              <a:ea typeface="Times New Roman"/>
              <a:cs typeface="Times New Roman" pitchFamily="18" charset="0"/>
              <a:sym typeface="Times New Roman"/>
            </a:endParaRPr>
          </a:p>
          <a:p>
            <a:pPr marL="685800" lvl="0" indent="-320675" algn="l" rtl="0">
              <a:lnSpc>
                <a:spcPct val="115000"/>
              </a:lnSpc>
              <a:spcBef>
                <a:spcPts val="0"/>
              </a:spcBef>
              <a:spcAft>
                <a:spcPts val="0"/>
              </a:spcAft>
              <a:buClr>
                <a:srgbClr val="0000FF"/>
              </a:buClr>
              <a:buSzPts val="1450"/>
              <a:buFont typeface="Times New Roman"/>
              <a:buChar char="●"/>
            </a:pPr>
            <a:r>
              <a:rPr lang="ru" dirty="0">
                <a:solidFill>
                  <a:srgbClr val="0000FF"/>
                </a:solidFill>
                <a:highlight>
                  <a:srgbClr val="FFFFFF"/>
                </a:highlight>
                <a:latin typeface="Times New Roman" pitchFamily="18" charset="0"/>
                <a:ea typeface="Times New Roman"/>
                <a:cs typeface="Times New Roman" pitchFamily="18" charset="0"/>
                <a:sym typeface="Times New Roman"/>
              </a:rPr>
              <a:t>1992 с. “Чолбон” сурунаал кылаабынай редакторынан талыллан олоҕун тиһэх күннэригэр диэри үлэлээбитэ.</a:t>
            </a:r>
            <a:endParaRPr>
              <a:solidFill>
                <a:srgbClr val="0000FF"/>
              </a:solidFill>
              <a:highlight>
                <a:srgbClr val="FFFFFF"/>
              </a:highlight>
              <a:latin typeface="Times New Roman" pitchFamily="18" charset="0"/>
              <a:ea typeface="Times New Roman"/>
              <a:cs typeface="Times New Roman" pitchFamily="18" charset="0"/>
              <a:sym typeface="Times New Roman"/>
            </a:endParaRPr>
          </a:p>
          <a:p>
            <a:pPr marL="685800" lvl="0" indent="-320675" algn="l" rtl="0">
              <a:lnSpc>
                <a:spcPct val="115000"/>
              </a:lnSpc>
              <a:spcBef>
                <a:spcPts val="0"/>
              </a:spcBef>
              <a:spcAft>
                <a:spcPts val="0"/>
              </a:spcAft>
              <a:buClr>
                <a:srgbClr val="0000FF"/>
              </a:buClr>
              <a:buSzPts val="1450"/>
              <a:buFont typeface="Times New Roman"/>
              <a:buChar char="●"/>
            </a:pPr>
            <a:r>
              <a:rPr lang="ru" dirty="0">
                <a:solidFill>
                  <a:srgbClr val="0000FF"/>
                </a:solidFill>
                <a:highlight>
                  <a:srgbClr val="FFFFFF"/>
                </a:highlight>
                <a:latin typeface="Times New Roman" pitchFamily="18" charset="0"/>
                <a:ea typeface="Times New Roman"/>
                <a:cs typeface="Times New Roman" pitchFamily="18" charset="0"/>
                <a:sym typeface="Times New Roman"/>
              </a:rPr>
              <a:t>1996 сыллаахха сэтинньи 27 күнүгэр өлбүтэ. </a:t>
            </a:r>
            <a:r>
              <a:rPr lang="ru" dirty="0">
                <a:solidFill>
                  <a:srgbClr val="0000FF"/>
                </a:solidFill>
                <a:highlight>
                  <a:srgbClr val="FFFFFF"/>
                </a:highlight>
                <a:uFill>
                  <a:noFill/>
                </a:uFill>
                <a:latin typeface="Times New Roman" pitchFamily="18" charset="0"/>
                <a:ea typeface="Times New Roman"/>
                <a:cs typeface="Times New Roman" pitchFamily="18" charset="0"/>
                <a:sym typeface="Times New Roman"/>
                <a:hlinkClick r:id="rId1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Дьокуускайга</a:t>
            </a:r>
            <a:r>
              <a:rPr lang="ru" dirty="0">
                <a:solidFill>
                  <a:srgbClr val="0000FF"/>
                </a:solidFill>
                <a:highlight>
                  <a:srgbClr val="FFFFFF"/>
                </a:highlight>
                <a:latin typeface="Times New Roman" pitchFamily="18" charset="0"/>
                <a:ea typeface="Times New Roman"/>
                <a:cs typeface="Times New Roman" pitchFamily="18" charset="0"/>
                <a:sym typeface="Times New Roman"/>
              </a:rPr>
              <a:t> көмүллүбүтэ.</a:t>
            </a:r>
            <a:endParaRPr>
              <a:solidFill>
                <a:srgbClr val="0000FF"/>
              </a:solidFill>
              <a:highlight>
                <a:srgbClr val="FFFFFF"/>
              </a:highlight>
              <a:latin typeface="Times New Roman" pitchFamily="18" charset="0"/>
              <a:ea typeface="Times New Roman"/>
              <a:cs typeface="Times New Roman" pitchFamily="18" charset="0"/>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5"/>
          <p:cNvSpPr txBox="1"/>
          <p:nvPr/>
        </p:nvSpPr>
        <p:spPr>
          <a:xfrm>
            <a:off x="0" y="0"/>
            <a:ext cx="8844300" cy="49935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700"/>
              </a:spcBef>
              <a:spcAft>
                <a:spcPts val="0"/>
              </a:spcAft>
              <a:buNone/>
            </a:pPr>
            <a:r>
              <a:rPr lang="ru" sz="1700" b="1">
                <a:solidFill>
                  <a:srgbClr val="0000FF"/>
                </a:solidFill>
                <a:highlight>
                  <a:srgbClr val="FFFFFF"/>
                </a:highlight>
                <a:latin typeface="Georgia"/>
                <a:ea typeface="Georgia"/>
                <a:cs typeface="Georgia"/>
                <a:sym typeface="Georgia"/>
              </a:rPr>
              <a:t>Айар үлэтэ</a:t>
            </a:r>
            <a:endParaRPr sz="1100" b="1">
              <a:solidFill>
                <a:srgbClr val="0000FF"/>
              </a:solidFill>
              <a:highlight>
                <a:srgbClr val="FFFFFF"/>
              </a:highlight>
            </a:endParaRPr>
          </a:p>
          <a:p>
            <a:pPr marL="0" lvl="0" indent="0" algn="l" rtl="0">
              <a:lnSpc>
                <a:spcPct val="100000"/>
              </a:lnSpc>
              <a:spcBef>
                <a:spcPts val="500"/>
              </a:spcBef>
              <a:spcAft>
                <a:spcPts val="0"/>
              </a:spcAft>
              <a:buNone/>
            </a:pPr>
            <a:r>
              <a:rPr lang="ru" sz="1450">
                <a:solidFill>
                  <a:srgbClr val="0000FF"/>
                </a:solidFill>
                <a:highlight>
                  <a:srgbClr val="FFFFFF"/>
                </a:highlight>
                <a:latin typeface="Times New Roman"/>
                <a:ea typeface="Times New Roman"/>
                <a:cs typeface="Times New Roman"/>
                <a:sym typeface="Times New Roman"/>
              </a:rPr>
              <a:t>Далан прозаик быһыытынан литератураҕа «Дьикти саас» диэн оскуола олоҕун туһунан сэһэнинэн киирбитэ.“Дьикги саас” диэн сэһэнэ норуот ааспыт историятын кытта дириҥ силистээх-мутуктааах, дойду, оскуола олоҕор уонна тыа сиригэр көстөр араас сыыһалары- халтылары кырдьыктаахтык ойуулаан көрдөрөр саха норуотун биир бэлиэ айымньытын быһыытынан саха литературатыгар киирбитэ. Бу айымньы саха литературатыгар аан бастакынан ста­линизмы саралаан кердербутэ.</a:t>
            </a:r>
            <a:endParaRPr sz="1450">
              <a:solidFill>
                <a:srgbClr val="0000FF"/>
              </a:solidFill>
              <a:highlight>
                <a:srgbClr val="FFFFFF"/>
              </a:highlight>
              <a:latin typeface="Times New Roman"/>
              <a:ea typeface="Times New Roman"/>
              <a:cs typeface="Times New Roman"/>
              <a:sym typeface="Times New Roman"/>
            </a:endParaRPr>
          </a:p>
          <a:p>
            <a:pPr marL="0" lvl="0" indent="0" algn="l" rtl="0">
              <a:lnSpc>
                <a:spcPct val="115000"/>
              </a:lnSpc>
              <a:spcBef>
                <a:spcPts val="500"/>
              </a:spcBef>
              <a:spcAft>
                <a:spcPts val="0"/>
              </a:spcAft>
              <a:buNone/>
            </a:pPr>
            <a:r>
              <a:rPr lang="ru" sz="1450">
                <a:solidFill>
                  <a:srgbClr val="0000FF"/>
                </a:solidFill>
                <a:highlight>
                  <a:srgbClr val="FFFFFF"/>
                </a:highlight>
                <a:latin typeface="Times New Roman"/>
                <a:ea typeface="Times New Roman"/>
                <a:cs typeface="Times New Roman"/>
                <a:sym typeface="Times New Roman"/>
              </a:rPr>
              <a:t>1980 сыллаахха “Аар тайҕам суугуна” диэн сэһэнэ Дьокуускайдааҕы кинигэ издательствотын “Сибиир билиҥҥи сэһэнэ” диэн сериятыгар саха суруйааччыларын сэһэннэрин кытта тахсыбыта. Саха сиригэр тыҥаан турар экологическай проблемалары таарыйбыта. Бу айымньы сүнньүнэн тулалыыр эйгэни харыстааһын уонна айылҕа ресурсаларын табыгастаахтык туһаныы боппуруостарыгар анаммыта.</a:t>
            </a:r>
            <a:endParaRPr sz="1450">
              <a:solidFill>
                <a:srgbClr val="0000FF"/>
              </a:solidFill>
              <a:highlight>
                <a:srgbClr val="FFFFFF"/>
              </a:highlight>
              <a:latin typeface="Times New Roman"/>
              <a:ea typeface="Times New Roman"/>
              <a:cs typeface="Times New Roman"/>
              <a:sym typeface="Times New Roman"/>
            </a:endParaRPr>
          </a:p>
          <a:p>
            <a:pPr marL="0" lvl="0" indent="0" algn="l" rtl="0">
              <a:lnSpc>
                <a:spcPct val="115000"/>
              </a:lnSpc>
              <a:spcBef>
                <a:spcPts val="500"/>
              </a:spcBef>
              <a:spcAft>
                <a:spcPts val="0"/>
              </a:spcAft>
              <a:buNone/>
            </a:pPr>
            <a:r>
              <a:rPr lang="ru" sz="1450">
                <a:solidFill>
                  <a:srgbClr val="0000FF"/>
                </a:solidFill>
                <a:highlight>
                  <a:srgbClr val="FFFFFF"/>
                </a:highlight>
                <a:latin typeface="Times New Roman"/>
                <a:ea typeface="Times New Roman"/>
                <a:cs typeface="Times New Roman"/>
                <a:sym typeface="Times New Roman"/>
              </a:rPr>
              <a:t>«Тулаайах оҕо», «Тыгын Дархан» романнарынан саха литературатыгарр саҥа сүүрээни — историческай теманы киллэрбитэ. Бу айымньылартан саҕалаан норуот үгэстэргэ, историяҕа болҕомтото күүһүрбүтэ, бэйэтин норуот быһыытынан саҥалыы өйдөөбүтэ, дириҥ түмүктээһиннэргэ кэлбитэ.</a:t>
            </a:r>
            <a:endParaRPr sz="1450">
              <a:solidFill>
                <a:srgbClr val="0000FF"/>
              </a:solidFill>
              <a:highlight>
                <a:srgbClr val="FFFFFF"/>
              </a:highlight>
              <a:latin typeface="Times New Roman"/>
              <a:ea typeface="Times New Roman"/>
              <a:cs typeface="Times New Roman"/>
              <a:sym typeface="Times New Roman"/>
            </a:endParaRPr>
          </a:p>
          <a:p>
            <a:pPr marL="0" lvl="0" indent="0" algn="l" rtl="0">
              <a:lnSpc>
                <a:spcPct val="115000"/>
              </a:lnSpc>
              <a:spcBef>
                <a:spcPts val="500"/>
              </a:spcBef>
              <a:spcAft>
                <a:spcPts val="0"/>
              </a:spcAft>
              <a:buNone/>
            </a:pPr>
            <a:r>
              <a:rPr lang="ru" sz="1450">
                <a:solidFill>
                  <a:srgbClr val="0000FF"/>
                </a:solidFill>
                <a:highlight>
                  <a:srgbClr val="FFFFFF"/>
                </a:highlight>
                <a:latin typeface="Times New Roman"/>
                <a:ea typeface="Times New Roman"/>
                <a:cs typeface="Times New Roman"/>
                <a:sym typeface="Times New Roman"/>
              </a:rPr>
              <a:t>Далан киэҥ темалаах, араас өрүттээх кыһалҕалары (проблемалары) туруорар «Доҕоруом, дабай күөх сыырдаргын» романы, «Дьылҕам миэнэ» эссе-романы суруйан хаалларбыта.</a:t>
            </a:r>
            <a:endParaRPr sz="1450">
              <a:solidFill>
                <a:srgbClr val="0000FF"/>
              </a:solidFill>
              <a:highlight>
                <a:srgbClr val="FFFFFF"/>
              </a:highlight>
              <a:latin typeface="Times New Roman"/>
              <a:ea typeface="Times New Roman"/>
              <a:cs typeface="Times New Roman"/>
              <a:sym typeface="Times New Roman"/>
            </a:endParaRPr>
          </a:p>
          <a:p>
            <a:pPr marL="0" lvl="0" indent="0" algn="l" rtl="0">
              <a:lnSpc>
                <a:spcPct val="115000"/>
              </a:lnSpc>
              <a:spcBef>
                <a:spcPts val="500"/>
              </a:spcBef>
              <a:spcAft>
                <a:spcPts val="0"/>
              </a:spcAft>
              <a:buNone/>
            </a:pPr>
            <a:r>
              <a:rPr lang="ru" sz="1450">
                <a:solidFill>
                  <a:srgbClr val="0000FF"/>
                </a:solidFill>
                <a:highlight>
                  <a:srgbClr val="FFFFFF"/>
                </a:highlight>
                <a:latin typeface="Times New Roman"/>
                <a:ea typeface="Times New Roman"/>
                <a:cs typeface="Times New Roman"/>
                <a:sym typeface="Times New Roman"/>
              </a:rPr>
              <a:t>Онус кылаас хрестоматиятын оҥорбута.</a:t>
            </a:r>
            <a:endParaRPr sz="1450">
              <a:solidFill>
                <a:srgbClr val="0000FF"/>
              </a:solidFill>
              <a:highlight>
                <a:srgbClr val="FFFFFF"/>
              </a:highlight>
              <a:latin typeface="Times New Roman"/>
              <a:ea typeface="Times New Roman"/>
              <a:cs typeface="Times New Roman"/>
              <a:sym typeface="Times New Roman"/>
            </a:endParaRPr>
          </a:p>
          <a:p>
            <a:pPr marL="0" lvl="0" indent="0" algn="l" rtl="0">
              <a:lnSpc>
                <a:spcPct val="115000"/>
              </a:lnSpc>
              <a:spcBef>
                <a:spcPts val="500"/>
              </a:spcBef>
              <a:spcAft>
                <a:spcPts val="500"/>
              </a:spcAft>
              <a:buNone/>
            </a:pPr>
            <a:r>
              <a:rPr lang="ru" sz="1450">
                <a:solidFill>
                  <a:srgbClr val="0000FF"/>
                </a:solidFill>
                <a:highlight>
                  <a:srgbClr val="FFFFFF"/>
                </a:highlight>
                <a:latin typeface="Times New Roman"/>
                <a:ea typeface="Times New Roman"/>
                <a:cs typeface="Times New Roman"/>
                <a:sym typeface="Times New Roman"/>
              </a:rPr>
              <a:t>Общественнай олоххо актыыбынайдык кыттарын үгүс ахсааннаах публицистическай уонна проблемнай ыстатыйалара, суоллааҕы бэлиэтээһиннэрэ туоһулууллара.</a:t>
            </a:r>
            <a:endParaRPr sz="1450">
              <a:solidFill>
                <a:srgbClr val="0000FF"/>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6"/>
          <p:cNvSpPr txBox="1"/>
          <p:nvPr/>
        </p:nvSpPr>
        <p:spPr>
          <a:xfrm>
            <a:off x="0" y="0"/>
            <a:ext cx="9004500" cy="48795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1700"/>
              </a:spcBef>
              <a:spcAft>
                <a:spcPts val="0"/>
              </a:spcAft>
              <a:buNone/>
            </a:pPr>
            <a:r>
              <a:rPr lang="ru" sz="2500">
                <a:solidFill>
                  <a:srgbClr val="0000FF"/>
                </a:solidFill>
                <a:highlight>
                  <a:srgbClr val="FFFFFF"/>
                </a:highlight>
                <a:latin typeface="Georgia"/>
                <a:ea typeface="Georgia"/>
                <a:cs typeface="Georgia"/>
                <a:sym typeface="Georgia"/>
              </a:rPr>
              <a:t>Айымньылара</a:t>
            </a:r>
            <a:endParaRPr sz="1900">
              <a:solidFill>
                <a:srgbClr val="0000FF"/>
              </a:solidFill>
              <a:highlight>
                <a:srgbClr val="FFFFFF"/>
              </a:highlight>
            </a:endParaRPr>
          </a:p>
          <a:p>
            <a:pPr marL="685800" lvl="0" indent="-346075" algn="l" rtl="0">
              <a:lnSpc>
                <a:spcPct val="115000"/>
              </a:lnSpc>
              <a:spcBef>
                <a:spcPts val="600"/>
              </a:spcBef>
              <a:spcAft>
                <a:spcPts val="0"/>
              </a:spcAft>
              <a:buClr>
                <a:srgbClr val="0000FF"/>
              </a:buClr>
              <a:buSzPts val="1850"/>
              <a:buFont typeface="Times New Roman"/>
              <a:buChar char="●"/>
            </a:pPr>
            <a:r>
              <a:rPr lang="ru" sz="1850">
                <a:solidFill>
                  <a:srgbClr val="0000FF"/>
                </a:solidFill>
                <a:highlight>
                  <a:srgbClr val="FFFFFF"/>
                </a:highlight>
                <a:latin typeface="Times New Roman"/>
                <a:ea typeface="Times New Roman"/>
                <a:cs typeface="Times New Roman"/>
                <a:sym typeface="Times New Roman"/>
              </a:rPr>
              <a:t>Дьикти саас: Сэһэн. — Дьокуускай, 1978.</a:t>
            </a:r>
            <a:endParaRPr sz="1850">
              <a:solidFill>
                <a:srgbClr val="0000FF"/>
              </a:solidFill>
              <a:highlight>
                <a:srgbClr val="FFFFFF"/>
              </a:highlight>
              <a:latin typeface="Times New Roman"/>
              <a:ea typeface="Times New Roman"/>
              <a:cs typeface="Times New Roman"/>
              <a:sym typeface="Times New Roman"/>
            </a:endParaRPr>
          </a:p>
          <a:p>
            <a:pPr marL="685800" lvl="0" indent="-346075" algn="l" rtl="0">
              <a:lnSpc>
                <a:spcPct val="115000"/>
              </a:lnSpc>
              <a:spcBef>
                <a:spcPts val="0"/>
              </a:spcBef>
              <a:spcAft>
                <a:spcPts val="0"/>
              </a:spcAft>
              <a:buClr>
                <a:srgbClr val="0000FF"/>
              </a:buClr>
              <a:buSzPts val="1850"/>
              <a:buFont typeface="Times New Roman"/>
              <a:buChar char="●"/>
            </a:pPr>
            <a:r>
              <a:rPr lang="ru" sz="1850">
                <a:solidFill>
                  <a:srgbClr val="0000FF"/>
                </a:solidFill>
                <a:highlight>
                  <a:srgbClr val="FFFFFF"/>
                </a:highlight>
                <a:latin typeface="Times New Roman"/>
                <a:ea typeface="Times New Roman"/>
                <a:cs typeface="Times New Roman"/>
                <a:sym typeface="Times New Roman"/>
              </a:rPr>
              <a:t>Аар тайҕам суугуна: Сэһэн. — Дьокуускай, 1980.</a:t>
            </a:r>
            <a:endParaRPr sz="1850">
              <a:solidFill>
                <a:srgbClr val="0000FF"/>
              </a:solidFill>
              <a:highlight>
                <a:srgbClr val="FFFFFF"/>
              </a:highlight>
              <a:latin typeface="Times New Roman"/>
              <a:ea typeface="Times New Roman"/>
              <a:cs typeface="Times New Roman"/>
              <a:sym typeface="Times New Roman"/>
            </a:endParaRPr>
          </a:p>
          <a:p>
            <a:pPr marL="685800" lvl="0" indent="-346075" algn="l" rtl="0">
              <a:lnSpc>
                <a:spcPct val="115000"/>
              </a:lnSpc>
              <a:spcBef>
                <a:spcPts val="0"/>
              </a:spcBef>
              <a:spcAft>
                <a:spcPts val="0"/>
              </a:spcAft>
              <a:buClr>
                <a:srgbClr val="0000FF"/>
              </a:buClr>
              <a:buSzPts val="1850"/>
              <a:buFont typeface="Times New Roman"/>
              <a:buChar char="●"/>
            </a:pPr>
            <a:r>
              <a:rPr lang="ru" sz="1850">
                <a:solidFill>
                  <a:srgbClr val="0000FF"/>
                </a:solidFill>
                <a:highlight>
                  <a:srgbClr val="FFFFFF"/>
                </a:highlight>
                <a:latin typeface="Times New Roman"/>
                <a:ea typeface="Times New Roman"/>
                <a:cs typeface="Times New Roman"/>
                <a:sym typeface="Times New Roman"/>
              </a:rPr>
              <a:t>Тулаайах оҕо: Роман. — Дьокуускай, 1983.</a:t>
            </a:r>
            <a:endParaRPr sz="1850">
              <a:solidFill>
                <a:srgbClr val="0000FF"/>
              </a:solidFill>
              <a:highlight>
                <a:srgbClr val="FFFFFF"/>
              </a:highlight>
              <a:latin typeface="Times New Roman"/>
              <a:ea typeface="Times New Roman"/>
              <a:cs typeface="Times New Roman"/>
              <a:sym typeface="Times New Roman"/>
            </a:endParaRPr>
          </a:p>
          <a:p>
            <a:pPr marL="685800" lvl="0" indent="-346075" algn="l" rtl="0">
              <a:lnSpc>
                <a:spcPct val="115000"/>
              </a:lnSpc>
              <a:spcBef>
                <a:spcPts val="0"/>
              </a:spcBef>
              <a:spcAft>
                <a:spcPts val="0"/>
              </a:spcAft>
              <a:buClr>
                <a:srgbClr val="0000FF"/>
              </a:buClr>
              <a:buSzPts val="1850"/>
              <a:buFont typeface="Times New Roman"/>
              <a:buChar char="●"/>
            </a:pPr>
            <a:r>
              <a:rPr lang="ru" sz="1850">
                <a:solidFill>
                  <a:srgbClr val="0000FF"/>
                </a:solidFill>
                <a:highlight>
                  <a:srgbClr val="FFFFFF"/>
                </a:highlight>
                <a:latin typeface="Times New Roman"/>
                <a:ea typeface="Times New Roman"/>
                <a:cs typeface="Times New Roman"/>
                <a:sym typeface="Times New Roman"/>
              </a:rPr>
              <a:t>Кынаттаах ыралар: Роман. — Дьокуускай, 1990.</a:t>
            </a:r>
            <a:endParaRPr sz="1850">
              <a:solidFill>
                <a:srgbClr val="0000FF"/>
              </a:solidFill>
              <a:highlight>
                <a:srgbClr val="FFFFFF"/>
              </a:highlight>
              <a:latin typeface="Times New Roman"/>
              <a:ea typeface="Times New Roman"/>
              <a:cs typeface="Times New Roman"/>
              <a:sym typeface="Times New Roman"/>
            </a:endParaRPr>
          </a:p>
          <a:p>
            <a:pPr marL="685800" lvl="0" indent="-346075" algn="l" rtl="0">
              <a:lnSpc>
                <a:spcPct val="115000"/>
              </a:lnSpc>
              <a:spcBef>
                <a:spcPts val="0"/>
              </a:spcBef>
              <a:spcAft>
                <a:spcPts val="0"/>
              </a:spcAft>
              <a:buClr>
                <a:srgbClr val="0000FF"/>
              </a:buClr>
              <a:buSzPts val="1850"/>
              <a:buFont typeface="Times New Roman"/>
              <a:buChar char="●"/>
            </a:pPr>
            <a:r>
              <a:rPr lang="ru" sz="1850">
                <a:solidFill>
                  <a:srgbClr val="0000FF"/>
                </a:solidFill>
                <a:highlight>
                  <a:srgbClr val="FFFFFF"/>
                </a:highlight>
                <a:latin typeface="Times New Roman"/>
                <a:ea typeface="Times New Roman"/>
                <a:cs typeface="Times New Roman"/>
                <a:sym typeface="Times New Roman"/>
              </a:rPr>
              <a:t>Доҕоруом, дабай күөх сыырдаргын: Роман. — Дьокуускай, 1991.</a:t>
            </a:r>
            <a:endParaRPr sz="1850">
              <a:solidFill>
                <a:srgbClr val="0000FF"/>
              </a:solidFill>
              <a:highlight>
                <a:srgbClr val="FFFFFF"/>
              </a:highlight>
              <a:latin typeface="Times New Roman"/>
              <a:ea typeface="Times New Roman"/>
              <a:cs typeface="Times New Roman"/>
              <a:sym typeface="Times New Roman"/>
            </a:endParaRPr>
          </a:p>
          <a:p>
            <a:pPr marL="685800" lvl="0" indent="-346075" algn="l" rtl="0">
              <a:lnSpc>
                <a:spcPct val="115000"/>
              </a:lnSpc>
              <a:spcBef>
                <a:spcPts val="0"/>
              </a:spcBef>
              <a:spcAft>
                <a:spcPts val="0"/>
              </a:spcAft>
              <a:buClr>
                <a:srgbClr val="0000FF"/>
              </a:buClr>
              <a:buSzPts val="1850"/>
              <a:buFont typeface="Times New Roman"/>
              <a:buChar char="●"/>
            </a:pPr>
            <a:r>
              <a:rPr lang="ru" sz="1850">
                <a:solidFill>
                  <a:srgbClr val="0000FF"/>
                </a:solidFill>
                <a:highlight>
                  <a:srgbClr val="FFFFFF"/>
                </a:highlight>
                <a:latin typeface="Times New Roman"/>
                <a:ea typeface="Times New Roman"/>
                <a:cs typeface="Times New Roman"/>
                <a:sym typeface="Times New Roman"/>
              </a:rPr>
              <a:t>Тыгын Дархан: Историческай роман. — Дьокуускай, 1993.</a:t>
            </a:r>
            <a:endParaRPr sz="1850">
              <a:solidFill>
                <a:srgbClr val="0000FF"/>
              </a:solidFill>
              <a:highlight>
                <a:srgbClr val="FFFFFF"/>
              </a:highlight>
              <a:latin typeface="Times New Roman"/>
              <a:ea typeface="Times New Roman"/>
              <a:cs typeface="Times New Roman"/>
              <a:sym typeface="Times New Roman"/>
            </a:endParaRPr>
          </a:p>
          <a:p>
            <a:pPr marL="685800" lvl="0" indent="-346075" algn="l" rtl="0">
              <a:lnSpc>
                <a:spcPct val="115000"/>
              </a:lnSpc>
              <a:spcBef>
                <a:spcPts val="0"/>
              </a:spcBef>
              <a:spcAft>
                <a:spcPts val="0"/>
              </a:spcAft>
              <a:buClr>
                <a:srgbClr val="0000FF"/>
              </a:buClr>
              <a:buSzPts val="1850"/>
              <a:buFont typeface="Times New Roman"/>
              <a:buChar char="●"/>
            </a:pPr>
            <a:r>
              <a:rPr lang="ru" sz="1850">
                <a:solidFill>
                  <a:srgbClr val="0000FF"/>
                </a:solidFill>
                <a:highlight>
                  <a:srgbClr val="FFFFFF"/>
                </a:highlight>
                <a:latin typeface="Times New Roman"/>
                <a:ea typeface="Times New Roman"/>
                <a:cs typeface="Times New Roman"/>
                <a:sym typeface="Times New Roman"/>
              </a:rPr>
              <a:t>Дьылҕам миэнэ: Роман-эссе. — Дьокуускай, 1994.</a:t>
            </a:r>
            <a:endParaRPr sz="1850">
              <a:solidFill>
                <a:srgbClr val="0000FF"/>
              </a:solidFill>
              <a:highlight>
                <a:srgbClr val="FFFFFF"/>
              </a:highlight>
              <a:latin typeface="Times New Roman"/>
              <a:ea typeface="Times New Roman"/>
              <a:cs typeface="Times New Roman"/>
              <a:sym typeface="Times New Roman"/>
            </a:endParaRPr>
          </a:p>
          <a:p>
            <a:pPr marL="685800" lvl="0" indent="-346075" algn="l" rtl="0">
              <a:lnSpc>
                <a:spcPct val="115000"/>
              </a:lnSpc>
              <a:spcBef>
                <a:spcPts val="0"/>
              </a:spcBef>
              <a:spcAft>
                <a:spcPts val="0"/>
              </a:spcAft>
              <a:buClr>
                <a:srgbClr val="0000FF"/>
              </a:buClr>
              <a:buSzPts val="1850"/>
              <a:buFont typeface="Times New Roman"/>
              <a:buChar char="●"/>
            </a:pPr>
            <a:r>
              <a:rPr lang="ru" sz="1850">
                <a:solidFill>
                  <a:srgbClr val="0000FF"/>
                </a:solidFill>
                <a:highlight>
                  <a:srgbClr val="FFFFFF"/>
                </a:highlight>
                <a:latin typeface="Times New Roman"/>
                <a:ea typeface="Times New Roman"/>
                <a:cs typeface="Times New Roman"/>
                <a:sym typeface="Times New Roman"/>
              </a:rPr>
              <a:t>Олохпут кырдьыга: Ыстатыйалар, пьесалар. — Дьо­куускай, 1999.</a:t>
            </a:r>
            <a:endParaRPr sz="1850">
              <a:solidFill>
                <a:srgbClr val="0000FF"/>
              </a:solidFill>
              <a:highlight>
                <a:srgbClr val="FFFFFF"/>
              </a:highlight>
              <a:latin typeface="Times New Roman"/>
              <a:ea typeface="Times New Roman"/>
              <a:cs typeface="Times New Roman"/>
              <a:sym typeface="Times New Roman"/>
            </a:endParaRPr>
          </a:p>
          <a:p>
            <a:pPr marL="685800" lvl="0" indent="-346075" algn="l" rtl="0">
              <a:lnSpc>
                <a:spcPct val="115000"/>
              </a:lnSpc>
              <a:spcBef>
                <a:spcPts val="0"/>
              </a:spcBef>
              <a:spcAft>
                <a:spcPts val="0"/>
              </a:spcAft>
              <a:buClr>
                <a:srgbClr val="0000FF"/>
              </a:buClr>
              <a:buSzPts val="1850"/>
              <a:buFont typeface="Times New Roman"/>
              <a:buChar char="●"/>
            </a:pPr>
            <a:r>
              <a:rPr lang="ru" sz="1850">
                <a:solidFill>
                  <a:srgbClr val="0000FF"/>
                </a:solidFill>
                <a:highlight>
                  <a:srgbClr val="FFFFFF"/>
                </a:highlight>
                <a:latin typeface="Times New Roman"/>
                <a:ea typeface="Times New Roman"/>
                <a:cs typeface="Times New Roman"/>
                <a:sym typeface="Times New Roman"/>
              </a:rPr>
              <a:t>Кэриэн ымыйа: Уус-уран айымньыылар, хомуурунньук. — Дьокуускай, 2008</a:t>
            </a:r>
            <a:endParaRPr sz="1850">
              <a:solidFill>
                <a:srgbClr val="0000FF"/>
              </a:solidFill>
              <a:highlight>
                <a:srgbClr val="FFFFFF"/>
              </a:highlight>
              <a:latin typeface="Times New Roman"/>
              <a:ea typeface="Times New Roman"/>
              <a:cs typeface="Times New Roman"/>
              <a:sym typeface="Times New Roman"/>
            </a:endParaRPr>
          </a:p>
          <a:p>
            <a:pPr marL="0" lvl="0" indent="0" algn="l" rtl="0">
              <a:lnSpc>
                <a:spcPct val="160000"/>
              </a:lnSpc>
              <a:spcBef>
                <a:spcPts val="300"/>
              </a:spcBef>
              <a:spcAft>
                <a:spcPts val="0"/>
              </a:spcAft>
              <a:buNone/>
            </a:pPr>
            <a:r>
              <a:rPr lang="ru" sz="1850" b="1">
                <a:solidFill>
                  <a:srgbClr val="0000FF"/>
                </a:solidFill>
                <a:highlight>
                  <a:srgbClr val="FFFFFF"/>
                </a:highlight>
                <a:latin typeface="Times New Roman"/>
                <a:ea typeface="Times New Roman"/>
                <a:cs typeface="Times New Roman"/>
                <a:sym typeface="Times New Roman"/>
              </a:rPr>
              <a:t>«Дьикти саас» киинэ</a:t>
            </a:r>
            <a:endParaRPr sz="1900">
              <a:solidFill>
                <a:srgbClr val="0000FF"/>
              </a:solidFill>
              <a:highlight>
                <a:srgbClr val="FFFFFF"/>
              </a:highlight>
            </a:endParaRPr>
          </a:p>
          <a:p>
            <a:pPr marL="0" lvl="0" indent="0" algn="l" rtl="0">
              <a:lnSpc>
                <a:spcPct val="115000"/>
              </a:lnSpc>
              <a:spcBef>
                <a:spcPts val="500"/>
              </a:spcBef>
              <a:spcAft>
                <a:spcPts val="500"/>
              </a:spcAft>
              <a:buNone/>
            </a:pPr>
            <a:r>
              <a:rPr lang="ru" sz="1850">
                <a:solidFill>
                  <a:srgbClr val="0000FF"/>
                </a:solidFill>
                <a:highlight>
                  <a:srgbClr val="FFFFFF"/>
                </a:highlight>
                <a:latin typeface="Times New Roman"/>
                <a:ea typeface="Times New Roman"/>
                <a:cs typeface="Times New Roman"/>
                <a:sym typeface="Times New Roman"/>
              </a:rPr>
              <a:t>Суруйааччы «Дьикти саас» сэһэнинэн 2013 сыллаахха киинэ уһуллубута (реж. Никита Аржаков).</a:t>
            </a:r>
            <a:endParaRPr sz="1850">
              <a:solidFill>
                <a:srgbClr val="0000FF"/>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27"/>
          <p:cNvPicPr preferRelativeResize="0"/>
          <p:nvPr/>
        </p:nvPicPr>
        <p:blipFill>
          <a:blip r:embed="rId3">
            <a:alphaModFix/>
          </a:blip>
          <a:stretch>
            <a:fillRect/>
          </a:stretch>
        </p:blipFill>
        <p:spPr>
          <a:xfrm>
            <a:off x="2490350" y="102925"/>
            <a:ext cx="6583525" cy="4937650"/>
          </a:xfrm>
          <a:prstGeom prst="rect">
            <a:avLst/>
          </a:prstGeom>
          <a:noFill/>
          <a:ln>
            <a:noFill/>
          </a:ln>
        </p:spPr>
      </p:pic>
      <p:pic>
        <p:nvPicPr>
          <p:cNvPr id="134" name="Google Shape;134;p27"/>
          <p:cNvPicPr preferRelativeResize="0"/>
          <p:nvPr/>
        </p:nvPicPr>
        <p:blipFill>
          <a:blip r:embed="rId4">
            <a:alphaModFix/>
          </a:blip>
          <a:stretch>
            <a:fillRect/>
          </a:stretch>
        </p:blipFill>
        <p:spPr>
          <a:xfrm>
            <a:off x="0" y="627750"/>
            <a:ext cx="2490350" cy="403437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8"/>
          <p:cNvSpPr txBox="1"/>
          <p:nvPr/>
        </p:nvSpPr>
        <p:spPr>
          <a:xfrm>
            <a:off x="3486900" y="62700"/>
            <a:ext cx="5443200" cy="4356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400"/>
              </a:spcBef>
              <a:spcAft>
                <a:spcPts val="0"/>
              </a:spcAft>
              <a:buNone/>
            </a:pPr>
            <a:r>
              <a:rPr lang="ru" sz="1550" b="1">
                <a:solidFill>
                  <a:srgbClr val="0000FF"/>
                </a:solidFill>
                <a:highlight>
                  <a:srgbClr val="FFFFFF"/>
                </a:highlight>
              </a:rPr>
              <a:t>ХААННААХ ИЛКЭЭНИ</a:t>
            </a:r>
            <a:endParaRPr sz="1100">
              <a:solidFill>
                <a:srgbClr val="0000FF"/>
              </a:solidFill>
              <a:highlight>
                <a:srgbClr val="FFFFFF"/>
              </a:highlight>
            </a:endParaRPr>
          </a:p>
          <a:p>
            <a:pPr marL="0" lvl="0" indent="0" algn="l" rtl="0">
              <a:lnSpc>
                <a:spcPct val="100000"/>
              </a:lnSpc>
              <a:spcBef>
                <a:spcPts val="500"/>
              </a:spcBef>
              <a:spcAft>
                <a:spcPts val="0"/>
              </a:spcAft>
              <a:buNone/>
            </a:pPr>
            <a:r>
              <a:rPr lang="ru" sz="1750">
                <a:solidFill>
                  <a:srgbClr val="0000FF"/>
                </a:solidFill>
                <a:highlight>
                  <a:srgbClr val="FFFFFF"/>
                </a:highlight>
                <a:latin typeface="Times New Roman"/>
                <a:ea typeface="Times New Roman"/>
                <a:cs typeface="Times New Roman"/>
                <a:sym typeface="Times New Roman"/>
              </a:rPr>
              <a:t>Монголлар улаханнык кыргыhан тумат диэн биис уустарын бэриннэрбиттэрэ. Туматтар иирсээннээх уонна куhаҕан санаалаах биис уустара буолалларын иhин, монголлар үгүстэрин кыдыйбыттара. (Рашид-ад-дин)</a:t>
            </a:r>
            <a:endParaRPr sz="1750">
              <a:solidFill>
                <a:srgbClr val="0000FF"/>
              </a:solidFill>
              <a:highlight>
                <a:srgbClr val="FFFFFF"/>
              </a:highlight>
              <a:latin typeface="Times New Roman"/>
              <a:ea typeface="Times New Roman"/>
              <a:cs typeface="Times New Roman"/>
              <a:sym typeface="Times New Roman"/>
            </a:endParaRPr>
          </a:p>
          <a:p>
            <a:pPr marL="0" lvl="0" indent="0" algn="l" rtl="0">
              <a:lnSpc>
                <a:spcPct val="115000"/>
              </a:lnSpc>
              <a:spcBef>
                <a:spcPts val="500"/>
              </a:spcBef>
              <a:spcAft>
                <a:spcPts val="0"/>
              </a:spcAft>
              <a:buNone/>
            </a:pPr>
            <a:r>
              <a:rPr lang="ru" sz="1750">
                <a:solidFill>
                  <a:srgbClr val="0000FF"/>
                </a:solidFill>
                <a:highlight>
                  <a:srgbClr val="FFFFFF"/>
                </a:highlight>
                <a:latin typeface="Times New Roman"/>
                <a:ea typeface="Times New Roman"/>
                <a:cs typeface="Times New Roman"/>
                <a:sym typeface="Times New Roman"/>
              </a:rPr>
              <a:t>Саха төрдө буолбут Омоҕой Өлүөнэ өрүскэ кэлиэн инниттэн ыла тумат омук диэн бэрт элбэх ахсааннаах, кыргыhылаах (өлөрсүүлээх, охсуhуулаах) туспа омук дьон олорбуттара эбит. (Саха былыргы сэhэнэ)</a:t>
            </a:r>
            <a:endParaRPr sz="1750">
              <a:solidFill>
                <a:srgbClr val="0000FF"/>
              </a:solidFill>
              <a:highlight>
                <a:srgbClr val="FFFFFF"/>
              </a:highlight>
              <a:latin typeface="Times New Roman"/>
              <a:ea typeface="Times New Roman"/>
              <a:cs typeface="Times New Roman"/>
              <a:sym typeface="Times New Roman"/>
            </a:endParaRPr>
          </a:p>
          <a:p>
            <a:pPr marL="0" lvl="0" indent="0" algn="l" rtl="0">
              <a:lnSpc>
                <a:spcPct val="115000"/>
              </a:lnSpc>
              <a:spcBef>
                <a:spcPts val="500"/>
              </a:spcBef>
              <a:spcAft>
                <a:spcPts val="0"/>
              </a:spcAft>
              <a:buNone/>
            </a:pPr>
            <a:r>
              <a:rPr lang="ru" sz="1750">
                <a:solidFill>
                  <a:srgbClr val="0000FF"/>
                </a:solidFill>
                <a:highlight>
                  <a:srgbClr val="FFFFFF"/>
                </a:highlight>
                <a:latin typeface="Times New Roman"/>
                <a:ea typeface="Times New Roman"/>
                <a:cs typeface="Times New Roman"/>
                <a:sym typeface="Times New Roman"/>
              </a:rPr>
              <a:t>Мастаах былыргыта тоҥус уонна тумат сирэ эбит. Тоҥус уонна тумат ѳстѳѳхтор, кыргыhаллар эбит. (Саха былыргы сэьэнэ)</a:t>
            </a:r>
            <a:endParaRPr sz="1750">
              <a:solidFill>
                <a:srgbClr val="0000FF"/>
              </a:solidFill>
              <a:highlight>
                <a:srgbClr val="FFFFFF"/>
              </a:highlight>
              <a:latin typeface="Times New Roman"/>
              <a:ea typeface="Times New Roman"/>
              <a:cs typeface="Times New Roman"/>
              <a:sym typeface="Times New Roman"/>
            </a:endParaRPr>
          </a:p>
          <a:p>
            <a:pPr marL="0" lvl="0" indent="0" algn="l" rtl="0">
              <a:lnSpc>
                <a:spcPct val="160000"/>
              </a:lnSpc>
              <a:spcBef>
                <a:spcPts val="500"/>
              </a:spcBef>
              <a:spcAft>
                <a:spcPts val="0"/>
              </a:spcAft>
              <a:buNone/>
            </a:pPr>
            <a:endParaRPr sz="1050">
              <a:solidFill>
                <a:srgbClr val="0000FF"/>
              </a:solidFill>
              <a:highlight>
                <a:srgbClr val="FFFFFF"/>
              </a:highlight>
            </a:endParaRPr>
          </a:p>
        </p:txBody>
      </p:sp>
      <p:pic>
        <p:nvPicPr>
          <p:cNvPr id="140" name="Google Shape;140;p28"/>
          <p:cNvPicPr preferRelativeResize="0"/>
          <p:nvPr/>
        </p:nvPicPr>
        <p:blipFill>
          <a:blip r:embed="rId3">
            <a:alphaModFix/>
          </a:blip>
          <a:stretch>
            <a:fillRect/>
          </a:stretch>
        </p:blipFill>
        <p:spPr>
          <a:xfrm>
            <a:off x="112325" y="98950"/>
            <a:ext cx="3080650" cy="4953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29"/>
          <p:cNvPicPr preferRelativeResize="0"/>
          <p:nvPr/>
        </p:nvPicPr>
        <p:blipFill>
          <a:blip r:embed="rId3">
            <a:alphaModFix/>
          </a:blip>
          <a:stretch>
            <a:fillRect/>
          </a:stretch>
        </p:blipFill>
        <p:spPr>
          <a:xfrm>
            <a:off x="3398825" y="544775"/>
            <a:ext cx="5405275" cy="4053950"/>
          </a:xfrm>
          <a:prstGeom prst="rect">
            <a:avLst/>
          </a:prstGeom>
          <a:noFill/>
          <a:ln>
            <a:noFill/>
          </a:ln>
        </p:spPr>
      </p:pic>
      <p:pic>
        <p:nvPicPr>
          <p:cNvPr id="146" name="Google Shape;146;p29"/>
          <p:cNvPicPr preferRelativeResize="0"/>
          <p:nvPr/>
        </p:nvPicPr>
        <p:blipFill>
          <a:blip r:embed="rId4">
            <a:alphaModFix/>
          </a:blip>
          <a:stretch>
            <a:fillRect/>
          </a:stretch>
        </p:blipFill>
        <p:spPr>
          <a:xfrm>
            <a:off x="67204" y="0"/>
            <a:ext cx="3115492"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30"/>
          <p:cNvSpPr txBox="1"/>
          <p:nvPr/>
        </p:nvSpPr>
        <p:spPr>
          <a:xfrm>
            <a:off x="-66800" y="0"/>
            <a:ext cx="8844300" cy="5513274"/>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1700"/>
              </a:spcBef>
              <a:spcAft>
                <a:spcPts val="0"/>
              </a:spcAft>
              <a:buNone/>
            </a:pPr>
            <a:r>
              <a:rPr lang="ru" sz="1800" dirty="0" smtClean="0">
                <a:solidFill>
                  <a:srgbClr val="4A86E8"/>
                </a:solidFill>
                <a:highlight>
                  <a:srgbClr val="FFFFFF"/>
                </a:highlight>
                <a:latin typeface="Times New Roman" pitchFamily="18" charset="0"/>
                <a:ea typeface="Georgia"/>
                <a:cs typeface="Times New Roman" pitchFamily="18" charset="0"/>
                <a:sym typeface="Georgia"/>
              </a:rPr>
              <a:t>Ортоку </a:t>
            </a:r>
            <a:r>
              <a:rPr lang="ru" sz="1800" dirty="0">
                <a:solidFill>
                  <a:srgbClr val="4A86E8"/>
                </a:solidFill>
                <a:highlight>
                  <a:srgbClr val="FFFFFF"/>
                </a:highlight>
                <a:latin typeface="Times New Roman" pitchFamily="18" charset="0"/>
                <a:ea typeface="Georgia"/>
                <a:cs typeface="Times New Roman" pitchFamily="18" charset="0"/>
                <a:sym typeface="Georgia"/>
              </a:rPr>
              <a:t>олук</a:t>
            </a:r>
            <a:endParaRPr sz="1800">
              <a:solidFill>
                <a:srgbClr val="4A86E8"/>
              </a:solidFill>
              <a:highlight>
                <a:srgbClr val="FFFFFF"/>
              </a:highlight>
              <a:latin typeface="Times New Roman" pitchFamily="18" charset="0"/>
              <a:cs typeface="Times New Roman" pitchFamily="18" charset="0"/>
            </a:endParaRPr>
          </a:p>
          <a:p>
            <a:pPr marL="0" lvl="0" indent="0" algn="l" rtl="0">
              <a:lnSpc>
                <a:spcPct val="160000"/>
              </a:lnSpc>
              <a:spcBef>
                <a:spcPts val="400"/>
              </a:spcBef>
              <a:spcAft>
                <a:spcPts val="0"/>
              </a:spcAft>
              <a:buNone/>
            </a:pPr>
            <a:r>
              <a:rPr lang="ru" sz="1800" b="1" dirty="0">
                <a:solidFill>
                  <a:srgbClr val="4A86E8"/>
                </a:solidFill>
                <a:highlight>
                  <a:srgbClr val="FFFFFF"/>
                </a:highlight>
                <a:latin typeface="Times New Roman" pitchFamily="18" charset="0"/>
                <a:cs typeface="Times New Roman" pitchFamily="18" charset="0"/>
              </a:rPr>
              <a:t>БҮТЭЙ БҮЛҮҮ, СЫА БҮЛҮҮ</a:t>
            </a:r>
            <a:endParaRPr sz="1800">
              <a:solidFill>
                <a:srgbClr val="4A86E8"/>
              </a:solidFill>
              <a:highlight>
                <a:srgbClr val="FFFFFF"/>
              </a:highlight>
              <a:latin typeface="Times New Roman" pitchFamily="18" charset="0"/>
              <a:cs typeface="Times New Roman" pitchFamily="18" charset="0"/>
            </a:endParaRPr>
          </a:p>
          <a:p>
            <a:pPr marL="0" lvl="0" indent="0" algn="l" rtl="0">
              <a:lnSpc>
                <a:spcPct val="100000"/>
              </a:lnSpc>
              <a:spcBef>
                <a:spcPts val="400"/>
              </a:spcBef>
              <a:spcAft>
                <a:spcPts val="0"/>
              </a:spcAft>
              <a:buNone/>
            </a:pPr>
            <a:r>
              <a:rPr lang="ru" sz="1800" b="1" dirty="0">
                <a:solidFill>
                  <a:srgbClr val="4A86E8"/>
                </a:solidFill>
                <a:highlight>
                  <a:srgbClr val="FFFFFF"/>
                </a:highlight>
                <a:latin typeface="Times New Roman" pitchFamily="18" charset="0"/>
                <a:cs typeface="Times New Roman" pitchFamily="18" charset="0"/>
              </a:rPr>
              <a:t>ТЫАЛ БУОЛБУТТ</a:t>
            </a:r>
            <a:r>
              <a:rPr lang="ru" sz="1800" b="1" dirty="0">
                <a:solidFill>
                  <a:srgbClr val="4A86E8"/>
                </a:solidFill>
                <a:highlight>
                  <a:srgbClr val="FFFFFF"/>
                </a:highlight>
                <a:latin typeface="Times New Roman" pitchFamily="18" charset="0"/>
                <a:ea typeface="Times New Roman"/>
                <a:cs typeface="Times New Roman" pitchFamily="18" charset="0"/>
                <a:sym typeface="Times New Roman"/>
              </a:rPr>
              <a:t>ар</a:t>
            </a:r>
            <a:endParaRPr sz="1800">
              <a:solidFill>
                <a:srgbClr val="0000FF"/>
              </a:solidFill>
              <a:highlight>
                <a:srgbClr val="FFFFFF"/>
              </a:highlight>
              <a:latin typeface="Times New Roman" pitchFamily="18" charset="0"/>
              <a:ea typeface="Times New Roman"/>
              <a:cs typeface="Times New Roman" pitchFamily="18" charset="0"/>
              <a:sym typeface="Times New Roman"/>
            </a:endParaRPr>
          </a:p>
          <a:p>
            <a:pPr marL="0" lvl="0" indent="0" algn="l" rtl="0">
              <a:lnSpc>
                <a:spcPct val="100000"/>
              </a:lnSpc>
              <a:spcBef>
                <a:spcPts val="400"/>
              </a:spcBef>
              <a:spcAft>
                <a:spcPts val="0"/>
              </a:spcAft>
              <a:buNone/>
            </a:pPr>
            <a:r>
              <a:rPr lang="ru" sz="1800" dirty="0">
                <a:solidFill>
                  <a:srgbClr val="0000FF"/>
                </a:solidFill>
                <a:highlight>
                  <a:srgbClr val="FFFFFF"/>
                </a:highlight>
                <a:latin typeface="Times New Roman" pitchFamily="18" charset="0"/>
                <a:ea typeface="Times New Roman"/>
                <a:cs typeface="Times New Roman" pitchFamily="18" charset="0"/>
                <a:sym typeface="Times New Roman"/>
              </a:rPr>
              <a:t>Орхон Болодой: "Бу үрэх диэкиттэн бэрт сылаас салгын билиннэ, онон кэнэҕэс бэрт баай-тот, киһи-сүөһү үөскүүр, бэрт дьоллоох олохсуйар үрэҕэ буолуо. Бэрт бүтэй дойду эбит, онон бу сир аата Бүтэй Бүлүү, Сыа Бүлүү диэн буоллун". (Саха былыргы сэьэнэ)</a:t>
            </a:r>
            <a:endParaRPr sz="1800">
              <a:solidFill>
                <a:srgbClr val="0000FF"/>
              </a:solidFill>
              <a:highlight>
                <a:srgbClr val="FFFFFF"/>
              </a:highlight>
              <a:latin typeface="Times New Roman" pitchFamily="18" charset="0"/>
              <a:ea typeface="Times New Roman"/>
              <a:cs typeface="Times New Roman" pitchFamily="18" charset="0"/>
              <a:sym typeface="Times New Roman"/>
            </a:endParaRPr>
          </a:p>
          <a:p>
            <a:pPr marL="0" lvl="0" indent="0" algn="l" rtl="0">
              <a:lnSpc>
                <a:spcPct val="100000"/>
              </a:lnSpc>
              <a:spcBef>
                <a:spcPts val="500"/>
              </a:spcBef>
              <a:spcAft>
                <a:spcPts val="0"/>
              </a:spcAft>
              <a:buNone/>
            </a:pPr>
            <a:r>
              <a:rPr lang="ru" sz="1800" dirty="0">
                <a:solidFill>
                  <a:srgbClr val="0000FF"/>
                </a:solidFill>
                <a:highlight>
                  <a:srgbClr val="FFFFFF"/>
                </a:highlight>
                <a:latin typeface="Times New Roman" pitchFamily="18" charset="0"/>
                <a:ea typeface="Times New Roman"/>
                <a:cs typeface="Times New Roman" pitchFamily="18" charset="0"/>
                <a:sym typeface="Times New Roman"/>
              </a:rPr>
              <a:t>Арҕаа тыа, Бүлүү сахалара туой тумат омугу кытта былыр бэркэ кыргыспыттара үһү. (Сэһэн Боло)</a:t>
            </a:r>
            <a:endParaRPr sz="1800">
              <a:solidFill>
                <a:srgbClr val="0000FF"/>
              </a:solidFill>
              <a:highlight>
                <a:srgbClr val="FFFFFF"/>
              </a:highlight>
              <a:latin typeface="Times New Roman" pitchFamily="18" charset="0"/>
              <a:ea typeface="Times New Roman"/>
              <a:cs typeface="Times New Roman" pitchFamily="18" charset="0"/>
              <a:sym typeface="Times New Roman"/>
            </a:endParaRPr>
          </a:p>
          <a:p>
            <a:pPr marL="0" lvl="0" indent="0" algn="l" rtl="0">
              <a:lnSpc>
                <a:spcPct val="130000"/>
              </a:lnSpc>
              <a:spcBef>
                <a:spcPts val="1700"/>
              </a:spcBef>
              <a:spcAft>
                <a:spcPts val="0"/>
              </a:spcAft>
              <a:buNone/>
            </a:pPr>
            <a:r>
              <a:rPr lang="ru" sz="1800" dirty="0">
                <a:solidFill>
                  <a:srgbClr val="0000FF"/>
                </a:solidFill>
                <a:highlight>
                  <a:srgbClr val="FFFFFF"/>
                </a:highlight>
                <a:latin typeface="Times New Roman" pitchFamily="18" charset="0"/>
                <a:ea typeface="Times New Roman"/>
                <a:cs typeface="Times New Roman" pitchFamily="18" charset="0"/>
                <a:sym typeface="Times New Roman"/>
              </a:rPr>
              <a:t>Тиһэх олук</a:t>
            </a:r>
            <a:endParaRPr sz="1800">
              <a:solidFill>
                <a:srgbClr val="0000FF"/>
              </a:solidFill>
              <a:highlight>
                <a:srgbClr val="FFFFFF"/>
              </a:highlight>
              <a:latin typeface="Times New Roman" pitchFamily="18" charset="0"/>
              <a:ea typeface="Times New Roman"/>
              <a:cs typeface="Times New Roman" pitchFamily="18" charset="0"/>
              <a:sym typeface="Times New Roman"/>
            </a:endParaRPr>
          </a:p>
          <a:p>
            <a:pPr marL="0" lvl="0" indent="0" algn="l" rtl="0">
              <a:lnSpc>
                <a:spcPct val="115000"/>
              </a:lnSpc>
              <a:spcBef>
                <a:spcPts val="500"/>
              </a:spcBef>
              <a:spcAft>
                <a:spcPts val="0"/>
              </a:spcAft>
              <a:buNone/>
            </a:pPr>
            <a:r>
              <a:rPr lang="ru" sz="1800" dirty="0">
                <a:solidFill>
                  <a:srgbClr val="0000FF"/>
                </a:solidFill>
                <a:highlight>
                  <a:srgbClr val="FFFFFF"/>
                </a:highlight>
                <a:latin typeface="Times New Roman" pitchFamily="18" charset="0"/>
                <a:ea typeface="Times New Roman"/>
                <a:cs typeface="Times New Roman" pitchFamily="18" charset="0"/>
                <a:sym typeface="Times New Roman"/>
              </a:rPr>
              <a:t>Туматтар сахалартан үтүрүйтэрэн кэнники Бүлүү өрүһүнэн Өлүөнэни таҥнары баран муора кытыытыгар киирэн олохсуйбуттара. (Саха былыргы сэһэнэ)</a:t>
            </a:r>
            <a:endParaRPr sz="1800">
              <a:solidFill>
                <a:srgbClr val="0000FF"/>
              </a:solidFill>
              <a:highlight>
                <a:srgbClr val="FFFFFF"/>
              </a:highlight>
              <a:latin typeface="Times New Roman" pitchFamily="18" charset="0"/>
              <a:ea typeface="Times New Roman"/>
              <a:cs typeface="Times New Roman" pitchFamily="18" charset="0"/>
              <a:sym typeface="Times New Roman"/>
            </a:endParaRPr>
          </a:p>
          <a:p>
            <a:pPr marL="0" lvl="0" indent="0" algn="l" rtl="0">
              <a:lnSpc>
                <a:spcPct val="115000"/>
              </a:lnSpc>
              <a:spcBef>
                <a:spcPts val="500"/>
              </a:spcBef>
              <a:spcAft>
                <a:spcPts val="0"/>
              </a:spcAft>
              <a:buNone/>
            </a:pPr>
            <a:r>
              <a:rPr lang="ru" sz="1800" dirty="0">
                <a:solidFill>
                  <a:srgbClr val="0000FF"/>
                </a:solidFill>
                <a:highlight>
                  <a:srgbClr val="FFFFFF"/>
                </a:highlight>
                <a:latin typeface="Times New Roman" pitchFamily="18" charset="0"/>
                <a:ea typeface="Times New Roman"/>
                <a:cs typeface="Times New Roman" pitchFamily="18" charset="0"/>
                <a:sym typeface="Times New Roman"/>
              </a:rPr>
              <a:t>Кини өлбүтүн кэннэ "тыал буолбут" удьуора сыта да суох буола биһиги дойдуга эстибитэ. (Сэһэн Боло)</a:t>
            </a:r>
            <a:endParaRPr sz="1800">
              <a:solidFill>
                <a:srgbClr val="0000FF"/>
              </a:solidFill>
              <a:highlight>
                <a:srgbClr val="FFFFFF"/>
              </a:highlight>
              <a:latin typeface="Times New Roman" pitchFamily="18" charset="0"/>
              <a:ea typeface="Times New Roman"/>
              <a:cs typeface="Times New Roman" pitchFamily="18" charset="0"/>
              <a:sym typeface="Times New Roman"/>
            </a:endParaRPr>
          </a:p>
          <a:p>
            <a:pPr marL="0" lvl="0" indent="0" algn="l" rtl="0">
              <a:lnSpc>
                <a:spcPct val="115000"/>
              </a:lnSpc>
              <a:spcBef>
                <a:spcPts val="500"/>
              </a:spcBef>
              <a:spcAft>
                <a:spcPts val="500"/>
              </a:spcAft>
              <a:buNone/>
            </a:pPr>
            <a:endParaRPr sz="1800">
              <a:solidFill>
                <a:srgbClr val="0000FF"/>
              </a:solidFill>
              <a:highlight>
                <a:srgbClr val="FFFFFF"/>
              </a:highlight>
              <a:latin typeface="Times New Roman" pitchFamily="18" charset="0"/>
              <a:ea typeface="Times New Roman"/>
              <a:cs typeface="Times New Roman" pitchFamily="18" charset="0"/>
              <a:sym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31"/>
          <p:cNvPicPr preferRelativeResize="0"/>
          <p:nvPr/>
        </p:nvPicPr>
        <p:blipFill>
          <a:blip r:embed="rId3">
            <a:alphaModFix/>
          </a:blip>
          <a:stretch>
            <a:fillRect/>
          </a:stretch>
        </p:blipFill>
        <p:spPr>
          <a:xfrm>
            <a:off x="318663" y="85874"/>
            <a:ext cx="6514101" cy="4885576"/>
          </a:xfrm>
          <a:prstGeom prst="rect">
            <a:avLst/>
          </a:prstGeom>
          <a:noFill/>
          <a:ln>
            <a:noFill/>
          </a:ln>
        </p:spPr>
      </p:pic>
      <p:pic>
        <p:nvPicPr>
          <p:cNvPr id="3" name="Рисунок 2" descr="C:\ФОТКИ, семья\Портреты КВС\ВС3 (2).jpg"/>
          <p:cNvPicPr/>
          <p:nvPr/>
        </p:nvPicPr>
        <p:blipFill>
          <a:blip r:embed="rId4" cstate="print"/>
          <a:srcRect/>
          <a:stretch>
            <a:fillRect/>
          </a:stretch>
        </p:blipFill>
        <p:spPr bwMode="auto">
          <a:xfrm>
            <a:off x="6898801" y="2980387"/>
            <a:ext cx="819150" cy="929640"/>
          </a:xfrm>
          <a:prstGeom prst="rect">
            <a:avLst/>
          </a:prstGeom>
          <a:noFill/>
          <a:ln w="9525">
            <a:noFill/>
            <a:miter lim="800000"/>
            <a:headEnd/>
            <a:tailEnd/>
          </a:ln>
        </p:spPr>
      </p:pic>
      <p:sp>
        <p:nvSpPr>
          <p:cNvPr id="2049" name="Rectangle 1"/>
          <p:cNvSpPr>
            <a:spLocks noChangeArrowheads="1"/>
          </p:cNvSpPr>
          <p:nvPr/>
        </p:nvSpPr>
        <p:spPr bwMode="auto">
          <a:xfrm>
            <a:off x="6858000" y="3923730"/>
            <a:ext cx="2286000"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Кривошапкина Валентина Семеновна </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ГБПОУ </a:t>
            </a:r>
            <a:r>
              <a:rPr kumimoji="0" lang="ru-RU" sz="10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ХОК</a:t>
            </a:r>
            <a:r>
              <a:rPr kumimoji="0" lang="ru-RU" sz="1000" b="0" i="0" u="none" strike="noStrike" cap="none" normalizeH="0" baseline="0" dirty="0" smtClean="0">
                <a:ln>
                  <a:noFill/>
                </a:ln>
                <a:solidFill>
                  <a:schemeClr val="tx1"/>
                </a:solidFill>
                <a:effectLst/>
                <a:latin typeface="Calibri"/>
                <a:ea typeface="Calibri" pitchFamily="34" charset="0"/>
                <a:cs typeface="Times New Roman" pitchFamily="18" charset="0"/>
              </a:rPr>
              <a:t>»</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им.Н.Е. </a:t>
            </a:r>
            <a:r>
              <a:rPr kumimoji="0" lang="ru-RU" sz="1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Мординова-Амма</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Аччыгыйа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p:nvPr/>
        </p:nvSpPr>
        <p:spPr>
          <a:xfrm>
            <a:off x="3179625" y="0"/>
            <a:ext cx="5664600" cy="5226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ru" sz="1750">
                <a:solidFill>
                  <a:srgbClr val="0000FF"/>
                </a:solidFill>
                <a:highlight>
                  <a:srgbClr val="FFFFFF"/>
                </a:highlight>
                <a:latin typeface="Times New Roman"/>
                <a:ea typeface="Times New Roman"/>
                <a:cs typeface="Times New Roman"/>
                <a:sym typeface="Times New Roman"/>
              </a:rPr>
              <a:t>Эдэр көлүөнэни иитиигэ өр сылларга үтүө суобастаахтык үлэлээбит В.С.Яковлев 1976 сыллаахха Далан диэн псевдонимынан “Дьикти саас” сэһэнин “Хотугу сулус” сурунаалга бэчээттэппитэ. Бу сэһэнигэр Саха сиригэр интеллектуальнай сайдыылаах эдэр дьон үүнэн-сайдан иһэллэрин, кинилэр олоххо кырдьыктаах суолу тутуһалларыгар көрсөр ыарахаттарын, моһоллорун дириҥ реалистическай күүстээхтик арыйан көрдөрбүтэ.Далан айар үлэтин сүнньүнэн икки суолга хайытыахха сөп: билиҥҥи кэми уонна Саха сирин ааспыт олоҕун, былыргы историятын ойуулуур айымньыларга. Саха суруйааччыларыттан аан бастакынан (нуучча да литературатыгар бу сэдэх көстүү) историческай темаҕа бөдөҥ айымньылардаах, бу темаҕа улахан хоннохтоохтук ылсан үлэлээбит суруйааччы буолар.</a:t>
            </a:r>
            <a:endParaRPr sz="1750">
              <a:solidFill>
                <a:srgbClr val="0000FF"/>
              </a:solidFill>
              <a:highlight>
                <a:srgbClr val="FFFFFF"/>
              </a:highlight>
              <a:latin typeface="Times New Roman"/>
              <a:ea typeface="Times New Roman"/>
              <a:cs typeface="Times New Roman"/>
              <a:sym typeface="Times New Roman"/>
            </a:endParaRPr>
          </a:p>
          <a:p>
            <a:pPr marL="0" lvl="0" indent="0" algn="l" rtl="0">
              <a:lnSpc>
                <a:spcPct val="115000"/>
              </a:lnSpc>
              <a:spcBef>
                <a:spcPts val="500"/>
              </a:spcBef>
              <a:spcAft>
                <a:spcPts val="500"/>
              </a:spcAft>
              <a:buNone/>
            </a:pPr>
            <a:endParaRPr sz="2150">
              <a:solidFill>
                <a:srgbClr val="0000FF"/>
              </a:solidFill>
              <a:highlight>
                <a:srgbClr val="FFFFFF"/>
              </a:highlight>
              <a:latin typeface="Times New Roman"/>
              <a:ea typeface="Times New Roman"/>
              <a:cs typeface="Times New Roman"/>
              <a:sym typeface="Times New Roman"/>
            </a:endParaRPr>
          </a:p>
        </p:txBody>
      </p:sp>
      <p:pic>
        <p:nvPicPr>
          <p:cNvPr id="63" name="Google Shape;63;p14"/>
          <p:cNvPicPr preferRelativeResize="0"/>
          <p:nvPr/>
        </p:nvPicPr>
        <p:blipFill>
          <a:blip r:embed="rId3">
            <a:alphaModFix/>
          </a:blip>
          <a:stretch>
            <a:fillRect/>
          </a:stretch>
        </p:blipFill>
        <p:spPr>
          <a:xfrm>
            <a:off x="152400" y="152400"/>
            <a:ext cx="2874826" cy="451395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15"/>
          <p:cNvPicPr preferRelativeResize="0"/>
          <p:nvPr/>
        </p:nvPicPr>
        <p:blipFill>
          <a:blip r:embed="rId3">
            <a:alphaModFix/>
          </a:blip>
          <a:stretch>
            <a:fillRect/>
          </a:stretch>
        </p:blipFill>
        <p:spPr>
          <a:xfrm>
            <a:off x="152400" y="152400"/>
            <a:ext cx="3426112" cy="4838700"/>
          </a:xfrm>
          <a:prstGeom prst="rect">
            <a:avLst/>
          </a:prstGeom>
          <a:noFill/>
          <a:ln>
            <a:noFill/>
          </a:ln>
        </p:spPr>
      </p:pic>
      <p:pic>
        <p:nvPicPr>
          <p:cNvPr id="69" name="Google Shape;69;p15"/>
          <p:cNvPicPr preferRelativeResize="0"/>
          <p:nvPr/>
        </p:nvPicPr>
        <p:blipFill>
          <a:blip r:embed="rId4">
            <a:alphaModFix/>
          </a:blip>
          <a:stretch>
            <a:fillRect/>
          </a:stretch>
        </p:blipFill>
        <p:spPr>
          <a:xfrm>
            <a:off x="3637412" y="259300"/>
            <a:ext cx="5260690" cy="3508839"/>
          </a:xfrm>
          <a:prstGeom prst="rect">
            <a:avLst/>
          </a:prstGeom>
          <a:noFill/>
          <a:ln>
            <a:noFill/>
          </a:ln>
        </p:spPr>
      </p:pic>
      <p:sp>
        <p:nvSpPr>
          <p:cNvPr id="70" name="Google Shape;70;p15"/>
          <p:cNvSpPr txBox="1"/>
          <p:nvPr/>
        </p:nvSpPr>
        <p:spPr>
          <a:xfrm>
            <a:off x="4448800" y="3768150"/>
            <a:ext cx="4596000" cy="1252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ru" sz="1850">
                <a:solidFill>
                  <a:srgbClr val="0000FF"/>
                </a:solidFill>
                <a:highlight>
                  <a:schemeClr val="lt1"/>
                </a:highlight>
                <a:latin typeface="Times New Roman"/>
                <a:ea typeface="Times New Roman"/>
                <a:cs typeface="Times New Roman"/>
                <a:sym typeface="Times New Roman"/>
              </a:rPr>
              <a:t>Суруйааччы «Дьикти саас» сэһэнинэн </a:t>
            </a:r>
            <a:endParaRPr sz="1850">
              <a:solidFill>
                <a:srgbClr val="0000FF"/>
              </a:solidFill>
              <a:highlight>
                <a:schemeClr val="lt1"/>
              </a:highlight>
              <a:latin typeface="Times New Roman"/>
              <a:ea typeface="Times New Roman"/>
              <a:cs typeface="Times New Roman"/>
              <a:sym typeface="Times New Roman"/>
            </a:endParaRPr>
          </a:p>
          <a:p>
            <a:pPr marL="0" lvl="0" indent="0" algn="l" rtl="0">
              <a:lnSpc>
                <a:spcPct val="115000"/>
              </a:lnSpc>
              <a:spcBef>
                <a:spcPts val="500"/>
              </a:spcBef>
              <a:spcAft>
                <a:spcPts val="0"/>
              </a:spcAft>
              <a:buNone/>
            </a:pPr>
            <a:r>
              <a:rPr lang="ru" sz="1850">
                <a:solidFill>
                  <a:srgbClr val="0000FF"/>
                </a:solidFill>
                <a:highlight>
                  <a:schemeClr val="lt1"/>
                </a:highlight>
                <a:latin typeface="Times New Roman"/>
                <a:ea typeface="Times New Roman"/>
                <a:cs typeface="Times New Roman"/>
                <a:sym typeface="Times New Roman"/>
              </a:rPr>
              <a:t>2013 сыллаахха киинэ уһуллубута </a:t>
            </a:r>
            <a:endParaRPr sz="1850">
              <a:solidFill>
                <a:srgbClr val="0000FF"/>
              </a:solidFill>
              <a:highlight>
                <a:schemeClr val="lt1"/>
              </a:highlight>
              <a:latin typeface="Times New Roman"/>
              <a:ea typeface="Times New Roman"/>
              <a:cs typeface="Times New Roman"/>
              <a:sym typeface="Times New Roman"/>
            </a:endParaRPr>
          </a:p>
          <a:p>
            <a:pPr marL="0" lvl="0" indent="0" algn="l" rtl="0">
              <a:lnSpc>
                <a:spcPct val="115000"/>
              </a:lnSpc>
              <a:spcBef>
                <a:spcPts val="500"/>
              </a:spcBef>
              <a:spcAft>
                <a:spcPts val="500"/>
              </a:spcAft>
              <a:buNone/>
            </a:pPr>
            <a:r>
              <a:rPr lang="ru" sz="1850">
                <a:solidFill>
                  <a:srgbClr val="0000FF"/>
                </a:solidFill>
                <a:highlight>
                  <a:schemeClr val="lt1"/>
                </a:highlight>
                <a:latin typeface="Times New Roman"/>
                <a:ea typeface="Times New Roman"/>
                <a:cs typeface="Times New Roman"/>
                <a:sym typeface="Times New Roman"/>
              </a:rPr>
              <a:t>(реж. Никита Аржаков).</a:t>
            </a:r>
            <a:endParaRPr sz="1850">
              <a:solidFill>
                <a:srgbClr val="0000FF"/>
              </a:solidFill>
              <a:highlight>
                <a:schemeClr val="lt1"/>
              </a:highlight>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6"/>
          <p:cNvPicPr preferRelativeResize="0"/>
          <p:nvPr/>
        </p:nvPicPr>
        <p:blipFill>
          <a:blip r:embed="rId3">
            <a:alphaModFix/>
          </a:blip>
          <a:stretch>
            <a:fillRect/>
          </a:stretch>
        </p:blipFill>
        <p:spPr>
          <a:xfrm>
            <a:off x="740225" y="69513"/>
            <a:ext cx="7503050" cy="50044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7"/>
          <p:cNvSpPr txBox="1"/>
          <p:nvPr/>
        </p:nvSpPr>
        <p:spPr>
          <a:xfrm>
            <a:off x="3553700" y="0"/>
            <a:ext cx="5303700" cy="5358744"/>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500"/>
              </a:spcBef>
              <a:spcAft>
                <a:spcPts val="0"/>
              </a:spcAft>
              <a:buNone/>
            </a:pPr>
            <a:r>
              <a:rPr lang="ru" sz="1750" b="1" dirty="0">
                <a:solidFill>
                  <a:srgbClr val="0000FF"/>
                </a:solidFill>
                <a:highlight>
                  <a:schemeClr val="lt1"/>
                </a:highlight>
                <a:latin typeface="Times New Roman"/>
                <a:ea typeface="Times New Roman"/>
                <a:cs typeface="Times New Roman"/>
                <a:sym typeface="Times New Roman"/>
              </a:rPr>
              <a:t>В.С. Яковлев биллиилээх общественнай деятель этэ. </a:t>
            </a:r>
            <a:r>
              <a:rPr lang="ru" sz="1450" dirty="0">
                <a:solidFill>
                  <a:srgbClr val="0000FF"/>
                </a:solidFill>
                <a:highlight>
                  <a:srgbClr val="FFFFFF"/>
                </a:highlight>
                <a:latin typeface="Times New Roman"/>
                <a:ea typeface="Times New Roman"/>
                <a:cs typeface="Times New Roman"/>
                <a:sym typeface="Times New Roman"/>
              </a:rPr>
              <a:t>Кини өссө улуу Өксөкүлээх Өлөксөйтөн саҕалаан саха аатырбыт суруйааччылара </a:t>
            </a:r>
            <a:r>
              <a:rPr lang="ru" sz="1450" dirty="0">
                <a:solidFill>
                  <a:srgbClr val="0000FF"/>
                </a:solidFill>
                <a:highlight>
                  <a:srgbClr val="FFFFFF"/>
                </a:highlight>
                <a:uFill>
                  <a:noFill/>
                </a:uFill>
                <a:latin typeface="Times New Roman"/>
                <a:ea typeface="Times New Roman"/>
                <a:cs typeface="Times New Roman"/>
                <a:sym typeface="Times New Roman"/>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П.А.Ойуунускай</a:t>
            </a:r>
            <a:r>
              <a:rPr lang="ru" sz="1450" dirty="0">
                <a:solidFill>
                  <a:srgbClr val="0000FF"/>
                </a:solidFill>
                <a:highlight>
                  <a:srgbClr val="FFFFFF"/>
                </a:highlight>
                <a:latin typeface="Times New Roman"/>
                <a:ea typeface="Times New Roman"/>
                <a:cs typeface="Times New Roman"/>
                <a:sym typeface="Times New Roman"/>
              </a:rPr>
              <a:t>, Сем. уонна Софр. Даниловтар илдьэ испит кырдьыктаах уонна ыраас магистральнай суолларыттан харыс да халбаҥнаабатаҕа, олоҕун тиһэх күнүгэр тиийэ төрөөбүт норуотун интэриэһинэн салайтаран үлэлээбитэ, айбыта. Кини үгүс элбэх публицистическай ыстатыйаларыгар, этиилэригэр уонна бэйэтин өлбөт-сүппэт айымньыларыгар сахатын норуота киһи-аймах сайдан иһэр цивилизованнай ыллыктаах суолун тутуһарыгар, кини өйүн-санаатын сирдээччи бөдөҥ общественнай деятеллэртэн биирдэстэрэ этэ.</a:t>
            </a:r>
            <a:endParaRPr sz="1450">
              <a:solidFill>
                <a:srgbClr val="0000FF"/>
              </a:solidFill>
              <a:highlight>
                <a:srgbClr val="FFFFFF"/>
              </a:highlight>
              <a:latin typeface="Times New Roman"/>
              <a:ea typeface="Times New Roman"/>
              <a:cs typeface="Times New Roman"/>
              <a:sym typeface="Times New Roman"/>
            </a:endParaRPr>
          </a:p>
          <a:p>
            <a:pPr marL="0" lvl="0" indent="0" rtl="0">
              <a:lnSpc>
                <a:spcPct val="115000"/>
              </a:lnSpc>
              <a:spcBef>
                <a:spcPts val="500"/>
              </a:spcBef>
              <a:spcAft>
                <a:spcPts val="500"/>
              </a:spcAft>
              <a:buNone/>
            </a:pPr>
            <a:r>
              <a:rPr lang="ru" sz="1450" dirty="0">
                <a:solidFill>
                  <a:srgbClr val="0000FF"/>
                </a:solidFill>
                <a:highlight>
                  <a:srgbClr val="FFFFFF"/>
                </a:highlight>
                <a:latin typeface="Times New Roman"/>
                <a:ea typeface="Times New Roman"/>
                <a:cs typeface="Times New Roman"/>
                <a:sym typeface="Times New Roman"/>
              </a:rPr>
              <a:t>Сахалар бастакы Президеммит М.Е.Николаев ыытар политикатын кэрэхсиирэ, өйүүрэ, Саха сиригэр бэйэ государственнай былааһын — суверенитеты олохтоон, федеративнай дуогабарга тирэҕирэн общественнай-политическай, социальнай- экономическай, национальнай-культурнай боппуруостар быһаарыллаллара сиэрдээҕин уонна наадалааҕын ыйара.</a:t>
            </a:r>
            <a:endParaRPr sz="1450">
              <a:solidFill>
                <a:srgbClr val="0000FF"/>
              </a:solidFill>
              <a:highlight>
                <a:srgbClr val="FFFFFF"/>
              </a:highlight>
              <a:latin typeface="Times New Roman"/>
              <a:ea typeface="Times New Roman"/>
              <a:cs typeface="Times New Roman"/>
              <a:sym typeface="Times New Roman"/>
            </a:endParaRPr>
          </a:p>
        </p:txBody>
      </p:sp>
      <p:pic>
        <p:nvPicPr>
          <p:cNvPr id="81" name="Google Shape;81;p17"/>
          <p:cNvPicPr preferRelativeResize="0"/>
          <p:nvPr/>
        </p:nvPicPr>
        <p:blipFill>
          <a:blip r:embed="rId4">
            <a:alphaModFix/>
          </a:blip>
          <a:stretch>
            <a:fillRect/>
          </a:stretch>
        </p:blipFill>
        <p:spPr>
          <a:xfrm>
            <a:off x="152400" y="152400"/>
            <a:ext cx="3227625" cy="4803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8"/>
          <p:cNvPicPr preferRelativeResize="0"/>
          <p:nvPr/>
        </p:nvPicPr>
        <p:blipFill>
          <a:blip r:embed="rId3">
            <a:alphaModFix/>
          </a:blip>
          <a:stretch>
            <a:fillRect/>
          </a:stretch>
        </p:blipFill>
        <p:spPr>
          <a:xfrm>
            <a:off x="152400" y="152400"/>
            <a:ext cx="3424756" cy="4838700"/>
          </a:xfrm>
          <a:prstGeom prst="rect">
            <a:avLst/>
          </a:prstGeom>
          <a:noFill/>
          <a:ln>
            <a:noFill/>
          </a:ln>
        </p:spPr>
      </p:pic>
      <p:pic>
        <p:nvPicPr>
          <p:cNvPr id="87" name="Google Shape;87;p18"/>
          <p:cNvPicPr preferRelativeResize="0"/>
          <p:nvPr/>
        </p:nvPicPr>
        <p:blipFill>
          <a:blip r:embed="rId4">
            <a:alphaModFix/>
          </a:blip>
          <a:stretch>
            <a:fillRect/>
          </a:stretch>
        </p:blipFill>
        <p:spPr>
          <a:xfrm>
            <a:off x="3729556" y="818838"/>
            <a:ext cx="5262044" cy="350583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9"/>
          <p:cNvSpPr txBox="1"/>
          <p:nvPr/>
        </p:nvSpPr>
        <p:spPr>
          <a:xfrm>
            <a:off x="3847600" y="116450"/>
            <a:ext cx="5063400" cy="498492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500"/>
              </a:spcAft>
              <a:buNone/>
            </a:pPr>
            <a:r>
              <a:rPr lang="ru" sz="1650" dirty="0">
                <a:solidFill>
                  <a:srgbClr val="0000FF"/>
                </a:solidFill>
                <a:highlight>
                  <a:srgbClr val="FFFFFF"/>
                </a:highlight>
                <a:latin typeface="Times New Roman"/>
                <a:ea typeface="Times New Roman"/>
                <a:cs typeface="Times New Roman"/>
                <a:sym typeface="Times New Roman"/>
              </a:rPr>
              <a:t>Далан саха норуотугар эрэ таптаппыт суруйааччы буолбатах, кини киэҥ Россия уонна бырааттыы республикалар ааҕааччылара билэр, кэрэхсиир прозаиктара этэ. Ол чаҕылхай туоһутунан буолуохтарын сөп 1987 сыллаахха Москваҕа буолбут Россия суруйааччыларын мунньаҕар Далан айымньыларын дьүүллэһиигэ кыттан нуучча уонна атын омук суруйааччыларын эппит үтүө тыллара, Орто Азия дойдуларын хомуһун тыллаахтара Далаҥҥа үтүө сыһыаннара, ытыктабыллара.Кини </a:t>
            </a:r>
            <a:r>
              <a:rPr lang="ru" sz="1650" dirty="0">
                <a:solidFill>
                  <a:srgbClr val="FF0000"/>
                </a:solidFill>
                <a:highlight>
                  <a:srgbClr val="FFFFFF"/>
                </a:highlight>
                <a:latin typeface="Times New Roman"/>
                <a:ea typeface="Times New Roman"/>
                <a:cs typeface="Times New Roman"/>
                <a:sym typeface="Times New Roman"/>
              </a:rPr>
              <a:t>Саха Республикатын П.А.Ойуунускай аатынан Государственнай бириэмийэтин лауреата, “Чолбон” литературнай уус-уран сурунаал кылаабынай редактора, педагогическай наука кандидата, Саха Республикатын Духовноһын академиятын академига, “Доҕордоһуу” орден кавалера этэ.</a:t>
            </a:r>
            <a:endParaRPr sz="1650">
              <a:solidFill>
                <a:srgbClr val="FF0000"/>
              </a:solidFill>
              <a:highlight>
                <a:srgbClr val="FFFFFF"/>
              </a:highlight>
              <a:latin typeface="Times New Roman"/>
              <a:ea typeface="Times New Roman"/>
              <a:cs typeface="Times New Roman"/>
              <a:sym typeface="Times New Roman"/>
            </a:endParaRPr>
          </a:p>
        </p:txBody>
      </p:sp>
      <p:pic>
        <p:nvPicPr>
          <p:cNvPr id="93" name="Google Shape;93;p19"/>
          <p:cNvPicPr preferRelativeResize="0"/>
          <p:nvPr/>
        </p:nvPicPr>
        <p:blipFill rotWithShape="1">
          <a:blip r:embed="rId3">
            <a:alphaModFix/>
          </a:blip>
          <a:srcRect l="46609" t="4321" r="2860" b="5653"/>
          <a:stretch/>
        </p:blipFill>
        <p:spPr>
          <a:xfrm>
            <a:off x="267225" y="180350"/>
            <a:ext cx="3520924" cy="47033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20"/>
          <p:cNvPicPr preferRelativeResize="0"/>
          <p:nvPr/>
        </p:nvPicPr>
        <p:blipFill>
          <a:blip r:embed="rId3">
            <a:alphaModFix/>
          </a:blip>
          <a:stretch>
            <a:fillRect/>
          </a:stretch>
        </p:blipFill>
        <p:spPr>
          <a:xfrm>
            <a:off x="1007425" y="152400"/>
            <a:ext cx="6460012" cy="4838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21"/>
          <p:cNvPicPr preferRelativeResize="0"/>
          <p:nvPr/>
        </p:nvPicPr>
        <p:blipFill>
          <a:blip r:embed="rId3">
            <a:alphaModFix/>
          </a:blip>
          <a:stretch>
            <a:fillRect/>
          </a:stretch>
        </p:blipFill>
        <p:spPr>
          <a:xfrm>
            <a:off x="1261250" y="152400"/>
            <a:ext cx="6460012" cy="48387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1122</Words>
  <PresentationFormat>Экран (16:9)</PresentationFormat>
  <Paragraphs>56</Paragraphs>
  <Slides>19</Slides>
  <Notes>19</Notes>
  <HiddenSlides>0</HiddenSlides>
  <MMClips>0</MMClips>
  <ScaleCrop>false</ScaleCrop>
  <HeadingPairs>
    <vt:vector size="4" baseType="variant">
      <vt:variant>
        <vt:lpstr>Тема</vt:lpstr>
      </vt:variant>
      <vt:variant>
        <vt:i4>1</vt:i4>
      </vt:variant>
      <vt:variant>
        <vt:lpstr>Заголовки слайдов</vt:lpstr>
      </vt:variant>
      <vt:variant>
        <vt:i4>19</vt:i4>
      </vt:variant>
    </vt:vector>
  </HeadingPairs>
  <TitlesOfParts>
    <vt:vector size="20" baseType="lpstr">
      <vt:lpstr>Simple Light</vt:lpstr>
      <vt:lpstr>Василий Семенович Яковлев- Далан</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Василий Семенович Яковлев- Далан</dc:title>
  <cp:lastModifiedBy>Home</cp:lastModifiedBy>
  <cp:revision>3</cp:revision>
  <dcterms:modified xsi:type="dcterms:W3CDTF">2021-12-11T14:36:52Z</dcterms:modified>
</cp:coreProperties>
</file>