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72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79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3825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922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242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814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67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57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75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89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88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76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10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95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13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94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1DFC0-358C-4D8A-952E-DA7923A2BB56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DF9DBD3-5C4B-4F06-B784-41724A2F8E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90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cp.org.ru/" TargetMode="External"/><Relationship Id="rId3" Type="http://schemas.openxmlformats.org/officeDocument/2006/relationships/hyperlink" Target="http://www.defectolog.ru/" TargetMode="External"/><Relationship Id="rId7" Type="http://schemas.openxmlformats.org/officeDocument/2006/relationships/hyperlink" Target="http://www.terevinf.ru/" TargetMode="External"/><Relationship Id="rId2" Type="http://schemas.openxmlformats.org/officeDocument/2006/relationships/hyperlink" Target="http://www.unicef.org/ceecis/media_302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reandnow.ru/?act=sp&amp;object=subpart&amp;id=45" TargetMode="External"/><Relationship Id="rId5" Type="http://schemas.openxmlformats.org/officeDocument/2006/relationships/hyperlink" Target="http://home-edu.ru/" TargetMode="External"/><Relationship Id="rId10" Type="http://schemas.openxmlformats.org/officeDocument/2006/relationships/hyperlink" Target="http://resurs-yar.ru/roditelyam/mf_osoben_ludi/" TargetMode="External"/><Relationship Id="rId4" Type="http://schemas.openxmlformats.org/officeDocument/2006/relationships/hyperlink" Target="http://www.tiflocomp.ru/" TargetMode="External"/><Relationship Id="rId9" Type="http://schemas.openxmlformats.org/officeDocument/2006/relationships/hyperlink" Target="http://www.inclusive-edu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bal-cpmss.edumsko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4739" y="2404534"/>
            <a:ext cx="7526216" cy="16463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помощь родителям  «особенных» детей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353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84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Полезная информация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4885"/>
            <a:ext cx="10515600" cy="4902078"/>
          </a:xfrm>
        </p:spPr>
        <p:txBody>
          <a:bodyPr>
            <a:noAutofit/>
          </a:bodyPr>
          <a:lstStyle/>
          <a:p>
            <a:r>
              <a:rPr lang="ru-RU" sz="1100" dirty="0"/>
              <a:t>ЮНИСЕФ: дети с инвалидностью (на русском и английском языках).</a:t>
            </a:r>
            <a:br>
              <a:rPr lang="ru-RU" sz="1100" dirty="0"/>
            </a:br>
            <a:r>
              <a:rPr lang="ru-RU" sz="1100" u="sng" dirty="0">
                <a:hlinkClick r:id="rId2" tooltip="http:www.unicef.org/ceecis/media_3021.html"/>
              </a:rPr>
              <a:t>http:www.unicef.org/ceecis/media_3021.html</a:t>
            </a:r>
            <a:endParaRPr lang="ru-RU" sz="1100" dirty="0"/>
          </a:p>
          <a:p>
            <a:r>
              <a:rPr lang="ru-RU" sz="1100" dirty="0"/>
              <a:t>Сайт для родителей, желающих узнать больше о развитии своего ребенка.</a:t>
            </a:r>
            <a:br>
              <a:rPr lang="ru-RU" sz="1100" dirty="0"/>
            </a:br>
            <a:r>
              <a:rPr lang="ru-RU" sz="1100" u="sng" dirty="0">
                <a:hlinkClick r:id="rId3" tooltip="http:www.defectolog.ru"/>
              </a:rPr>
              <a:t>http:www.defectolog.ru</a:t>
            </a:r>
            <a:endParaRPr lang="ru-RU" sz="1100" dirty="0"/>
          </a:p>
          <a:p>
            <a:r>
              <a:rPr lang="ru-RU" sz="1100" dirty="0"/>
              <a:t>Компьютерные технологии для незрячих и слабовидящих.</a:t>
            </a:r>
            <a:br>
              <a:rPr lang="ru-RU" sz="1100" dirty="0"/>
            </a:br>
            <a:r>
              <a:rPr lang="ru-RU" sz="1100" u="sng" dirty="0">
                <a:hlinkClick r:id="rId4" tooltip="http:www.tiflocomp.ru"/>
              </a:rPr>
              <a:t>http:www.tiflocomp.ru</a:t>
            </a:r>
            <a:endParaRPr lang="ru-RU" sz="1100" dirty="0"/>
          </a:p>
          <a:p>
            <a:r>
              <a:rPr lang="ru-RU" sz="1100" dirty="0"/>
              <a:t>i-Школа: школа дистанционной поддержки образования детей-инвалидов и детей, не посещающих образовательные учреждения по состоянию здоровья.</a:t>
            </a:r>
            <a:br>
              <a:rPr lang="ru-RU" sz="1100" dirty="0"/>
            </a:br>
            <a:r>
              <a:rPr lang="ru-RU" sz="1100" u="sng" dirty="0">
                <a:hlinkClick r:id="rId5" tooltip="http:home-edu.ru"/>
              </a:rPr>
              <a:t>http:home-edu.ru</a:t>
            </a:r>
            <a:r>
              <a:rPr lang="ru-RU" sz="1100" dirty="0"/>
              <a:t>"</a:t>
            </a:r>
          </a:p>
          <a:p>
            <a:r>
              <a:rPr lang="ru-RU" sz="1100" dirty="0"/>
              <a:t>«Детские домики» – забота о детях с особыми нуждами (проект Благотворительного фонда помощи детям-сиротам «Здесь и сейчас!»).</a:t>
            </a:r>
            <a:br>
              <a:rPr lang="ru-RU" sz="1100" dirty="0"/>
            </a:br>
            <a:r>
              <a:rPr lang="ru-RU" sz="1100" u="sng" dirty="0">
                <a:hlinkClick r:id="rId6" tooltip="http:www.hereandnow.ru/?act=sp&amp;object=subpart&amp;id=45"/>
              </a:rPr>
              <a:t>http:www.hereandnow.ru/?act=sp&amp;object=subpart&amp;id=45</a:t>
            </a:r>
            <a:endParaRPr lang="ru-RU" sz="1100" dirty="0"/>
          </a:p>
          <a:p>
            <a:r>
              <a:rPr lang="ru-RU" sz="1100" dirty="0"/>
              <a:t>Каталог издательства "</a:t>
            </a:r>
            <a:r>
              <a:rPr lang="ru-RU" sz="1100" dirty="0" err="1"/>
              <a:t>Теревинф</a:t>
            </a:r>
            <a:r>
              <a:rPr lang="ru-RU" sz="1100" dirty="0"/>
              <a:t>" (Литература по лечебной педагогике – книги для родителей и специалистов).</a:t>
            </a:r>
            <a:br>
              <a:rPr lang="ru-RU" sz="1100" dirty="0"/>
            </a:br>
            <a:r>
              <a:rPr lang="ru-RU" sz="1100" u="sng" dirty="0">
                <a:hlinkClick r:id="rId7" tooltip="http:www.terevinf.ru"/>
              </a:rPr>
              <a:t>http:www.terevinf.ru</a:t>
            </a:r>
            <a:endParaRPr lang="ru-RU" sz="1100" dirty="0"/>
          </a:p>
          <a:p>
            <a:r>
              <a:rPr lang="ru-RU" sz="1100" dirty="0"/>
              <a:t>Деятельность Центра лечебной педагогики (создан в 1989 году) направлена на то, чтобы помочь каждому особому ребенку найти свою дорогу в жизни: от диагностики и ранней помощи до получения профессии и интеграции в жизнь общества.</a:t>
            </a:r>
            <a:br>
              <a:rPr lang="ru-RU" sz="1100" dirty="0"/>
            </a:br>
            <a:r>
              <a:rPr lang="ru-RU" sz="1100" u="sng" dirty="0">
                <a:hlinkClick r:id="rId8" tooltip="http:www.ccp.org.ru"/>
              </a:rPr>
              <a:t>http:www.ccp.org.ru</a:t>
            </a:r>
            <a:endParaRPr lang="ru-RU" sz="1100" dirty="0"/>
          </a:p>
          <a:p>
            <a:r>
              <a:rPr lang="ru-RU" sz="1100" dirty="0"/>
              <a:t>Институт проблем интегративного (инклюзивного) образования создан решением Учёного совета Московского городского психолого-педагогического университета в июле 2009 года. Цель деятельности института - научно-методическое обеспечение инклюзивного образования, поддержка образовательных учреждений, реализующих инклюзивный подход, подготовка и переподготовка специалистов в области инклюзивного образования. Институт ведёт прикладные научные исследования по основным проблемам инклюзивной образовательной практики, разрабатывает программы подготовки и повышения квалификации педагогических кадров, работающих с детьми с ограниченными возможностями здоровья в системе интегративного и инклюзивного образования, создаёт технологии психолого-педагогического сопровождения инклюзивного образования в дошкольном, школьном, дополнительном и высшем профессиональном образовании.</a:t>
            </a:r>
            <a:br>
              <a:rPr lang="ru-RU" sz="1100" dirty="0"/>
            </a:br>
            <a:r>
              <a:rPr lang="ru-RU" sz="1100" u="sng" dirty="0">
                <a:hlinkClick r:id="rId9" tooltip="http:www.inclusive-edu.ru"/>
              </a:rPr>
              <a:t>http:www.inclusive-edu.ru</a:t>
            </a:r>
            <a:endParaRPr lang="ru-RU" sz="1100" dirty="0"/>
          </a:p>
          <a:p>
            <a:r>
              <a:rPr lang="ru-RU" sz="1100" u="sng" dirty="0">
                <a:hlinkClick r:id="rId10"/>
              </a:rPr>
              <a:t>http://resurs-yar.ru/roditelyam/mf_osoben_ludi/</a:t>
            </a:r>
            <a:r>
              <a:rPr lang="ru-RU" sz="1100" dirty="0"/>
              <a:t> Мультики для особенных детей</a:t>
            </a:r>
          </a:p>
          <a:p>
            <a:r>
              <a:rPr lang="ru-RU" sz="1100" dirty="0" err="1" smtClean="0"/>
              <a:t>Растимдетей.РФ</a:t>
            </a:r>
            <a:r>
              <a:rPr lang="ru-RU" sz="1100" dirty="0" smtClean="0"/>
              <a:t> 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3688657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Семья – это первый социальный институт в жизни ребенка. Именно здесь складываются его первые представления о человеческих ценностях, характере взаимоотношений между людьми, формируются нравственные качества, но не всегда семья оказывается в состоянии удовлетворить эти потребности ребенка. Часто это бывает в том случае, когда в семье рождается </a:t>
            </a:r>
            <a:r>
              <a:rPr lang="ru-RU" dirty="0" smtClean="0"/>
              <a:t> «</a:t>
            </a:r>
            <a:r>
              <a:rPr lang="ru-RU" dirty="0" err="1" smtClean="0"/>
              <a:t>особенный»ребенок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93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Проблема воспитания и развития </a:t>
            </a:r>
            <a:r>
              <a:rPr lang="ru-RU" dirty="0" smtClean="0"/>
              <a:t>«особого» </a:t>
            </a:r>
            <a:r>
              <a:rPr lang="ru-RU" dirty="0"/>
              <a:t>ребенка чаще всего становится причиной глубокой и продолжительной социальной </a:t>
            </a:r>
            <a:r>
              <a:rPr lang="ru-RU" dirty="0" err="1"/>
              <a:t>дезадаптации</a:t>
            </a:r>
            <a:r>
              <a:rPr lang="ru-RU" dirty="0"/>
              <a:t> всей семьи. Родители оказываются в сложной ситуации: они испытывают </a:t>
            </a:r>
            <a:r>
              <a:rPr lang="ru-RU" dirty="0" smtClean="0"/>
              <a:t>сложности, </a:t>
            </a:r>
            <a:r>
              <a:rPr lang="ru-RU" dirty="0"/>
              <a:t>чувство вины за то, что родился такой ребенок, нередко впадают в отчаяние. Семья чаще всего отдаляется от друзей, знакомых, родственников. Часто семьи распадаются (70%), мама одна взваливает всю тяжесть воспитания больного ребенка на свои плечи.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7280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Выделяются  </a:t>
            </a:r>
            <a:r>
              <a:rPr lang="ru-RU" dirty="0"/>
              <a:t>четыре фазы психологического состояния в процессе становления их позиции к </a:t>
            </a:r>
            <a:r>
              <a:rPr lang="ru-RU" dirty="0" smtClean="0"/>
              <a:t> особому ребенку. </a:t>
            </a:r>
          </a:p>
          <a:p>
            <a:pPr marL="0" indent="0">
              <a:buNone/>
            </a:pPr>
            <a:r>
              <a:rPr lang="ru-RU" dirty="0" smtClean="0"/>
              <a:t>Первая </a:t>
            </a:r>
            <a:r>
              <a:rPr lang="ru-RU" dirty="0"/>
              <a:t>фаза - "шок", характеризуется состоянием растерянности, беспомощности, страха, возникновением чувства собственной неполноценности.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Вторая </a:t>
            </a:r>
            <a:r>
              <a:rPr lang="ru-RU" dirty="0"/>
              <a:t>фаза - "неадекватное отношение к дефекту", характеризующаяся негативизмом и отрицанием поставленного диагноза, что является своеобразной защитной реакцией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Третья фаза - "частичное осознание дефекта ребенка", сопровождаемое чувством "хронической печали". Это депрессивное состояние, являющееся "результатом постоянной зависимости родителей от потребностей ребенка, следствием отсутствия у него положительных изменений".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Четвёртая </a:t>
            </a:r>
            <a:r>
              <a:rPr lang="ru-RU" dirty="0"/>
              <a:t>фаза - начало социально-психологической адаптации всех членов семьи, вызванной принятием дефекта, установлением адекватных отношений со специалистами и достаточно разумным следованием их рекомендациям.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811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 сожалению, далеко не все мамы и папы </a:t>
            </a:r>
            <a:r>
              <a:rPr lang="ru-RU" dirty="0" smtClean="0"/>
              <a:t>«особенных»  </a:t>
            </a:r>
            <a:r>
              <a:rPr lang="ru-RU" dirty="0"/>
              <a:t>детей приходят к правильному решению, обретая жизненную перспективу и смысл жизни.</a:t>
            </a:r>
          </a:p>
          <a:p>
            <a:r>
              <a:rPr lang="ru-RU" dirty="0"/>
              <a:t>Многие это самостоятельно сделать не могут. В результате нарушается способность приспособления к социальным условиям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3867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Наиболее психологически трудные моменты в жизни семей, имеющих </a:t>
            </a:r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«особенных» детей:</a:t>
            </a:r>
            <a:r>
              <a:rPr lang="ru-RU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lvl="0"/>
            <a:r>
              <a:rPr lang="ru-RU" dirty="0"/>
              <a:t>Выявление факта нарушения развития ребёнка. Возникновение страхов, неуверенности в воспитании ребенка. Горе от безысходности.</a:t>
            </a:r>
          </a:p>
          <a:p>
            <a:pPr lvl="0"/>
            <a:r>
              <a:rPr lang="ru-RU" dirty="0"/>
              <a:t>Старший дошкольный возраст. Понимание того, </a:t>
            </a:r>
            <a:r>
              <a:rPr lang="ru-RU" dirty="0" smtClean="0"/>
              <a:t>что  </a:t>
            </a:r>
            <a:r>
              <a:rPr lang="ru-RU" dirty="0"/>
              <a:t>ребенок не сможет учиться в общеобразовательной </a:t>
            </a:r>
            <a:r>
              <a:rPr lang="ru-RU" dirty="0" smtClean="0"/>
              <a:t>школе или будут сложности.</a:t>
            </a:r>
            <a:endParaRPr lang="ru-RU" dirty="0"/>
          </a:p>
          <a:p>
            <a:pPr lvl="0"/>
            <a:r>
              <a:rPr lang="ru-RU" dirty="0"/>
              <a:t>Подростковый возраст. Осознание ребенком своей </a:t>
            </a:r>
            <a:r>
              <a:rPr lang="ru-RU" dirty="0" smtClean="0"/>
              <a:t>особенности </a:t>
            </a:r>
            <a:r>
              <a:rPr lang="ru-RU" dirty="0"/>
              <a:t>приводит к трудностям в налаживании контактов со сверстниками и особенно с противоположным полом. Обособление от общества.</a:t>
            </a:r>
          </a:p>
          <a:p>
            <a:pPr lvl="0"/>
            <a:r>
              <a:rPr lang="ru-RU" dirty="0"/>
              <a:t>Старший школьный возраст. Трудность в определении и получении профессии и дальнейшего трудоустройства. </a:t>
            </a:r>
            <a:r>
              <a:rPr lang="ru-RU" dirty="0" err="1"/>
              <a:t>Внутриличностный</a:t>
            </a:r>
            <a:r>
              <a:rPr lang="ru-RU" dirty="0"/>
              <a:t> разлад.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6299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Не каждая семья проходит все четыре кризиса. Некоторые "останавливаются" на втором кризисе — в случае, если ребёнок имеет очень сложную патологию развития (глубокая умственная отсталость, ДЦП в тяжёлой форме, множественные нарушения и т. д.). В этом случае ребёнок не учится совсем, и для родителей он навсегда остаётся "маленьким". В других семьях (например, если у ребёнка соматическое заболевание) второй кризис проходит без особых осложнений, т.е. ребёнок поступает в школу и учится в ней, но позднее могут проявиться сложности других периодов (третьего и четвёртого).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16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 кризисной обстановке человеку, нуждающемуся в помощи, необходимо уделять внимание, не оставлять его одного. Даже если он не хочет или не может идти на контакт, необходимо, чтобы кто-то находился рядом, и лучше, если таким человеком окажется близкий родственник. Однако, как мы уже отмечали, не всегда родные, друзья могут понять состояние родителей, на долю которых выпало нелегкое испытание. В этом случае помочь преодолеть сложный период родителям может </a:t>
            </a:r>
            <a:r>
              <a:rPr lang="ru-RU" dirty="0" smtClean="0"/>
              <a:t> </a:t>
            </a:r>
            <a:r>
              <a:rPr lang="ru-RU" dirty="0"/>
              <a:t>психолог или те родители, у которых ребёнок с похожим отклонением в развитии, и они успешно преодолели трудный период. Именно поэтому родителям «особых» детей необходимо посещать «группы встреч» или </a:t>
            </a:r>
            <a:r>
              <a:rPr lang="ru-RU" dirty="0" err="1"/>
              <a:t>тренинговые</a:t>
            </a:r>
            <a:r>
              <a:rPr lang="ru-RU" dirty="0"/>
              <a:t> группы, чтобы иметь возможность поделиться своими переживаниями, услышать слова поддержки. Помогая друг другу, родители забывают о своём горе, не замыкаются в нём, таким образом, находят более конструктивное решение своей проблемы.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547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40678"/>
            <a:ext cx="8596668" cy="13188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Рекомендации родителям, имеющим  «особенных» детей: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59523"/>
            <a:ext cx="8596668" cy="458183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lvl="0"/>
            <a:r>
              <a:rPr lang="ru-RU" sz="5600" dirty="0"/>
              <a:t>Никогда не жалейте ребёнка из-за того, что он не такой, как все.</a:t>
            </a:r>
          </a:p>
          <a:p>
            <a:pPr lvl="0"/>
            <a:r>
              <a:rPr lang="ru-RU" sz="5600" dirty="0"/>
              <a:t>Дарите ребёнку свою любовь и внимание, но не забывайте, что есть и другие члены семьи, которые в них тоже нуждаются.</a:t>
            </a:r>
          </a:p>
          <a:p>
            <a:pPr lvl="0"/>
            <a:r>
              <a:rPr lang="ru-RU" sz="5600" dirty="0"/>
              <a:t>Организуйте свой быт так, чтобы никто в семье не чувствовал себя "жертвой", отказываясь от своей личной жизни.</a:t>
            </a:r>
          </a:p>
          <a:p>
            <a:pPr lvl="0"/>
            <a:r>
              <a:rPr lang="ru-RU" sz="5600" dirty="0"/>
              <a:t>Не ограждайте ребёнка от обязанностей и проблем. Решайте все дела вместе с ним.</a:t>
            </a:r>
          </a:p>
          <a:p>
            <a:pPr lvl="0"/>
            <a:r>
              <a:rPr lang="ru-RU" sz="5600" dirty="0"/>
              <a:t>Предоставьте ребёнку самостоятельность в действиях и принятии решений.</a:t>
            </a:r>
          </a:p>
          <a:p>
            <a:pPr lvl="0"/>
            <a:r>
              <a:rPr lang="ru-RU" sz="5600" dirty="0"/>
              <a:t>Следите за своей внешностью и поведением. Ребёнок должен гордиться вами.</a:t>
            </a:r>
          </a:p>
          <a:p>
            <a:pPr lvl="0"/>
            <a:r>
              <a:rPr lang="ru-RU" sz="5600" dirty="0"/>
              <a:t>Не бойтесь отказать ребёнку в чём-либо, если считаете его требования чрезмерными.</a:t>
            </a:r>
          </a:p>
          <a:p>
            <a:pPr lvl="0"/>
            <a:r>
              <a:rPr lang="ru-RU" sz="5600" dirty="0"/>
              <a:t>Чаще разговаривайте с ребёнком. Помните, что ни телевизор, ни </a:t>
            </a:r>
            <a:r>
              <a:rPr lang="ru-RU" sz="5600" dirty="0" smtClean="0"/>
              <a:t>гаджет  </a:t>
            </a:r>
            <a:r>
              <a:rPr lang="ru-RU" sz="5600" dirty="0"/>
              <a:t>не заменят вас.</a:t>
            </a:r>
          </a:p>
          <a:p>
            <a:pPr lvl="0"/>
            <a:r>
              <a:rPr lang="ru-RU" sz="5600" dirty="0"/>
              <a:t>Не ограничивайте ребёнка в общении со сверстниками.</a:t>
            </a:r>
          </a:p>
          <a:p>
            <a:pPr lvl="0"/>
            <a:r>
              <a:rPr lang="ru-RU" sz="5600" dirty="0"/>
              <a:t>Не отказывайтесь от встречи с друзьями, приглашайте их в гости.</a:t>
            </a:r>
          </a:p>
          <a:p>
            <a:pPr lvl="0"/>
            <a:r>
              <a:rPr lang="ru-RU" sz="5600" dirty="0"/>
              <a:t>Чаще прибегайте к советам </a:t>
            </a:r>
            <a:r>
              <a:rPr lang="ru-RU" sz="5600" u="sng" dirty="0">
                <a:hlinkClick r:id="rId2"/>
              </a:rPr>
              <a:t>педагогов и психологов</a:t>
            </a:r>
            <a:r>
              <a:rPr lang="ru-RU" sz="5600" dirty="0"/>
              <a:t>.</a:t>
            </a:r>
          </a:p>
          <a:p>
            <a:pPr lvl="0"/>
            <a:r>
              <a:rPr lang="ru-RU" sz="5600" dirty="0"/>
              <a:t>Больше читайте, и не только специальную литературу, но и </a:t>
            </a:r>
            <a:r>
              <a:rPr lang="ru-RU" sz="5600" dirty="0" smtClean="0"/>
              <a:t>художественную (множество полезных порталов)</a:t>
            </a:r>
            <a:endParaRPr lang="ru-RU" sz="5600" dirty="0"/>
          </a:p>
          <a:p>
            <a:pPr lvl="0"/>
            <a:r>
              <a:rPr lang="ru-RU" sz="5600" dirty="0"/>
              <a:t>Общайтесь с семьями, где есть дети-инвалиды. Передавайте свой опыт и перенимайте </a:t>
            </a:r>
            <a:r>
              <a:rPr lang="ru-RU" sz="5600" dirty="0" smtClean="0"/>
              <a:t>чужой (клубы или группы в </a:t>
            </a:r>
            <a:r>
              <a:rPr lang="ru-RU" sz="5600" dirty="0" err="1" smtClean="0"/>
              <a:t>соц.сетях</a:t>
            </a:r>
            <a:r>
              <a:rPr lang="ru-RU" sz="5600" dirty="0" smtClean="0"/>
              <a:t>)</a:t>
            </a:r>
            <a:endParaRPr lang="ru-RU" sz="5600" dirty="0"/>
          </a:p>
          <a:p>
            <a:pPr lvl="0"/>
            <a:r>
              <a:rPr lang="ru-RU" sz="5600" dirty="0"/>
              <a:t>Не изводите себя упрёками. В том, что у Вас больной ребёнок, Вы не виноваты.</a:t>
            </a:r>
          </a:p>
          <a:p>
            <a:pPr lvl="0"/>
            <a:r>
              <a:rPr lang="ru-RU" sz="5600" dirty="0"/>
              <a:t>Помните, что когда-нибудь ребёнок повзрослеет и ему придётся жить самостоятельно. Готовьте его к будущей жизни, говорите о </a:t>
            </a:r>
            <a:r>
              <a:rPr lang="ru-RU" sz="5600" dirty="0" smtClean="0"/>
              <a:t>ней, не пугая.</a:t>
            </a:r>
            <a:endParaRPr lang="ru-RU" sz="5600" dirty="0"/>
          </a:p>
          <a:p>
            <a:pPr marL="0" indent="0">
              <a:buNone/>
            </a:pPr>
            <a:r>
              <a:rPr lang="ru-RU" sz="56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5282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809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Аспект</vt:lpstr>
      <vt:lpstr>В помощь родителям  «особенных» детей</vt:lpstr>
      <vt:lpstr>Презентация PowerPoint</vt:lpstr>
      <vt:lpstr>Презентация PowerPoint</vt:lpstr>
      <vt:lpstr>Презентация PowerPoint</vt:lpstr>
      <vt:lpstr>Презентация PowerPoint</vt:lpstr>
      <vt:lpstr>Наиболее психологически трудные моменты в жизни семей, имеющих  «особенных» детей: </vt:lpstr>
      <vt:lpstr>Презентация PowerPoint</vt:lpstr>
      <vt:lpstr>Презентация PowerPoint</vt:lpstr>
      <vt:lpstr>Рекомендации родителям, имеющим  «особенных» детей: </vt:lpstr>
      <vt:lpstr>                Полезная информация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помощь родителям  особенных детей</dc:title>
  <dc:creator>User</dc:creator>
  <cp:lastModifiedBy>User</cp:lastModifiedBy>
  <cp:revision>8</cp:revision>
  <dcterms:created xsi:type="dcterms:W3CDTF">2021-04-15T04:44:00Z</dcterms:created>
  <dcterms:modified xsi:type="dcterms:W3CDTF">2021-04-15T06:36:32Z</dcterms:modified>
</cp:coreProperties>
</file>