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80" r:id="rId4"/>
    <p:sldId id="281" r:id="rId5"/>
    <p:sldId id="260" r:id="rId6"/>
    <p:sldId id="261" r:id="rId7"/>
    <p:sldId id="258" r:id="rId8"/>
    <p:sldId id="259" r:id="rId9"/>
    <p:sldId id="28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85" r:id="rId18"/>
    <p:sldId id="270" r:id="rId19"/>
    <p:sldId id="271" r:id="rId20"/>
    <p:sldId id="272" r:id="rId21"/>
    <p:sldId id="273" r:id="rId22"/>
    <p:sldId id="286" r:id="rId23"/>
    <p:sldId id="291" r:id="rId24"/>
    <p:sldId id="292" r:id="rId25"/>
    <p:sldId id="274" r:id="rId26"/>
    <p:sldId id="275" r:id="rId27"/>
    <p:sldId id="277" r:id="rId28"/>
    <p:sldId id="278" r:id="rId29"/>
    <p:sldId id="279" r:id="rId30"/>
    <p:sldId id="287" r:id="rId31"/>
    <p:sldId id="288" r:id="rId32"/>
    <p:sldId id="289" r:id="rId33"/>
    <p:sldId id="290" r:id="rId34"/>
    <p:sldId id="293" r:id="rId35"/>
    <p:sldId id="294" r:id="rId36"/>
    <p:sldId id="295" r:id="rId37"/>
    <p:sldId id="297" r:id="rId38"/>
    <p:sldId id="296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9EF58FF-9AC6-43B8-BD9A-563C1E318BBF}" type="datetimeFigureOut">
              <a:rPr lang="ru-RU" smtClean="0"/>
              <a:pPr/>
              <a:t>22.12.2020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60C1EFD-A749-4189-AA9A-9FB9F2E02D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-315416"/>
            <a:ext cx="8206680" cy="91440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</a:rPr>
              <a:t>Информационный мир Югры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91285"/>
            <a:ext cx="835292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«Образовательное и познавательное направление детского журнала на хантыйском языке «</a:t>
            </a:r>
            <a:r>
              <a:rPr lang="ru-RU" sz="4400" b="1" cap="none" spc="50" dirty="0" err="1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Хатлые</a:t>
            </a:r>
            <a:r>
              <a:rPr lang="ru-RU" sz="4400" b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» – «Солнышко»</a:t>
            </a:r>
            <a:endParaRPr lang="ru-RU" sz="4400" b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43808" y="5877272"/>
            <a:ext cx="6300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Докладчик: главный редактор журнала «</a:t>
            </a:r>
            <a:r>
              <a:rPr lang="ru-RU" dirty="0" err="1" smtClean="0"/>
              <a:t>Хатлые</a:t>
            </a:r>
            <a:r>
              <a:rPr lang="ru-RU" dirty="0" smtClean="0"/>
              <a:t>» </a:t>
            </a:r>
          </a:p>
          <a:p>
            <a:pPr algn="ctr"/>
            <a:r>
              <a:rPr lang="ru-RU" dirty="0" smtClean="0"/>
              <a:t>Решетникова Раиса  Германовна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36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0291" y="44624"/>
            <a:ext cx="7746736" cy="8463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9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</a:t>
            </a:r>
            <a:r>
              <a:rPr lang="ru-RU" sz="49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зучаем хантыйский язык</a:t>
            </a:r>
            <a:endParaRPr lang="ru-RU" sz="49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9"/>
            <a:ext cx="2017425" cy="2852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9"/>
            <a:ext cx="2017425" cy="2852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37" y="3932466"/>
            <a:ext cx="1992735" cy="28180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30" y="980729"/>
            <a:ext cx="2064742" cy="29198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00578"/>
            <a:ext cx="2029428" cy="2846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17" y="3908668"/>
            <a:ext cx="3995936" cy="28418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50" y="980729"/>
            <a:ext cx="2026458" cy="28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86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0" y="1144858"/>
            <a:ext cx="1920726" cy="27161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50" y="1144858"/>
            <a:ext cx="1920726" cy="2716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4858"/>
            <a:ext cx="1920726" cy="27161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30" y="1144858"/>
            <a:ext cx="1920726" cy="27161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1920727" cy="2716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05064"/>
            <a:ext cx="1940507" cy="2721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4"/>
            <a:ext cx="1940507" cy="27219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005064"/>
            <a:ext cx="1940507" cy="272195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78937" y="116632"/>
            <a:ext cx="73861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Говорим на хантыйском языке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385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0" y="1386090"/>
            <a:ext cx="3481412" cy="4923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76511"/>
            <a:ext cx="3488186" cy="4932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32106" y="200834"/>
            <a:ext cx="63826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Об известных людях Югры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36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42" y="327566"/>
            <a:ext cx="4446633" cy="62373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90846"/>
            <a:ext cx="4084637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9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49376"/>
            <a:ext cx="3648918" cy="5160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49376"/>
            <a:ext cx="3648919" cy="51601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116632"/>
            <a:ext cx="689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народных мастерах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117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42860"/>
            <a:ext cx="3672408" cy="515130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64560"/>
            <a:ext cx="4492947" cy="570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186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11146"/>
            <a:ext cx="3751341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44624"/>
            <a:ext cx="7330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u="sng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Народные исполнители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38354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63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ctr">
              <a:buFontTx/>
              <a:buChar char="-"/>
            </a:pP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В рубрике «</a:t>
            </a:r>
            <a:r>
              <a:rPr lang="ru-RU" sz="4000" dirty="0" err="1" smtClean="0">
                <a:solidFill>
                  <a:srgbClr val="0070C0"/>
                </a:solidFill>
                <a:latin typeface="+mj-lt"/>
              </a:rPr>
              <a:t>Арсыр</a:t>
            </a: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+mj-lt"/>
              </a:rPr>
              <a:t>мират</a:t>
            </a: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4000" dirty="0" err="1" smtClean="0">
                <a:solidFill>
                  <a:srgbClr val="0070C0"/>
                </a:solidFill>
                <a:latin typeface="+mj-lt"/>
              </a:rPr>
              <a:t>оланган</a:t>
            </a: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» </a:t>
            </a:r>
          </a:p>
          <a:p>
            <a:pPr marL="457200" indent="-457200" algn="ctr">
              <a:buFontTx/>
              <a:buChar char="-"/>
            </a:pP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(«О разных народах») </a:t>
            </a:r>
            <a:r>
              <a:rPr lang="ru-RU" sz="4000" dirty="0">
                <a:solidFill>
                  <a:srgbClr val="0070C0"/>
                </a:solidFill>
                <a:latin typeface="+mj-lt"/>
              </a:rPr>
              <a:t>дети могут познакомиться с </a:t>
            </a: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народами проживающими в Югре, </a:t>
            </a:r>
            <a:r>
              <a:rPr lang="ru-RU" sz="4000" dirty="0">
                <a:solidFill>
                  <a:srgbClr val="0070C0"/>
                </a:solidFill>
                <a:latin typeface="+mj-lt"/>
              </a:rPr>
              <a:t>в</a:t>
            </a: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 России, финно-угорскими народами, </a:t>
            </a:r>
            <a:r>
              <a:rPr lang="ru-RU" sz="4000" dirty="0">
                <a:solidFill>
                  <a:srgbClr val="0070C0"/>
                </a:solidFill>
                <a:latin typeface="+mj-lt"/>
              </a:rPr>
              <a:t>их традициями, </a:t>
            </a:r>
            <a:r>
              <a:rPr lang="ru-RU" sz="4000" dirty="0" smtClean="0">
                <a:solidFill>
                  <a:srgbClr val="0070C0"/>
                </a:solidFill>
                <a:latin typeface="+mj-lt"/>
              </a:rPr>
              <a:t>обычаями, культурой.</a:t>
            </a:r>
            <a:endParaRPr lang="ru-RU" sz="4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8292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8579" y="116632"/>
            <a:ext cx="7566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Финно-угорские народы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9521"/>
            <a:ext cx="2628461" cy="3717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46" y="1849521"/>
            <a:ext cx="2634822" cy="3726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44824"/>
            <a:ext cx="2634822" cy="372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6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78295" y="-99392"/>
            <a:ext cx="598740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Коренные народы Севера </a:t>
            </a:r>
          </a:p>
          <a:p>
            <a:pPr algn="ctr"/>
            <a:r>
              <a:rPr lang="ru-RU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Сибири и Дальнего Востока</a:t>
            </a:r>
            <a:endParaRPr lang="ru-RU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0768"/>
            <a:ext cx="3798918" cy="5372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3798918" cy="53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8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1800" y="116632"/>
            <a:ext cx="334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«</a:t>
            </a:r>
            <a:r>
              <a:rPr lang="ru-RU" sz="5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Шоврие</a:t>
            </a:r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» 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39962"/>
            <a:ext cx="3616468" cy="534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84784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+mj-lt"/>
              </a:rPr>
              <a:t>В 2010 году на средства гранта Правительства автономного округа были изданы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+mj-lt"/>
              </a:rPr>
              <a:t>два детских журнала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+mj-lt"/>
              </a:rPr>
              <a:t>«</a:t>
            </a:r>
            <a:r>
              <a:rPr lang="ru-RU" sz="2800" dirty="0" err="1">
                <a:solidFill>
                  <a:srgbClr val="0070C0"/>
                </a:solidFill>
                <a:latin typeface="+mj-lt"/>
              </a:rPr>
              <a:t>Шоврие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» («Зайчик»)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+mj-lt"/>
              </a:rPr>
              <a:t>на трёх языках: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+mj-lt"/>
              </a:rPr>
              <a:t>хантыйском, русском и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latin typeface="+mj-lt"/>
              </a:rPr>
              <a:t>английском. </a:t>
            </a:r>
          </a:p>
        </p:txBody>
      </p:sp>
    </p:spTree>
    <p:extLst>
      <p:ext uri="{BB962C8B-B14F-4D97-AF65-F5344CB8AC3E}">
        <p14:creationId xmlns:p14="http://schemas.microsoft.com/office/powerpoint/2010/main" val="3735917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6726" y="200834"/>
            <a:ext cx="7850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 народах проживающих в Югре</a:t>
            </a:r>
            <a:endParaRPr lang="ru-RU" sz="4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" y="1340768"/>
            <a:ext cx="3752927" cy="5307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3752927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92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32067" y="200834"/>
            <a:ext cx="40687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 природе </a:t>
            </a:r>
            <a:r>
              <a:rPr lang="ru-RU" sz="40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Ю</a:t>
            </a:r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гры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2913989" cy="4087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34991"/>
            <a:ext cx="2736304" cy="3838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54" y="1789806"/>
            <a:ext cx="2965326" cy="415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30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11760" y="188640"/>
            <a:ext cx="47163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 75-летию Победы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09" y="1340768"/>
            <a:ext cx="3593459" cy="5040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64" y="1340767"/>
            <a:ext cx="3593460" cy="50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77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07883"/>
            <a:ext cx="3882110" cy="54454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67" y="1007883"/>
            <a:ext cx="3882110" cy="54454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7744" y="116632"/>
            <a:ext cx="47163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 75-летию Победы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7563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305361"/>
            <a:ext cx="75753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90-летию автономного округа </a:t>
            </a:r>
            <a:b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районах </a:t>
            </a:r>
            <a:r>
              <a:rPr lang="ru-RU" sz="40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</a:t>
            </a:r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9" y="2708920"/>
            <a:ext cx="2376264" cy="3333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60848"/>
            <a:ext cx="2219016" cy="3112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38" y="1700808"/>
            <a:ext cx="3341310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06" y="4221088"/>
            <a:ext cx="3345142" cy="237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1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2006888" cy="28150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60" y="1146144"/>
            <a:ext cx="2551500" cy="357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860" y="1146144"/>
            <a:ext cx="2551500" cy="357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861048"/>
            <a:ext cx="1996570" cy="280059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46814" y="200834"/>
            <a:ext cx="735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Игры коренных народов Югры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3" y="3869900"/>
            <a:ext cx="2012515" cy="28229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1725872" cy="24208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75" y="4340144"/>
            <a:ext cx="1762991" cy="24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14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7" y="1700808"/>
            <a:ext cx="3236651" cy="45400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41853" y="116632"/>
            <a:ext cx="5589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 родословная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4" y="1268760"/>
            <a:ext cx="3676606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94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082248"/>
            <a:ext cx="2397495" cy="3362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82248"/>
            <a:ext cx="2397495" cy="3362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26497" y="116632"/>
            <a:ext cx="6491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Пишут и рисуют дети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62" y="1556792"/>
            <a:ext cx="3265925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00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952328" cy="41750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57" y="1910741"/>
            <a:ext cx="2954411" cy="417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1196752"/>
            <a:ext cx="2952327" cy="41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8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1872208" cy="26261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3688" y="44624"/>
            <a:ext cx="5833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Книжки-вкладыши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04000"/>
            <a:ext cx="1867042" cy="2618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96752"/>
            <a:ext cx="1872208" cy="2626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81" y="1196752"/>
            <a:ext cx="1872209" cy="2626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3" y="3933056"/>
            <a:ext cx="1959499" cy="2771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933056"/>
            <a:ext cx="1959499" cy="27710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33056"/>
            <a:ext cx="1959499" cy="2771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081" y="3933056"/>
            <a:ext cx="1959499" cy="277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12776"/>
            <a:ext cx="4195192" cy="466734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+mj-lt"/>
              </a:rPr>
              <a:t>В 2013 году 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+mj-lt"/>
              </a:rPr>
              <a:t>была  выделена субсидия  Правительства Ханты-Мансийского автономного округа – Югры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rgbClr val="0070C0"/>
                </a:solidFill>
                <a:latin typeface="+mj-lt"/>
              </a:rPr>
              <a:t>для издания детских журналов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ru-RU" sz="2800" dirty="0">
                <a:solidFill>
                  <a:srgbClr val="7030A0"/>
                </a:solidFill>
                <a:latin typeface="+mj-lt"/>
              </a:rPr>
              <a:t>В мае 2014 года вышел </a:t>
            </a:r>
            <a:br>
              <a:rPr lang="ru-RU" sz="2800" dirty="0">
                <a:solidFill>
                  <a:srgbClr val="7030A0"/>
                </a:solidFill>
                <a:latin typeface="+mj-lt"/>
              </a:rPr>
            </a:br>
            <a:r>
              <a:rPr lang="ru-RU" sz="2800" dirty="0">
                <a:solidFill>
                  <a:srgbClr val="7030A0"/>
                </a:solidFill>
                <a:latin typeface="+mj-lt"/>
              </a:rPr>
              <a:t>первый номер детского журнала </a:t>
            </a:r>
            <a:br>
              <a:rPr lang="ru-RU" sz="2800" dirty="0">
                <a:solidFill>
                  <a:srgbClr val="7030A0"/>
                </a:solidFill>
                <a:latin typeface="+mj-lt"/>
              </a:rPr>
            </a:br>
            <a:r>
              <a:rPr lang="ru-RU" sz="2800" dirty="0">
                <a:solidFill>
                  <a:srgbClr val="7030A0"/>
                </a:solidFill>
                <a:latin typeface="+mj-lt"/>
              </a:rPr>
              <a:t>на хантыйском языке </a:t>
            </a:r>
            <a:br>
              <a:rPr lang="ru-RU" sz="2800" dirty="0">
                <a:solidFill>
                  <a:srgbClr val="7030A0"/>
                </a:solidFill>
                <a:latin typeface="+mj-lt"/>
              </a:rPr>
            </a:br>
            <a:r>
              <a:rPr lang="ru-RU" sz="2800" dirty="0">
                <a:solidFill>
                  <a:srgbClr val="7030A0"/>
                </a:solidFill>
                <a:latin typeface="+mj-lt"/>
              </a:rPr>
              <a:t>«ХАТЛЫЕ»</a:t>
            </a:r>
            <a:br>
              <a:rPr lang="ru-RU" sz="2800" dirty="0">
                <a:solidFill>
                  <a:srgbClr val="7030A0"/>
                </a:solidFill>
                <a:latin typeface="+mj-lt"/>
              </a:rPr>
            </a:br>
            <a:r>
              <a:rPr lang="ru-RU" sz="2800" dirty="0">
                <a:solidFill>
                  <a:srgbClr val="7030A0"/>
                </a:solidFill>
                <a:latin typeface="+mj-lt"/>
              </a:rPr>
              <a:t>(«Солнышко»)</a:t>
            </a:r>
          </a:p>
          <a:p>
            <a:endParaRPr lang="ru-RU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1075"/>
            <a:ext cx="4329113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94285" y="57745"/>
            <a:ext cx="3043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«</a:t>
            </a:r>
            <a:r>
              <a:rPr lang="ru-RU" sz="5400" b="1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Хатлы</a:t>
            </a:r>
            <a:r>
              <a:rPr lang="ru-RU" sz="5400" b="1" cap="none" spc="50" dirty="0" err="1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е</a:t>
            </a:r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» 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830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9591" y="116632"/>
            <a:ext cx="5137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Учимся готовить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0" y="1196752"/>
            <a:ext cx="3055184" cy="43204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24200"/>
            <a:ext cx="3225968" cy="4525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8840"/>
            <a:ext cx="3132517" cy="44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7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3528" y="1196752"/>
            <a:ext cx="3804997" cy="5412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4727443" y="1196752"/>
            <a:ext cx="3804997" cy="541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0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44624"/>
            <a:ext cx="5725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Учимся мастерить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9" y="1484784"/>
            <a:ext cx="3086739" cy="4365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75932"/>
            <a:ext cx="30867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84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40161"/>
            <a:ext cx="2781221" cy="39330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40160"/>
            <a:ext cx="2803910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283" y="1439746"/>
            <a:ext cx="2804205" cy="393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17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44624"/>
            <a:ext cx="2319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Сказки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8" y="1196752"/>
            <a:ext cx="3830612" cy="5373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38306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83768" y="188640"/>
            <a:ext cx="3871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Взрослые детям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88144"/>
            <a:ext cx="3779277" cy="5301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95367"/>
            <a:ext cx="377927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45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5998" y="260648"/>
            <a:ext cx="82520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финно-угорских детских изданиях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2545986" cy="360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76872"/>
            <a:ext cx="2748649" cy="3886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887013" cy="40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322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2919326" cy="409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88640"/>
            <a:ext cx="76997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достопримечательностях </a:t>
            </a:r>
            <a:r>
              <a:rPr lang="ru-RU" sz="4000" b="1" cap="none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</a:t>
            </a:r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94" y="1700808"/>
            <a:ext cx="2919102" cy="4094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133386" y="1700808"/>
            <a:ext cx="2878774" cy="40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05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3513" y="188640"/>
            <a:ext cx="60932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Занимательные страницы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1813746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14" y="1340769"/>
            <a:ext cx="1813746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50" y="1340769"/>
            <a:ext cx="1828541" cy="2564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350346"/>
            <a:ext cx="1828543" cy="2564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077072"/>
            <a:ext cx="1813746" cy="2544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8"/>
          <a:stretch/>
        </p:blipFill>
        <p:spPr>
          <a:xfrm>
            <a:off x="2372327" y="4077072"/>
            <a:ext cx="1777677" cy="2544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0"/>
          <a:stretch/>
        </p:blipFill>
        <p:spPr>
          <a:xfrm>
            <a:off x="4539950" y="4097773"/>
            <a:ext cx="1786572" cy="25234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07" y="4077046"/>
            <a:ext cx="1813746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50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40237" y="2967335"/>
            <a:ext cx="7263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Спасибо за внимание!</a:t>
            </a:r>
            <a:endParaRPr lang="ru-RU" sz="54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2661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800" dirty="0">
                <a:solidFill>
                  <a:srgbClr val="0070C0"/>
                </a:solidFill>
                <a:latin typeface="+mj-lt"/>
              </a:rPr>
              <a:t>В 2017 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учредителем журнала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«ХАТЛЫЕ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» становится ООО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«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ХАНТЫ-ПРЕСС».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 </a:t>
            </a:r>
            <a:endParaRPr lang="ru-RU" sz="2800" dirty="0">
              <a:solidFill>
                <a:srgbClr val="0070C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С 2017 по 2020 год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на средства субсидии Правительства Ханты-Мансийского автономного округа – Югры 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ежегодно издаётся по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6 номеров журнала «</a:t>
            </a:r>
            <a:r>
              <a:rPr lang="ru-RU" sz="2800" dirty="0" err="1">
                <a:solidFill>
                  <a:srgbClr val="0070C0"/>
                </a:solidFill>
                <a:latin typeface="+mj-lt"/>
              </a:rPr>
              <a:t>Хатлые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» тираж 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каждого номера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по 700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экземпляров.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566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21025"/>
            <a:ext cx="2016224" cy="28512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1992735" cy="28180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2040483" cy="288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91" y="1340768"/>
            <a:ext cx="2057081" cy="2909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45024"/>
            <a:ext cx="2045138" cy="289212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63572" y="289421"/>
            <a:ext cx="37209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 год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4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0" y="1124744"/>
            <a:ext cx="2068344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068960"/>
            <a:ext cx="2059709" cy="2912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61" y="2587216"/>
            <a:ext cx="2068344" cy="2924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65280"/>
            <a:ext cx="2036788" cy="28803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260648"/>
            <a:ext cx="37209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2018 год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0087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2012515" cy="2822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52" y="1412776"/>
            <a:ext cx="2012516" cy="28229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27" y="1772816"/>
            <a:ext cx="2012517" cy="2822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238">
            <a:off x="6624852" y="1412773"/>
            <a:ext cx="2012516" cy="2822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789040"/>
            <a:ext cx="2012515" cy="2822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41" y="3789040"/>
            <a:ext cx="2012515" cy="28229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99792" y="260648"/>
            <a:ext cx="37209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2019 год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3949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3656">
            <a:off x="539550" y="1900338"/>
            <a:ext cx="2084523" cy="2923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82" y="1234447"/>
            <a:ext cx="2012515" cy="28229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052" y="1391270"/>
            <a:ext cx="2012515" cy="28229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276872"/>
            <a:ext cx="2012515" cy="28229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99792" y="260648"/>
            <a:ext cx="37209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2020 год</a:t>
            </a:r>
            <a:endParaRPr lang="ru-RU" sz="40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7218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96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Журнал имеет образовательно-познавательное направление.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В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се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материалы 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представлены по определённым темам и рубрикам.</a:t>
            </a: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В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материалах под рубрикой «Ханты </a:t>
            </a:r>
            <a:r>
              <a:rPr lang="ru-RU" dirty="0" err="1">
                <a:solidFill>
                  <a:srgbClr val="0070C0"/>
                </a:solidFill>
                <a:latin typeface="+mj-lt"/>
              </a:rPr>
              <a:t>ясанг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+mj-lt"/>
              </a:rPr>
              <a:t>вонлталув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»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(«Изучаем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хантыйский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язык»)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дети учат хантыйские слова по разной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тематике.</a:t>
            </a: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«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Ханты </a:t>
            </a:r>
            <a:r>
              <a:rPr lang="ru-RU" dirty="0" err="1">
                <a:solidFill>
                  <a:srgbClr val="0070C0"/>
                </a:solidFill>
                <a:latin typeface="+mj-lt"/>
              </a:rPr>
              <a:t>ясанган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+mj-lt"/>
              </a:rPr>
              <a:t>путартлув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»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(«Говорим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на хантыйском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языке</a:t>
            </a:r>
            <a:r>
              <a:rPr lang="ru-RU" smtClean="0">
                <a:solidFill>
                  <a:srgbClr val="0070C0"/>
                </a:solidFill>
                <a:latin typeface="+mj-lt"/>
              </a:rPr>
              <a:t>») учатся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говорить предложения, составлять рассказы на хантыйском языке.</a:t>
            </a: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Рубрика «</a:t>
            </a:r>
            <a:r>
              <a:rPr lang="ru-RU" dirty="0" err="1" smtClean="0">
                <a:solidFill>
                  <a:srgbClr val="0070C0"/>
                </a:solidFill>
                <a:latin typeface="+mj-lt"/>
              </a:rPr>
              <a:t>Емангхатлат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+mj-lt"/>
              </a:rPr>
              <a:t>оланган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» рассказывает о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праздниках, которые отмечают жители нашего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округа.</a:t>
            </a: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В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рубрике «</a:t>
            </a:r>
            <a:r>
              <a:rPr lang="ru-RU" dirty="0" err="1">
                <a:solidFill>
                  <a:srgbClr val="0070C0"/>
                </a:solidFill>
                <a:latin typeface="+mj-lt"/>
              </a:rPr>
              <a:t>Нявремат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+mj-lt"/>
              </a:rPr>
              <a:t>оланган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»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(«О детях»)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пишем о детях, проживающих в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Югре.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1222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310</TotalTime>
  <Words>339</Words>
  <Application>Microsoft Office PowerPoint</Application>
  <PresentationFormat>Экран (4:3)</PresentationFormat>
  <Paragraphs>57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Franklin Gothic Book</vt:lpstr>
      <vt:lpstr>Franklin Gothic Medium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2020-11-15T15:48:23Z</dcterms:created>
  <dcterms:modified xsi:type="dcterms:W3CDTF">2020-12-22T06:14:17Z</dcterms:modified>
</cp:coreProperties>
</file>