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112" d="100"/>
          <a:sy n="112" d="100"/>
        </p:scale>
        <p:origin x="-610" y="-72"/>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a3a30024dd_0_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a3a30024dd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a3a30024dd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a3a30024dd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a3a30024dd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a3a30024dd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a3a30024dd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a3a30024dd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a3a30024dd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a3a30024dd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a3a30024dd_0_4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a3a30024dd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3a30024dd_0_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3a30024dd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FFF2CC"/>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ah.wikipedia.org/wiki/%D0%9D%D1%83%D1%83%D1%87%D1%87%D0%B0_%D1%82%D1%8B%D0%BB%D0%B0"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1.jpeg"/><Relationship Id="rId5" Type="http://schemas.openxmlformats.org/officeDocument/2006/relationships/hyperlink" Target="https://sah.wikipedia.org/wiki/%D0%AD%D0%B1%D1%8D%D1%8D%D0%BD_%D1%82%D1%8B%D0%BB%D0%B0" TargetMode="External"/><Relationship Id="rId4" Type="http://schemas.openxmlformats.org/officeDocument/2006/relationships/hyperlink" Target="https://sah.wikipedia.org/wiki/%D0%AD%D0%B1%D1%8D%D2%A5%D0%BA%D0%B8_%D1%82%D1%8B%D0%BB%D0%B0"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sah.wikipedia.org/wiki/%D0%A2%D0%B8%D1%8D%D1%80%D0%BC%D0%B8%D0%BD" TargetMode="External"/><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293925" y="893928"/>
            <a:ext cx="8643600" cy="4249696"/>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500"/>
              </a:spcBef>
              <a:spcAft>
                <a:spcPts val="0"/>
              </a:spcAft>
              <a:buNone/>
            </a:pPr>
            <a:r>
              <a:rPr lang="ru" sz="1650" b="1" dirty="0">
                <a:solidFill>
                  <a:srgbClr val="202122"/>
                </a:solidFill>
                <a:highlight>
                  <a:srgbClr val="FFFFFF"/>
                </a:highlight>
                <a:latin typeface="Times New Roman"/>
                <a:ea typeface="Times New Roman"/>
                <a:cs typeface="Times New Roman"/>
                <a:sym typeface="Times New Roman"/>
              </a:rPr>
              <a:t>Киирии тыл</a:t>
            </a:r>
            <a:r>
              <a:rPr lang="ru" sz="1650" dirty="0">
                <a:solidFill>
                  <a:srgbClr val="202122"/>
                </a:solidFill>
                <a:highlight>
                  <a:srgbClr val="FFFFFF"/>
                </a:highlight>
                <a:latin typeface="Times New Roman"/>
                <a:ea typeface="Times New Roman"/>
                <a:cs typeface="Times New Roman"/>
                <a:sym typeface="Times New Roman"/>
              </a:rPr>
              <a:t> — атын тылтан киирбит уонна тылга хаалбыт тыллары аатыыллар. Тыл сайдарыгар уонна уларыйарыгар улахан фактор буолар. Хайа да омук тылын баайа бэйэтиттэн эрэ тахсыбат, тыл атын тыллартан бэлэми эмиэ ылынар .Оннук ылыныы — тыл словарнай састааба хаҥыыр биир сүрүн суола. Норуот быһаччы сыһыаннаһар, ыксалаһар норуотун тылыттан ылынар.</a:t>
            </a:r>
            <a:endParaRPr sz="1650">
              <a:solidFill>
                <a:srgbClr val="202122"/>
              </a:solidFill>
              <a:highlight>
                <a:srgbClr val="FFFFFF"/>
              </a:highlight>
              <a:latin typeface="Times New Roman"/>
              <a:ea typeface="Times New Roman"/>
              <a:cs typeface="Times New Roman"/>
              <a:sym typeface="Times New Roman"/>
            </a:endParaRPr>
          </a:p>
          <a:p>
            <a:pPr marL="0" lvl="0" indent="0" algn="l" rtl="0">
              <a:lnSpc>
                <a:spcPct val="115000"/>
              </a:lnSpc>
              <a:spcBef>
                <a:spcPts val="500"/>
              </a:spcBef>
              <a:spcAft>
                <a:spcPts val="500"/>
              </a:spcAft>
              <a:buNone/>
            </a:pPr>
            <a:r>
              <a:rPr lang="ru" sz="1650" dirty="0">
                <a:solidFill>
                  <a:srgbClr val="202122"/>
                </a:solidFill>
                <a:highlight>
                  <a:srgbClr val="FFFFFF"/>
                </a:highlight>
                <a:latin typeface="Times New Roman"/>
                <a:ea typeface="Times New Roman"/>
                <a:cs typeface="Times New Roman"/>
                <a:sym typeface="Times New Roman"/>
              </a:rPr>
              <a:t>Онуоха саҥа тыллар туох эмэ саҥаны (саҥа барымтаны, өйдөбүлү) кытта киирэллэр . Онон атын тылтан элбэх ахсааннаах тылы ылыныы үгүс өттүгэр туһааннаах норуот хайа эмэ өттүнэн сабыдыалын көстүүтүнэн буолар. Ону билиҥҥи кэмҥэ саха тылыгар нууччаттан ылыныы холобуругар көрүөххэ сөп . 17 үйэҕэ Саха сиригэр нуучча дьоно кэлиилэрэ сахалар олохторугар үгүс саҥаны киллэрбитэ . Ону кытта тэҥҥэ саха тыла нууччалыы тыллары ылыныыта саҕаламмыта. Ол ылыныы Октябрьскай революция кэнниттэн ордук кэҥээн уонна саҥалыы ис хоһооннонон бара турар. </a:t>
            </a:r>
            <a:r>
              <a:rPr lang="ru" sz="1650" dirty="0">
                <a:solidFill>
                  <a:srgbClr val="0B0080"/>
                </a:solidFill>
                <a:highlight>
                  <a:srgbClr val="FFFFFF"/>
                </a:highlight>
                <a:uFill>
                  <a:noFill/>
                </a:uFill>
                <a:latin typeface="Times New Roman"/>
                <a:ea typeface="Times New Roman"/>
                <a:cs typeface="Times New Roman"/>
                <a:sym typeface="Times New Roman"/>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Нуучча тылыттан</a:t>
            </a:r>
            <a:r>
              <a:rPr lang="ru" sz="1650" dirty="0">
                <a:solidFill>
                  <a:srgbClr val="202122"/>
                </a:solidFill>
                <a:highlight>
                  <a:srgbClr val="FFFFFF"/>
                </a:highlight>
                <a:latin typeface="Times New Roman"/>
                <a:ea typeface="Times New Roman"/>
                <a:cs typeface="Times New Roman"/>
                <a:sym typeface="Times New Roman"/>
              </a:rPr>
              <a:t> ураты саха тылыгар </a:t>
            </a:r>
            <a:r>
              <a:rPr lang="ru" sz="1650" dirty="0">
                <a:solidFill>
                  <a:srgbClr val="0B0080"/>
                </a:solidFill>
                <a:highlight>
                  <a:srgbClr val="FFFFFF"/>
                </a:highlight>
                <a:uFill>
                  <a:noFill/>
                </a:uFill>
                <a:latin typeface="Times New Roman"/>
                <a:ea typeface="Times New Roman"/>
                <a:cs typeface="Times New Roman"/>
                <a:sym typeface="Times New Roman"/>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эбэҥки</a:t>
            </a:r>
            <a:r>
              <a:rPr lang="ru" sz="1650" dirty="0">
                <a:solidFill>
                  <a:srgbClr val="202122"/>
                </a:solidFill>
                <a:highlight>
                  <a:srgbClr val="FFFFFF"/>
                </a:highlight>
                <a:latin typeface="Times New Roman"/>
                <a:ea typeface="Times New Roman"/>
                <a:cs typeface="Times New Roman"/>
                <a:sym typeface="Times New Roman"/>
              </a:rPr>
              <a:t>, </a:t>
            </a:r>
            <a:r>
              <a:rPr lang="ru" sz="1650" dirty="0">
                <a:solidFill>
                  <a:srgbClr val="0B0080"/>
                </a:solidFill>
                <a:highlight>
                  <a:srgbClr val="FFFFFF"/>
                </a:highlight>
                <a:uFill>
                  <a:noFill/>
                </a:uFill>
                <a:latin typeface="Times New Roman"/>
                <a:ea typeface="Times New Roman"/>
                <a:cs typeface="Times New Roman"/>
                <a:sym typeface="Times New Roman"/>
                <a:hlinkClick r:id="rId5">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эбээн</a:t>
            </a:r>
            <a:r>
              <a:rPr lang="ru" sz="1650" dirty="0">
                <a:solidFill>
                  <a:srgbClr val="202122"/>
                </a:solidFill>
                <a:highlight>
                  <a:srgbClr val="FFFFFF"/>
                </a:highlight>
                <a:latin typeface="Times New Roman"/>
                <a:ea typeface="Times New Roman"/>
                <a:cs typeface="Times New Roman"/>
                <a:sym typeface="Times New Roman"/>
              </a:rPr>
              <a:t> тылларыттан киирбит тыллар бааллар . </a:t>
            </a:r>
            <a:endParaRPr sz="1650">
              <a:solidFill>
                <a:srgbClr val="202122"/>
              </a:solidFill>
              <a:highlight>
                <a:srgbClr val="FFFFFF"/>
              </a:highlight>
              <a:latin typeface="Times New Roman"/>
              <a:ea typeface="Times New Roman"/>
              <a:cs typeface="Times New Roman"/>
              <a:sym typeface="Times New Roman"/>
            </a:endParaRPr>
          </a:p>
        </p:txBody>
      </p:sp>
      <p:sp>
        <p:nvSpPr>
          <p:cNvPr id="55" name="Google Shape;55;p13"/>
          <p:cNvSpPr txBox="1">
            <a:spLocks noGrp="1"/>
          </p:cNvSpPr>
          <p:nvPr>
            <p:ph type="title"/>
          </p:nvPr>
        </p:nvSpPr>
        <p:spPr>
          <a:xfrm>
            <a:off x="3567050" y="160325"/>
            <a:ext cx="2257800" cy="414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sz="1900" b="1" dirty="0">
                <a:solidFill>
                  <a:srgbClr val="FF0000"/>
                </a:solidFill>
                <a:latin typeface="Times New Roman"/>
                <a:ea typeface="Times New Roman"/>
                <a:cs typeface="Times New Roman"/>
                <a:sym typeface="Times New Roman"/>
              </a:rPr>
              <a:t>Киирии тыллар</a:t>
            </a:r>
            <a:endParaRPr sz="1900" b="1">
              <a:solidFill>
                <a:srgbClr val="FF0000"/>
              </a:solidFill>
              <a:latin typeface="Times New Roman"/>
              <a:ea typeface="Times New Roman"/>
              <a:cs typeface="Times New Roman"/>
              <a:sym typeface="Times New Roman"/>
            </a:endParaRPr>
          </a:p>
        </p:txBody>
      </p:sp>
      <p:pic>
        <p:nvPicPr>
          <p:cNvPr id="4" name="Рисунок 3" descr="https://i.pinimg.com/originals/7a/c2/08/7ac2081b2bdc4881866267b7c2346154.jpg"/>
          <p:cNvPicPr/>
          <p:nvPr/>
        </p:nvPicPr>
        <p:blipFill>
          <a:blip r:embed="rId6" cstate="print"/>
          <a:srcRect/>
          <a:stretch>
            <a:fillRect/>
          </a:stretch>
        </p:blipFill>
        <p:spPr bwMode="auto">
          <a:xfrm>
            <a:off x="211540" y="81887"/>
            <a:ext cx="1364776" cy="90075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p:nvPr/>
        </p:nvSpPr>
        <p:spPr>
          <a:xfrm>
            <a:off x="320625" y="0"/>
            <a:ext cx="8563500" cy="49164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500"/>
              </a:spcBef>
              <a:spcAft>
                <a:spcPts val="0"/>
              </a:spcAft>
              <a:buNone/>
            </a:pPr>
            <a:r>
              <a:rPr lang="ru" sz="1750">
                <a:solidFill>
                  <a:srgbClr val="202122"/>
                </a:solidFill>
                <a:highlight>
                  <a:srgbClr val="FFFFFF"/>
                </a:highlight>
                <a:latin typeface="Times New Roman"/>
                <a:ea typeface="Times New Roman"/>
                <a:cs typeface="Times New Roman"/>
                <a:sym typeface="Times New Roman"/>
              </a:rPr>
              <a:t>Нууччаттан киирии тылларга, төрүт нуучча эрэ тыллара буолбакка, нуучча тылынан эргийэн киирэр атын омуктартан төрүттээх тыллар, </a:t>
            </a:r>
            <a:r>
              <a:rPr lang="ru" sz="1750">
                <a:solidFill>
                  <a:srgbClr val="0B0080"/>
                </a:solidFill>
                <a:highlight>
                  <a:srgbClr val="FFFFFF"/>
                </a:highlight>
                <a:uFill>
                  <a:noFill/>
                </a:uFill>
                <a:latin typeface="Times New Roman"/>
                <a:ea typeface="Times New Roman"/>
                <a:cs typeface="Times New Roman"/>
                <a:sym typeface="Times New Roman"/>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тиэрминнэр</a:t>
            </a:r>
            <a:r>
              <a:rPr lang="ru" sz="1750">
                <a:solidFill>
                  <a:srgbClr val="202122"/>
                </a:solidFill>
                <a:highlight>
                  <a:srgbClr val="FFFFFF"/>
                </a:highlight>
                <a:latin typeface="Times New Roman"/>
                <a:ea typeface="Times New Roman"/>
                <a:cs typeface="Times New Roman"/>
                <a:sym typeface="Times New Roman"/>
              </a:rPr>
              <a:t> кытары киирсэллэр.</a:t>
            </a:r>
            <a:endParaRPr sz="1750">
              <a:solidFill>
                <a:srgbClr val="202122"/>
              </a:solidFill>
              <a:highlight>
                <a:srgbClr val="FFFFFF"/>
              </a:highlight>
              <a:latin typeface="Times New Roman"/>
              <a:ea typeface="Times New Roman"/>
              <a:cs typeface="Times New Roman"/>
              <a:sym typeface="Times New Roman"/>
            </a:endParaRPr>
          </a:p>
          <a:p>
            <a:pPr marL="0" lvl="0" indent="0" algn="l" rtl="0">
              <a:lnSpc>
                <a:spcPct val="115000"/>
              </a:lnSpc>
              <a:spcBef>
                <a:spcPts val="500"/>
              </a:spcBef>
              <a:spcAft>
                <a:spcPts val="0"/>
              </a:spcAft>
              <a:buNone/>
            </a:pPr>
            <a:r>
              <a:rPr lang="ru" sz="1750">
                <a:solidFill>
                  <a:srgbClr val="202122"/>
                </a:solidFill>
                <a:highlight>
                  <a:srgbClr val="FFFFFF"/>
                </a:highlight>
                <a:latin typeface="Times New Roman"/>
                <a:ea typeface="Times New Roman"/>
                <a:cs typeface="Times New Roman"/>
                <a:sym typeface="Times New Roman"/>
              </a:rPr>
              <a:t>Октябрьскай революция иннинэ сахалыы сурук, үөрэх олоҕура иликтэринэ, нуучча тылыттан сүнньүнэн күннээҕи олоххо-дьаһахха чугас, кэпсэтии тылыгар үгүстүк туттуллар тыллар киирбиттэрэ уонна олор үгүстэрэ, нуучча литературнай тылыттан буолбакка, олохтоох говордартан кэлэллэрэ . Оттон революция кэнниттэн общественнай олох уларыйыытынан, сурук үөдүйүүтүнэн, үөрэх тэнийиитинэн, культура, наука сайдыытынан, техника тарҕаныытынан сиэттэрэн, нуучча тылыттан саха тылыгар, дьиэ эргиннээҕи өйдөбүллэри бэлиэтиир тыллар киирдилэр уонна киирэ тураллар. Нууччаттан ылыныы билигин тыл тылга быстах сабыдыалын эрэ курдук өйдөммөт, саха литературнай тылын салгыы үүнүүтүнэн көрдөбүлүнэн буолла . Ол нуучча тыла билиҥҥи кэмҥэ саха тылыттан үрдүкү сайдыылааҕынан төрүөттэнэр .</a:t>
            </a:r>
            <a:endParaRPr sz="1750">
              <a:solidFill>
                <a:srgbClr val="202122"/>
              </a:solidFill>
              <a:highlight>
                <a:srgbClr val="FFFFFF"/>
              </a:highlight>
              <a:latin typeface="Times New Roman"/>
              <a:ea typeface="Times New Roman"/>
              <a:cs typeface="Times New Roman"/>
              <a:sym typeface="Times New Roman"/>
            </a:endParaRPr>
          </a:p>
          <a:p>
            <a:pPr marL="0" lvl="0" indent="0" algn="l" rtl="0">
              <a:lnSpc>
                <a:spcPct val="115000"/>
              </a:lnSpc>
              <a:spcBef>
                <a:spcPts val="500"/>
              </a:spcBef>
              <a:spcAft>
                <a:spcPts val="500"/>
              </a:spcAft>
              <a:buNone/>
            </a:pPr>
            <a:r>
              <a:rPr lang="ru" sz="1750">
                <a:solidFill>
                  <a:srgbClr val="202122"/>
                </a:solidFill>
                <a:highlight>
                  <a:srgbClr val="FFFFFF"/>
                </a:highlight>
                <a:latin typeface="Times New Roman"/>
                <a:ea typeface="Times New Roman"/>
                <a:cs typeface="Times New Roman"/>
                <a:sym typeface="Times New Roman"/>
              </a:rPr>
              <a:t>Нууччаттан киирии тыллар араҥалара билиҥҥи кэмҥэ олус киэҥ, ол литературнай тыл ылыныытыгар ордук сыһыаннаах . Кэпсэтии тылыгар ылыныы оннооҕор кыараҕас . Оттон революция иннинэ киирбит тыл ахсаана 2800 кэриҥэ .</a:t>
            </a:r>
            <a:endParaRPr sz="1750">
              <a:solidFill>
                <a:srgbClr val="202122"/>
              </a:solidFill>
              <a:highlight>
                <a:srgbClr val="FFFFFF"/>
              </a:highlight>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5"/>
          <p:cNvSpPr txBox="1"/>
          <p:nvPr/>
        </p:nvSpPr>
        <p:spPr>
          <a:xfrm>
            <a:off x="200400" y="146950"/>
            <a:ext cx="8577000" cy="47562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500"/>
              </a:spcBef>
              <a:spcAft>
                <a:spcPts val="0"/>
              </a:spcAft>
              <a:buNone/>
            </a:pPr>
            <a:r>
              <a:rPr lang="ru" sz="1850" b="1" dirty="0">
                <a:solidFill>
                  <a:srgbClr val="FF0000"/>
                </a:solidFill>
                <a:highlight>
                  <a:srgbClr val="FFFFFF"/>
                </a:highlight>
                <a:latin typeface="Times New Roman"/>
                <a:ea typeface="Times New Roman"/>
                <a:cs typeface="Times New Roman"/>
                <a:sym typeface="Times New Roman"/>
              </a:rPr>
              <a:t>Нууччаттан киирбит тыллары маннык холобурдарга көрүөххэ сөп :</a:t>
            </a:r>
            <a:endParaRPr sz="1850" b="1">
              <a:solidFill>
                <a:srgbClr val="FF0000"/>
              </a:solidFill>
              <a:highlight>
                <a:srgbClr val="FFFFFF"/>
              </a:highlight>
              <a:latin typeface="Times New Roman"/>
              <a:ea typeface="Times New Roman"/>
              <a:cs typeface="Times New Roman"/>
              <a:sym typeface="Times New Roman"/>
            </a:endParaRPr>
          </a:p>
          <a:p>
            <a:pPr marL="685800" lvl="0" indent="-339725" algn="l" rtl="0">
              <a:lnSpc>
                <a:spcPct val="115000"/>
              </a:lnSpc>
              <a:spcBef>
                <a:spcPts val="600"/>
              </a:spcBef>
              <a:spcAft>
                <a:spcPts val="0"/>
              </a:spcAft>
              <a:buClr>
                <a:srgbClr val="202122"/>
              </a:buClr>
              <a:buSzPts val="1750"/>
              <a:buFont typeface="Times New Roman"/>
              <a:buChar char="●"/>
            </a:pPr>
            <a:r>
              <a:rPr lang="ru" sz="1750" b="1" dirty="0">
                <a:solidFill>
                  <a:srgbClr val="202122"/>
                </a:solidFill>
                <a:highlight>
                  <a:srgbClr val="FFFFFF"/>
                </a:highlight>
                <a:latin typeface="Times New Roman"/>
                <a:ea typeface="Times New Roman"/>
                <a:cs typeface="Times New Roman"/>
                <a:sym typeface="Times New Roman"/>
              </a:rPr>
              <a:t>дьиэ эргиннээҕи тыллар</a:t>
            </a:r>
            <a:r>
              <a:rPr lang="ru" sz="1750" dirty="0">
                <a:solidFill>
                  <a:srgbClr val="202122"/>
                </a:solidFill>
                <a:highlight>
                  <a:srgbClr val="FFFFFF"/>
                </a:highlight>
                <a:latin typeface="Times New Roman"/>
                <a:ea typeface="Times New Roman"/>
                <a:cs typeface="Times New Roman"/>
                <a:sym typeface="Times New Roman"/>
              </a:rPr>
              <a:t> (ас-үөл, иһит — хомуос, таҥас -сап уо.д.а ааттара) : чэй, соркуой, чохоон, саахар, сыпсы, ырбаахы, байбары, холуоһа, хоруоҥка, чөмчүүк, дуомат, хаарты, дьыбаан, быраат, сыбаат, баһыыба, дорообо уо.д.а.,</a:t>
            </a:r>
            <a:endParaRPr sz="1750">
              <a:solidFill>
                <a:srgbClr val="202122"/>
              </a:solidFill>
              <a:highlight>
                <a:srgbClr val="FFFFFF"/>
              </a:highlight>
              <a:latin typeface="Times New Roman"/>
              <a:ea typeface="Times New Roman"/>
              <a:cs typeface="Times New Roman"/>
              <a:sym typeface="Times New Roman"/>
            </a:endParaRPr>
          </a:p>
          <a:p>
            <a:pPr marL="685800" lvl="0" indent="-339725" algn="l" rtl="0">
              <a:lnSpc>
                <a:spcPct val="115000"/>
              </a:lnSpc>
              <a:spcBef>
                <a:spcPts val="0"/>
              </a:spcBef>
              <a:spcAft>
                <a:spcPts val="0"/>
              </a:spcAft>
              <a:buClr>
                <a:srgbClr val="202122"/>
              </a:buClr>
              <a:buSzPts val="1750"/>
              <a:buFont typeface="Times New Roman"/>
              <a:buChar char="●"/>
            </a:pPr>
            <a:r>
              <a:rPr lang="ru" sz="1750" b="1" dirty="0">
                <a:solidFill>
                  <a:srgbClr val="202122"/>
                </a:solidFill>
                <a:highlight>
                  <a:srgbClr val="FFFFFF"/>
                </a:highlight>
                <a:latin typeface="Times New Roman"/>
                <a:ea typeface="Times New Roman"/>
                <a:cs typeface="Times New Roman"/>
                <a:sym typeface="Times New Roman"/>
              </a:rPr>
              <a:t>тутууга, сэпкэ-сэбиргэлгэ сыьыаннаах тыллар :</a:t>
            </a:r>
            <a:r>
              <a:rPr lang="ru" sz="1750" dirty="0">
                <a:solidFill>
                  <a:srgbClr val="202122"/>
                </a:solidFill>
                <a:highlight>
                  <a:srgbClr val="FFFFFF"/>
                </a:highlight>
                <a:latin typeface="Times New Roman"/>
                <a:ea typeface="Times New Roman"/>
                <a:cs typeface="Times New Roman"/>
                <a:sym typeface="Times New Roman"/>
              </a:rPr>
              <a:t> ампаар, бабаарына, сарай, кириэппэпс, мэндиэмэн, соппулуот, боруок, устуруус, долоту, лаппаарыйа, күөбүл, чыскы, кынчаал, хомуут, сылыйа, буоһа уо.д.а.</a:t>
            </a:r>
            <a:endParaRPr sz="1750">
              <a:solidFill>
                <a:srgbClr val="202122"/>
              </a:solidFill>
              <a:highlight>
                <a:srgbClr val="FFFFFF"/>
              </a:highlight>
              <a:latin typeface="Times New Roman"/>
              <a:ea typeface="Times New Roman"/>
              <a:cs typeface="Times New Roman"/>
              <a:sym typeface="Times New Roman"/>
            </a:endParaRPr>
          </a:p>
          <a:p>
            <a:pPr marL="685800" lvl="0" indent="-339725" algn="l" rtl="0">
              <a:lnSpc>
                <a:spcPct val="115000"/>
              </a:lnSpc>
              <a:spcBef>
                <a:spcPts val="0"/>
              </a:spcBef>
              <a:spcAft>
                <a:spcPts val="0"/>
              </a:spcAft>
              <a:buClr>
                <a:srgbClr val="202122"/>
              </a:buClr>
              <a:buSzPts val="1750"/>
              <a:buFont typeface="Times New Roman"/>
              <a:buChar char="●"/>
            </a:pPr>
            <a:r>
              <a:rPr lang="ru" sz="1750" b="1" dirty="0">
                <a:solidFill>
                  <a:srgbClr val="202122"/>
                </a:solidFill>
                <a:highlight>
                  <a:srgbClr val="FFFFFF"/>
                </a:highlight>
                <a:latin typeface="Times New Roman"/>
                <a:ea typeface="Times New Roman"/>
                <a:cs typeface="Times New Roman"/>
                <a:sym typeface="Times New Roman"/>
              </a:rPr>
              <a:t>хамсыыр харамайга, булка — аска сыһыаннаах тыллар: </a:t>
            </a:r>
            <a:r>
              <a:rPr lang="ru" sz="1750" dirty="0">
                <a:solidFill>
                  <a:srgbClr val="202122"/>
                </a:solidFill>
                <a:highlight>
                  <a:srgbClr val="FFFFFF"/>
                </a:highlight>
                <a:latin typeface="Times New Roman"/>
                <a:ea typeface="Times New Roman"/>
                <a:cs typeface="Times New Roman"/>
                <a:sym typeface="Times New Roman"/>
              </a:rPr>
              <a:t>буобура, быыдара, баабыр, нэтээги, сибиинньэ, куоска, хоруолук, бараан, уомул, чыыр, муксуун, былахы, кулахы, чиэрбэ, паас . туона, бэрэмээт уо.д.а.</a:t>
            </a:r>
            <a:endParaRPr sz="1750">
              <a:solidFill>
                <a:srgbClr val="202122"/>
              </a:solidFill>
              <a:highlight>
                <a:srgbClr val="FFFFFF"/>
              </a:highlight>
              <a:latin typeface="Times New Roman"/>
              <a:ea typeface="Times New Roman"/>
              <a:cs typeface="Times New Roman"/>
              <a:sym typeface="Times New Roman"/>
            </a:endParaRPr>
          </a:p>
          <a:p>
            <a:pPr marL="685800" lvl="0" indent="-339725" algn="l" rtl="0">
              <a:lnSpc>
                <a:spcPct val="115000"/>
              </a:lnSpc>
              <a:spcBef>
                <a:spcPts val="0"/>
              </a:spcBef>
              <a:spcAft>
                <a:spcPts val="0"/>
              </a:spcAft>
              <a:buClr>
                <a:srgbClr val="202122"/>
              </a:buClr>
              <a:buSzPts val="1750"/>
              <a:buFont typeface="Times New Roman"/>
              <a:buChar char="●"/>
            </a:pPr>
            <a:r>
              <a:rPr lang="ru" sz="1750" b="1" dirty="0">
                <a:solidFill>
                  <a:srgbClr val="202122"/>
                </a:solidFill>
                <a:highlight>
                  <a:srgbClr val="FFFFFF"/>
                </a:highlight>
                <a:latin typeface="Times New Roman"/>
                <a:ea typeface="Times New Roman"/>
                <a:cs typeface="Times New Roman"/>
                <a:sym typeface="Times New Roman"/>
              </a:rPr>
              <a:t>атыы-эргиэн тыллара : </a:t>
            </a:r>
            <a:r>
              <a:rPr lang="ru" sz="1750" dirty="0">
                <a:solidFill>
                  <a:srgbClr val="202122"/>
                </a:solidFill>
                <a:highlight>
                  <a:srgbClr val="FFFFFF"/>
                </a:highlight>
                <a:latin typeface="Times New Roman"/>
                <a:ea typeface="Times New Roman"/>
                <a:cs typeface="Times New Roman"/>
                <a:sym typeface="Times New Roman"/>
              </a:rPr>
              <a:t>баһаар, маҕаһыын, сыана, ороскуот, суот, дьаарбаҥка, буут, муунта, киилэ, манньыат, солкуобай, хаарбас уо.д.а.</a:t>
            </a:r>
            <a:endParaRPr sz="1750">
              <a:solidFill>
                <a:srgbClr val="202122"/>
              </a:solidFill>
              <a:highlight>
                <a:srgbClr val="FFFFFF"/>
              </a:highlight>
              <a:latin typeface="Times New Roman"/>
              <a:ea typeface="Times New Roman"/>
              <a:cs typeface="Times New Roman"/>
              <a:sym typeface="Times New Roman"/>
            </a:endParaRPr>
          </a:p>
          <a:p>
            <a:pPr marL="685800" lvl="0" indent="-339725" algn="l" rtl="0">
              <a:lnSpc>
                <a:spcPct val="115000"/>
              </a:lnSpc>
              <a:spcBef>
                <a:spcPts val="0"/>
              </a:spcBef>
              <a:spcAft>
                <a:spcPts val="0"/>
              </a:spcAft>
              <a:buClr>
                <a:srgbClr val="202122"/>
              </a:buClr>
              <a:buSzPts val="1750"/>
              <a:buFont typeface="Times New Roman"/>
              <a:buChar char="●"/>
            </a:pPr>
            <a:r>
              <a:rPr lang="ru" sz="1750" b="1" dirty="0">
                <a:solidFill>
                  <a:srgbClr val="202122"/>
                </a:solidFill>
                <a:highlight>
                  <a:srgbClr val="FFFFFF"/>
                </a:highlight>
                <a:latin typeface="Times New Roman"/>
                <a:ea typeface="Times New Roman"/>
                <a:cs typeface="Times New Roman"/>
                <a:sym typeface="Times New Roman"/>
              </a:rPr>
              <a:t>сүөһү иитиитигэр сыһыаннаах тыллар :</a:t>
            </a:r>
            <a:r>
              <a:rPr lang="ru" sz="1750" dirty="0">
                <a:solidFill>
                  <a:srgbClr val="202122"/>
                </a:solidFill>
                <a:highlight>
                  <a:srgbClr val="FFFFFF"/>
                </a:highlight>
                <a:latin typeface="Times New Roman"/>
                <a:ea typeface="Times New Roman"/>
                <a:cs typeface="Times New Roman"/>
                <a:sym typeface="Times New Roman"/>
              </a:rPr>
              <a:t> боруода, бостуук, пиэрмэ, дайаарака, сөлүөҥкэ, масаас, комбикорм уо.д.а</a:t>
            </a:r>
            <a:endParaRPr sz="1750">
              <a:solidFill>
                <a:srgbClr val="202122"/>
              </a:solidFill>
              <a:highlight>
                <a:srgbClr val="FFFFFF"/>
              </a:highlight>
              <a:latin typeface="Times New Roman"/>
              <a:ea typeface="Times New Roman"/>
              <a:cs typeface="Times New Roman"/>
              <a:sym typeface="Times New Roman"/>
            </a:endParaRPr>
          </a:p>
        </p:txBody>
      </p:sp>
      <p:pic>
        <p:nvPicPr>
          <p:cNvPr id="3" name="Рисунок 2" descr="https://st2.depositphotos.com/1000489/5758/v/950/depositphotos_57589781-stock-illustration-set-owl.jpg"/>
          <p:cNvPicPr/>
          <p:nvPr/>
        </p:nvPicPr>
        <p:blipFill>
          <a:blip r:embed="rId3"/>
          <a:srcRect r="57858" b="52709"/>
          <a:stretch>
            <a:fillRect/>
          </a:stretch>
        </p:blipFill>
        <p:spPr bwMode="auto">
          <a:xfrm>
            <a:off x="245661" y="784746"/>
            <a:ext cx="696036" cy="832513"/>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6"/>
          <p:cNvSpPr txBox="1"/>
          <p:nvPr/>
        </p:nvSpPr>
        <p:spPr>
          <a:xfrm>
            <a:off x="307275" y="95534"/>
            <a:ext cx="8523600" cy="4847541"/>
          </a:xfrm>
          <a:prstGeom prst="rect">
            <a:avLst/>
          </a:prstGeom>
          <a:noFill/>
          <a:ln>
            <a:noFill/>
          </a:ln>
        </p:spPr>
        <p:txBody>
          <a:bodyPr spcFirstLastPara="1" wrap="square" lIns="91425" tIns="91425" rIns="91425" bIns="91425" anchor="t" anchorCtr="0">
            <a:noAutofit/>
          </a:bodyPr>
          <a:lstStyle/>
          <a:p>
            <a:pPr marL="685800" lvl="0" indent="-339725" algn="l" rtl="0">
              <a:lnSpc>
                <a:spcPct val="115000"/>
              </a:lnSpc>
              <a:spcBef>
                <a:spcPts val="600"/>
              </a:spcBef>
              <a:spcAft>
                <a:spcPts val="0"/>
              </a:spcAft>
              <a:buClr>
                <a:srgbClr val="202122"/>
              </a:buClr>
              <a:buSzPts val="1750"/>
              <a:buFont typeface="Times New Roman"/>
              <a:buChar char="●"/>
            </a:pPr>
            <a:r>
              <a:rPr lang="ru" sz="1750" b="1" dirty="0">
                <a:solidFill>
                  <a:srgbClr val="202122"/>
                </a:solidFill>
                <a:highlight>
                  <a:srgbClr val="FFFFFF"/>
                </a:highlight>
                <a:latin typeface="Times New Roman"/>
                <a:ea typeface="Times New Roman"/>
                <a:cs typeface="Times New Roman"/>
                <a:sym typeface="Times New Roman"/>
              </a:rPr>
              <a:t>христианскай итэҕэл тыллара </a:t>
            </a:r>
            <a:r>
              <a:rPr lang="ru" sz="1750" dirty="0">
                <a:solidFill>
                  <a:srgbClr val="202122"/>
                </a:solidFill>
                <a:highlight>
                  <a:srgbClr val="FFFFFF"/>
                </a:highlight>
                <a:latin typeface="Times New Roman"/>
                <a:ea typeface="Times New Roman"/>
                <a:cs typeface="Times New Roman"/>
                <a:sym typeface="Times New Roman"/>
              </a:rPr>
              <a:t>: мэлииппэ, бэспиирэ, лөчүөк, миэрэ, кириэс, дууһа, ырай, аат, дьаабал, аалтаар уо.д.а.</a:t>
            </a:r>
            <a:endParaRPr sz="1750">
              <a:solidFill>
                <a:srgbClr val="202122"/>
              </a:solidFill>
              <a:highlight>
                <a:srgbClr val="FFFFFF"/>
              </a:highlight>
              <a:latin typeface="Times New Roman"/>
              <a:ea typeface="Times New Roman"/>
              <a:cs typeface="Times New Roman"/>
              <a:sym typeface="Times New Roman"/>
            </a:endParaRPr>
          </a:p>
          <a:p>
            <a:pPr marL="685800" lvl="0" indent="-339725" algn="l" rtl="0">
              <a:lnSpc>
                <a:spcPct val="115000"/>
              </a:lnSpc>
              <a:spcBef>
                <a:spcPts val="0"/>
              </a:spcBef>
              <a:spcAft>
                <a:spcPts val="0"/>
              </a:spcAft>
              <a:buClr>
                <a:srgbClr val="202122"/>
              </a:buClr>
              <a:buSzPts val="1750"/>
              <a:buFont typeface="Times New Roman"/>
              <a:buChar char="●"/>
            </a:pPr>
            <a:r>
              <a:rPr lang="ru" sz="1750" b="1" dirty="0">
                <a:solidFill>
                  <a:srgbClr val="202122"/>
                </a:solidFill>
                <a:highlight>
                  <a:srgbClr val="FFFFFF"/>
                </a:highlight>
                <a:latin typeface="Times New Roman"/>
                <a:ea typeface="Times New Roman"/>
                <a:cs typeface="Times New Roman"/>
                <a:sym typeface="Times New Roman"/>
              </a:rPr>
              <a:t>эмп тыллара </a:t>
            </a:r>
            <a:r>
              <a:rPr lang="ru" sz="1750" dirty="0">
                <a:solidFill>
                  <a:srgbClr val="202122"/>
                </a:solidFill>
                <a:highlight>
                  <a:srgbClr val="FFFFFF"/>
                </a:highlight>
                <a:latin typeface="Times New Roman"/>
                <a:ea typeface="Times New Roman"/>
                <a:cs typeface="Times New Roman"/>
                <a:sym typeface="Times New Roman"/>
              </a:rPr>
              <a:t>: эмтиэкэ, луохтуур, врач, биэлсэр, бэрэбээски, дьуот, бороһуок, уоспа, тиит, кириип уо.д.а.</a:t>
            </a:r>
            <a:endParaRPr sz="1750">
              <a:solidFill>
                <a:srgbClr val="202122"/>
              </a:solidFill>
              <a:highlight>
                <a:srgbClr val="FFFFFF"/>
              </a:highlight>
              <a:latin typeface="Times New Roman"/>
              <a:ea typeface="Times New Roman"/>
              <a:cs typeface="Times New Roman"/>
              <a:sym typeface="Times New Roman"/>
            </a:endParaRPr>
          </a:p>
          <a:p>
            <a:pPr marL="685800" lvl="0" indent="-339725" algn="l" rtl="0">
              <a:lnSpc>
                <a:spcPct val="115000"/>
              </a:lnSpc>
              <a:spcBef>
                <a:spcPts val="0"/>
              </a:spcBef>
              <a:spcAft>
                <a:spcPts val="0"/>
              </a:spcAft>
              <a:buClr>
                <a:srgbClr val="202122"/>
              </a:buClr>
              <a:buSzPts val="1750"/>
              <a:buFont typeface="Times New Roman"/>
              <a:buChar char="●"/>
            </a:pPr>
            <a:r>
              <a:rPr lang="ru" sz="1750" b="1" dirty="0">
                <a:solidFill>
                  <a:srgbClr val="202122"/>
                </a:solidFill>
                <a:highlight>
                  <a:srgbClr val="FFFFFF"/>
                </a:highlight>
                <a:latin typeface="Times New Roman"/>
                <a:ea typeface="Times New Roman"/>
                <a:cs typeface="Times New Roman"/>
                <a:sym typeface="Times New Roman"/>
              </a:rPr>
              <a:t>общественнай-политическай олох тыллара</a:t>
            </a:r>
            <a:r>
              <a:rPr lang="ru" sz="1750" dirty="0">
                <a:solidFill>
                  <a:srgbClr val="202122"/>
                </a:solidFill>
                <a:highlight>
                  <a:srgbClr val="FFFFFF"/>
                </a:highlight>
                <a:latin typeface="Times New Roman"/>
                <a:ea typeface="Times New Roman"/>
                <a:cs typeface="Times New Roman"/>
                <a:sym typeface="Times New Roman"/>
              </a:rPr>
              <a:t>: государство, общество, былаас, уобалас, нэьилиэк, кылаас, рабочай, буржуазия, партия, съезд, пленум, былаан, суут, чыын, быраап, наҕараада, дэбиэринэс, баппыыска, хамыыһыйа, председатель, уо.д.а.;</a:t>
            </a:r>
            <a:endParaRPr sz="1750">
              <a:solidFill>
                <a:srgbClr val="202122"/>
              </a:solidFill>
              <a:highlight>
                <a:srgbClr val="FFFFFF"/>
              </a:highlight>
              <a:latin typeface="Times New Roman"/>
              <a:ea typeface="Times New Roman"/>
              <a:cs typeface="Times New Roman"/>
              <a:sym typeface="Times New Roman"/>
            </a:endParaRPr>
          </a:p>
          <a:p>
            <a:pPr marL="685800" lvl="0" indent="-339725" algn="l" rtl="0">
              <a:lnSpc>
                <a:spcPct val="115000"/>
              </a:lnSpc>
              <a:spcBef>
                <a:spcPts val="0"/>
              </a:spcBef>
              <a:spcAft>
                <a:spcPts val="0"/>
              </a:spcAft>
              <a:buClr>
                <a:srgbClr val="202122"/>
              </a:buClr>
              <a:buSzPts val="1750"/>
              <a:buFont typeface="Times New Roman"/>
              <a:buChar char="●"/>
            </a:pPr>
            <a:r>
              <a:rPr lang="ru" sz="1750" b="1" dirty="0">
                <a:solidFill>
                  <a:srgbClr val="202122"/>
                </a:solidFill>
                <a:highlight>
                  <a:srgbClr val="FFFFFF"/>
                </a:highlight>
                <a:latin typeface="Times New Roman"/>
                <a:ea typeface="Times New Roman"/>
                <a:cs typeface="Times New Roman"/>
                <a:sym typeface="Times New Roman"/>
              </a:rPr>
              <a:t>үөрэх, культура тыллара </a:t>
            </a:r>
            <a:r>
              <a:rPr lang="ru" sz="1750" dirty="0">
                <a:solidFill>
                  <a:srgbClr val="202122"/>
                </a:solidFill>
                <a:highlight>
                  <a:srgbClr val="FFFFFF"/>
                </a:highlight>
                <a:latin typeface="Times New Roman"/>
                <a:ea typeface="Times New Roman"/>
                <a:cs typeface="Times New Roman"/>
                <a:sym typeface="Times New Roman"/>
              </a:rPr>
              <a:t>: оскуола, кинигэ, хаһыат, буукуба, паарта, уруок, кулууп, биэчэр, концерт, дакылаат, лекция, театр, артист уо.д.а.;</a:t>
            </a:r>
            <a:endParaRPr sz="1750">
              <a:solidFill>
                <a:srgbClr val="202122"/>
              </a:solidFill>
              <a:highlight>
                <a:srgbClr val="FFFFFF"/>
              </a:highlight>
              <a:latin typeface="Times New Roman"/>
              <a:ea typeface="Times New Roman"/>
              <a:cs typeface="Times New Roman"/>
              <a:sym typeface="Times New Roman"/>
            </a:endParaRPr>
          </a:p>
          <a:p>
            <a:pPr marL="685800" lvl="0" indent="-339725" algn="l" rtl="0">
              <a:lnSpc>
                <a:spcPct val="115000"/>
              </a:lnSpc>
              <a:spcBef>
                <a:spcPts val="0"/>
              </a:spcBef>
              <a:spcAft>
                <a:spcPts val="0"/>
              </a:spcAft>
              <a:buClr>
                <a:srgbClr val="202122"/>
              </a:buClr>
              <a:buSzPts val="1750"/>
              <a:buFont typeface="Times New Roman"/>
              <a:buChar char="●"/>
            </a:pPr>
            <a:r>
              <a:rPr lang="ru" sz="1750" b="1" dirty="0">
                <a:solidFill>
                  <a:srgbClr val="202122"/>
                </a:solidFill>
                <a:highlight>
                  <a:srgbClr val="FFFFFF"/>
                </a:highlight>
                <a:latin typeface="Times New Roman"/>
                <a:ea typeface="Times New Roman"/>
                <a:cs typeface="Times New Roman"/>
                <a:sym typeface="Times New Roman"/>
              </a:rPr>
              <a:t>наука, техника терминнэрэ: </a:t>
            </a:r>
            <a:r>
              <a:rPr lang="ru" sz="1750" dirty="0">
                <a:solidFill>
                  <a:srgbClr val="202122"/>
                </a:solidFill>
                <a:highlight>
                  <a:srgbClr val="FFFFFF"/>
                </a:highlight>
                <a:latin typeface="Times New Roman"/>
                <a:ea typeface="Times New Roman"/>
                <a:cs typeface="Times New Roman"/>
                <a:sym typeface="Times New Roman"/>
              </a:rPr>
              <a:t>математика, физика, химия, биология, астрономия, космос, атом, молекула, клетка, ядернай, радиоактивнай, конструктор, эскаватор, кыраан, автомат уо.д.а.;</a:t>
            </a:r>
            <a:endParaRPr sz="1750">
              <a:solidFill>
                <a:srgbClr val="202122"/>
              </a:solidFill>
              <a:highlight>
                <a:srgbClr val="FFFFFF"/>
              </a:highlight>
              <a:latin typeface="Times New Roman"/>
              <a:ea typeface="Times New Roman"/>
              <a:cs typeface="Times New Roman"/>
              <a:sym typeface="Times New Roman"/>
            </a:endParaRPr>
          </a:p>
          <a:p>
            <a:pPr marL="685800" lvl="0" indent="-339725" algn="l" rtl="0">
              <a:lnSpc>
                <a:spcPct val="115000"/>
              </a:lnSpc>
              <a:spcBef>
                <a:spcPts val="0"/>
              </a:spcBef>
              <a:spcAft>
                <a:spcPts val="0"/>
              </a:spcAft>
              <a:buClr>
                <a:srgbClr val="202122"/>
              </a:buClr>
              <a:buSzPts val="1750"/>
              <a:buFont typeface="Times New Roman"/>
              <a:buChar char="●"/>
            </a:pPr>
            <a:r>
              <a:rPr lang="ru" sz="1750" b="1" dirty="0">
                <a:solidFill>
                  <a:srgbClr val="202122"/>
                </a:solidFill>
                <a:highlight>
                  <a:srgbClr val="FFFFFF"/>
                </a:highlight>
                <a:latin typeface="Times New Roman"/>
                <a:ea typeface="Times New Roman"/>
                <a:cs typeface="Times New Roman"/>
                <a:sym typeface="Times New Roman"/>
              </a:rPr>
              <a:t>абстрактнай өйдөбүллэри бэлиэтиир тыллар:</a:t>
            </a:r>
            <a:r>
              <a:rPr lang="ru" sz="1750" dirty="0">
                <a:solidFill>
                  <a:srgbClr val="202122"/>
                </a:solidFill>
                <a:highlight>
                  <a:srgbClr val="FFFFFF"/>
                </a:highlight>
                <a:latin typeface="Times New Roman"/>
                <a:ea typeface="Times New Roman"/>
                <a:cs typeface="Times New Roman"/>
                <a:sym typeface="Times New Roman"/>
              </a:rPr>
              <a:t> бириэмэ, сыал, чиэс, суобас, абыычай, састаап, толкуй, доруобуйа, балаһыанньа, матыып, оруол, образ уо.д.а.</a:t>
            </a:r>
            <a:endParaRPr sz="1750">
              <a:solidFill>
                <a:srgbClr val="202122"/>
              </a:solidFill>
              <a:highlight>
                <a:srgbClr val="FFFFFF"/>
              </a:highlight>
              <a:latin typeface="Times New Roman"/>
              <a:ea typeface="Times New Roman"/>
              <a:cs typeface="Times New Roman"/>
              <a:sym typeface="Times New Roman"/>
            </a:endParaRPr>
          </a:p>
        </p:txBody>
      </p:sp>
      <p:pic>
        <p:nvPicPr>
          <p:cNvPr id="3" name="Рисунок 2" descr="https://st.depositphotos.com/1790552/4081/v/950/depositphotos_40810727-stock-illustration-wise-owl.jpg"/>
          <p:cNvPicPr/>
          <p:nvPr/>
        </p:nvPicPr>
        <p:blipFill>
          <a:blip r:embed="rId3" cstate="print"/>
          <a:srcRect/>
          <a:stretch>
            <a:fillRect/>
          </a:stretch>
        </p:blipFill>
        <p:spPr bwMode="auto">
          <a:xfrm>
            <a:off x="7796512" y="3043459"/>
            <a:ext cx="1013118" cy="934864"/>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7"/>
          <p:cNvSpPr txBox="1"/>
          <p:nvPr/>
        </p:nvSpPr>
        <p:spPr>
          <a:xfrm>
            <a:off x="200400" y="80150"/>
            <a:ext cx="8523600" cy="5063400"/>
          </a:xfrm>
          <a:prstGeom prst="rect">
            <a:avLst/>
          </a:prstGeom>
          <a:noFill/>
          <a:ln>
            <a:noFill/>
          </a:ln>
        </p:spPr>
        <p:txBody>
          <a:bodyPr spcFirstLastPara="1" wrap="square" lIns="91425" tIns="91425" rIns="91425" bIns="91425" anchor="t" anchorCtr="0">
            <a:noAutofit/>
          </a:bodyPr>
          <a:lstStyle/>
          <a:p>
            <a:pPr marL="0" lvl="0" indent="0" algn="ctr" rtl="0">
              <a:lnSpc>
                <a:spcPct val="130000"/>
              </a:lnSpc>
              <a:spcBef>
                <a:spcPts val="1700"/>
              </a:spcBef>
              <a:spcAft>
                <a:spcPts val="0"/>
              </a:spcAft>
              <a:buNone/>
            </a:pPr>
            <a:r>
              <a:rPr lang="ru" sz="1800" b="1" dirty="0">
                <a:solidFill>
                  <a:srgbClr val="FF0000"/>
                </a:solidFill>
                <a:highlight>
                  <a:srgbClr val="FFFFFF"/>
                </a:highlight>
                <a:latin typeface="Times New Roman"/>
                <a:ea typeface="Times New Roman"/>
                <a:cs typeface="Times New Roman"/>
                <a:sym typeface="Times New Roman"/>
              </a:rPr>
              <a:t>Эбэҥки, эбээн тылларыттан киирии тыллар</a:t>
            </a:r>
            <a:endParaRPr sz="1200" b="1">
              <a:solidFill>
                <a:srgbClr val="FF0000"/>
              </a:solidFill>
              <a:highlight>
                <a:srgbClr val="FFFFFF"/>
              </a:highlight>
              <a:latin typeface="Times New Roman"/>
              <a:ea typeface="Times New Roman"/>
              <a:cs typeface="Times New Roman"/>
              <a:sym typeface="Times New Roman"/>
            </a:endParaRPr>
          </a:p>
          <a:p>
            <a:pPr marL="0" lvl="0" indent="0" rtl="0">
              <a:lnSpc>
                <a:spcPct val="115000"/>
              </a:lnSpc>
              <a:spcBef>
                <a:spcPts val="500"/>
              </a:spcBef>
              <a:spcAft>
                <a:spcPts val="500"/>
              </a:spcAft>
              <a:buNone/>
            </a:pPr>
            <a:r>
              <a:rPr lang="ru" sz="1650" dirty="0">
                <a:solidFill>
                  <a:srgbClr val="202122"/>
                </a:solidFill>
                <a:highlight>
                  <a:srgbClr val="FFFFFF"/>
                </a:highlight>
                <a:latin typeface="Times New Roman"/>
                <a:ea typeface="Times New Roman"/>
                <a:cs typeface="Times New Roman"/>
                <a:sym typeface="Times New Roman"/>
              </a:rPr>
              <a:t>Эбэҥкилэр уонна эбээннэр — сахалар өртөн ыла булкуһа кэриэтэ бииргэ олорбут норуоттара . Ол гынан баран, билигин көстөрүнэн, ити тыллар туспа тыл буолан сайдыбыт историяларыгар саха бүттүүн тылыгар ылыныы үгүһэ суох. Холобур, эбэҥки тылыттан ылыныыны үөрэппит дьон 40-ны кыайбат тыл киирбитин ыйаллар. Эбэҥки, эбээн тылларыттан ылыныы холобурдарга манныктар:</a:t>
            </a:r>
            <a:r>
              <a:rPr lang="ru" sz="1650" b="1" dirty="0">
                <a:solidFill>
                  <a:srgbClr val="202122"/>
                </a:solidFill>
                <a:highlight>
                  <a:srgbClr val="FFFFFF"/>
                </a:highlight>
                <a:latin typeface="Times New Roman"/>
                <a:ea typeface="Times New Roman"/>
                <a:cs typeface="Times New Roman"/>
                <a:sym typeface="Times New Roman"/>
              </a:rPr>
              <a:t> аҕаан </a:t>
            </a:r>
            <a:r>
              <a:rPr lang="ru" sz="1650" dirty="0">
                <a:solidFill>
                  <a:srgbClr val="202122"/>
                </a:solidFill>
                <a:highlight>
                  <a:srgbClr val="FFFFFF"/>
                </a:highlight>
                <a:latin typeface="Times New Roman"/>
                <a:ea typeface="Times New Roman"/>
                <a:cs typeface="Times New Roman"/>
                <a:sym typeface="Times New Roman"/>
              </a:rPr>
              <a:t>(эбэҥки, эбээн агэн «брусок»), </a:t>
            </a:r>
            <a:r>
              <a:rPr lang="ru" sz="1650" b="1" dirty="0">
                <a:solidFill>
                  <a:srgbClr val="202122"/>
                </a:solidFill>
                <a:highlight>
                  <a:srgbClr val="FFFFFF"/>
                </a:highlight>
                <a:latin typeface="Times New Roman"/>
                <a:ea typeface="Times New Roman"/>
                <a:cs typeface="Times New Roman"/>
                <a:sym typeface="Times New Roman"/>
              </a:rPr>
              <a:t>болбукта</a:t>
            </a:r>
            <a:r>
              <a:rPr lang="ru" sz="1650" dirty="0">
                <a:solidFill>
                  <a:srgbClr val="202122"/>
                </a:solidFill>
                <a:highlight>
                  <a:srgbClr val="FFFFFF"/>
                </a:highlight>
                <a:latin typeface="Times New Roman"/>
                <a:ea typeface="Times New Roman"/>
                <a:cs typeface="Times New Roman"/>
                <a:sym typeface="Times New Roman"/>
              </a:rPr>
              <a:t>(эбэҥки болгикта «кедровый стланик», эбээн болгиг «кедрач» дьааҥы (эбэҥки йаҥ «сопка-голец»), </a:t>
            </a:r>
            <a:r>
              <a:rPr lang="ru" sz="1650" b="1" dirty="0">
                <a:solidFill>
                  <a:srgbClr val="202122"/>
                </a:solidFill>
                <a:highlight>
                  <a:srgbClr val="FFFFFF"/>
                </a:highlight>
                <a:latin typeface="Times New Roman"/>
                <a:ea typeface="Times New Roman"/>
                <a:cs typeface="Times New Roman"/>
                <a:sym typeface="Times New Roman"/>
              </a:rPr>
              <a:t>дьуккаах </a:t>
            </a:r>
            <a:r>
              <a:rPr lang="ru" sz="1650" dirty="0">
                <a:solidFill>
                  <a:srgbClr val="202122"/>
                </a:solidFill>
                <a:highlight>
                  <a:srgbClr val="FFFFFF"/>
                </a:highlight>
                <a:latin typeface="Times New Roman"/>
                <a:ea typeface="Times New Roman"/>
                <a:cs typeface="Times New Roman"/>
                <a:sym typeface="Times New Roman"/>
              </a:rPr>
              <a:t>(эбэҥки, эбээн дьулгак «сожитель»), </a:t>
            </a:r>
            <a:r>
              <a:rPr lang="ru" sz="1650" b="1" dirty="0">
                <a:solidFill>
                  <a:srgbClr val="202122"/>
                </a:solidFill>
                <a:highlight>
                  <a:srgbClr val="FFFFFF"/>
                </a:highlight>
                <a:latin typeface="Times New Roman"/>
                <a:ea typeface="Times New Roman"/>
                <a:cs typeface="Times New Roman"/>
                <a:sym typeface="Times New Roman"/>
              </a:rPr>
              <a:t>дьүүктэ </a:t>
            </a:r>
            <a:r>
              <a:rPr lang="ru" sz="1650" dirty="0">
                <a:solidFill>
                  <a:srgbClr val="202122"/>
                </a:solidFill>
                <a:highlight>
                  <a:srgbClr val="FFFFFF"/>
                </a:highlight>
                <a:latin typeface="Times New Roman"/>
                <a:ea typeface="Times New Roman"/>
                <a:cs typeface="Times New Roman"/>
                <a:sym typeface="Times New Roman"/>
              </a:rPr>
              <a:t>(эбэҥки укту, уктэ «ключ, источник»), </a:t>
            </a:r>
            <a:r>
              <a:rPr lang="ru" sz="1650" b="1" dirty="0">
                <a:solidFill>
                  <a:srgbClr val="202122"/>
                </a:solidFill>
                <a:highlight>
                  <a:srgbClr val="FFFFFF"/>
                </a:highlight>
                <a:latin typeface="Times New Roman"/>
                <a:ea typeface="Times New Roman"/>
                <a:cs typeface="Times New Roman"/>
                <a:sym typeface="Times New Roman"/>
              </a:rPr>
              <a:t>куйукта </a:t>
            </a:r>
            <a:r>
              <a:rPr lang="ru" sz="1650" dirty="0">
                <a:solidFill>
                  <a:srgbClr val="202122"/>
                </a:solidFill>
                <a:highlight>
                  <a:srgbClr val="FFFFFF"/>
                </a:highlight>
                <a:latin typeface="Times New Roman"/>
                <a:ea typeface="Times New Roman"/>
                <a:cs typeface="Times New Roman"/>
                <a:sym typeface="Times New Roman"/>
              </a:rPr>
              <a:t>(эбэҥки куикта "личинка овода; отверстия на коже оленя от личинок овода "), </a:t>
            </a:r>
            <a:r>
              <a:rPr lang="ru" sz="1650" b="1" dirty="0">
                <a:solidFill>
                  <a:srgbClr val="202122"/>
                </a:solidFill>
                <a:highlight>
                  <a:srgbClr val="FFFFFF"/>
                </a:highlight>
                <a:latin typeface="Times New Roman"/>
                <a:ea typeface="Times New Roman"/>
                <a:cs typeface="Times New Roman"/>
                <a:sym typeface="Times New Roman"/>
              </a:rPr>
              <a:t>кукаакы</a:t>
            </a:r>
            <a:r>
              <a:rPr lang="ru" sz="1650" dirty="0">
                <a:solidFill>
                  <a:srgbClr val="202122"/>
                </a:solidFill>
                <a:highlight>
                  <a:srgbClr val="FFFFFF"/>
                </a:highlight>
                <a:latin typeface="Times New Roman"/>
                <a:ea typeface="Times New Roman"/>
                <a:cs typeface="Times New Roman"/>
                <a:sym typeface="Times New Roman"/>
              </a:rPr>
              <a:t> (эбэҥки кукэки, эбээн кукэки «сойка, кукша»),</a:t>
            </a:r>
            <a:r>
              <a:rPr lang="ru" sz="1650" b="1" dirty="0">
                <a:solidFill>
                  <a:srgbClr val="202122"/>
                </a:solidFill>
                <a:highlight>
                  <a:srgbClr val="FFFFFF"/>
                </a:highlight>
                <a:latin typeface="Times New Roman"/>
                <a:ea typeface="Times New Roman"/>
                <a:cs typeface="Times New Roman"/>
                <a:sym typeface="Times New Roman"/>
              </a:rPr>
              <a:t> лабыкта</a:t>
            </a:r>
            <a:r>
              <a:rPr lang="ru" sz="1650" dirty="0">
                <a:solidFill>
                  <a:srgbClr val="202122"/>
                </a:solidFill>
                <a:highlight>
                  <a:srgbClr val="FFFFFF"/>
                </a:highlight>
                <a:latin typeface="Times New Roman"/>
                <a:ea typeface="Times New Roman"/>
                <a:cs typeface="Times New Roman"/>
                <a:sym typeface="Times New Roman"/>
              </a:rPr>
              <a:t> (эбэҥки лавикта/лавукта «ягел»), </a:t>
            </a:r>
            <a:r>
              <a:rPr lang="ru" sz="1650" b="1" dirty="0">
                <a:solidFill>
                  <a:srgbClr val="202122"/>
                </a:solidFill>
                <a:highlight>
                  <a:srgbClr val="FFFFFF"/>
                </a:highlight>
                <a:latin typeface="Times New Roman"/>
                <a:ea typeface="Times New Roman"/>
                <a:cs typeface="Times New Roman"/>
                <a:sym typeface="Times New Roman"/>
              </a:rPr>
              <a:t>лээби(</a:t>
            </a:r>
            <a:r>
              <a:rPr lang="ru" sz="1650" dirty="0">
                <a:solidFill>
                  <a:srgbClr val="202122"/>
                </a:solidFill>
                <a:highlight>
                  <a:srgbClr val="FFFFFF"/>
                </a:highlight>
                <a:latin typeface="Times New Roman"/>
                <a:ea typeface="Times New Roman"/>
                <a:cs typeface="Times New Roman"/>
                <a:sym typeface="Times New Roman"/>
              </a:rPr>
              <a:t>эбэҥки лэвэ «топь, трясина, болото»),</a:t>
            </a:r>
            <a:r>
              <a:rPr lang="ru" sz="1650" b="1" dirty="0">
                <a:solidFill>
                  <a:srgbClr val="202122"/>
                </a:solidFill>
                <a:highlight>
                  <a:srgbClr val="FFFFFF"/>
                </a:highlight>
                <a:latin typeface="Times New Roman"/>
                <a:ea typeface="Times New Roman"/>
                <a:cs typeface="Times New Roman"/>
                <a:sym typeface="Times New Roman"/>
              </a:rPr>
              <a:t> нуучча (</a:t>
            </a:r>
            <a:r>
              <a:rPr lang="ru" sz="1650" dirty="0">
                <a:solidFill>
                  <a:srgbClr val="202122"/>
                </a:solidFill>
                <a:highlight>
                  <a:srgbClr val="FFFFFF"/>
                </a:highlight>
                <a:latin typeface="Times New Roman"/>
                <a:ea typeface="Times New Roman"/>
                <a:cs typeface="Times New Roman"/>
                <a:sym typeface="Times New Roman"/>
              </a:rPr>
              <a:t>эбэҥки луча/нюча, эбээн нючи «русский»), </a:t>
            </a:r>
            <a:r>
              <a:rPr lang="ru" sz="1650" b="1" dirty="0">
                <a:solidFill>
                  <a:srgbClr val="202122"/>
                </a:solidFill>
                <a:highlight>
                  <a:srgbClr val="FFFFFF"/>
                </a:highlight>
                <a:latin typeface="Times New Roman"/>
                <a:ea typeface="Times New Roman"/>
                <a:cs typeface="Times New Roman"/>
                <a:sym typeface="Times New Roman"/>
              </a:rPr>
              <a:t>ньуоҕу </a:t>
            </a:r>
            <a:r>
              <a:rPr lang="ru" sz="1650" dirty="0">
                <a:solidFill>
                  <a:srgbClr val="202122"/>
                </a:solidFill>
                <a:highlight>
                  <a:srgbClr val="FFFFFF"/>
                </a:highlight>
                <a:latin typeface="Times New Roman"/>
                <a:ea typeface="Times New Roman"/>
                <a:cs typeface="Times New Roman"/>
                <a:sym typeface="Times New Roman"/>
              </a:rPr>
              <a:t>(эбэҥки негу, эбээн негу «ремень оленя-передовика»),</a:t>
            </a:r>
            <a:r>
              <a:rPr lang="ru" sz="1650" b="1" dirty="0">
                <a:solidFill>
                  <a:srgbClr val="202122"/>
                </a:solidFill>
                <a:highlight>
                  <a:srgbClr val="FFFFFF"/>
                </a:highlight>
                <a:latin typeface="Times New Roman"/>
                <a:ea typeface="Times New Roman"/>
                <a:cs typeface="Times New Roman"/>
                <a:sym typeface="Times New Roman"/>
              </a:rPr>
              <a:t> олооччу</a:t>
            </a:r>
            <a:r>
              <a:rPr lang="ru" sz="1650" dirty="0">
                <a:solidFill>
                  <a:srgbClr val="202122"/>
                </a:solidFill>
                <a:highlight>
                  <a:srgbClr val="FFFFFF"/>
                </a:highlight>
                <a:latin typeface="Times New Roman"/>
                <a:ea typeface="Times New Roman"/>
                <a:cs typeface="Times New Roman"/>
                <a:sym typeface="Times New Roman"/>
              </a:rPr>
              <a:t> (эбэҥки олочи «короткие рабочие унты»),</a:t>
            </a:r>
            <a:r>
              <a:rPr lang="ru" sz="1650" b="1" dirty="0">
                <a:solidFill>
                  <a:srgbClr val="202122"/>
                </a:solidFill>
                <a:highlight>
                  <a:srgbClr val="FFFFFF"/>
                </a:highlight>
                <a:latin typeface="Times New Roman"/>
                <a:ea typeface="Times New Roman"/>
                <a:cs typeface="Times New Roman"/>
                <a:sym typeface="Times New Roman"/>
              </a:rPr>
              <a:t> сиибиктэ</a:t>
            </a:r>
            <a:r>
              <a:rPr lang="ru" sz="1650" dirty="0">
                <a:solidFill>
                  <a:srgbClr val="202122"/>
                </a:solidFill>
                <a:highlight>
                  <a:srgbClr val="FFFFFF"/>
                </a:highlight>
                <a:latin typeface="Times New Roman"/>
                <a:ea typeface="Times New Roman"/>
                <a:cs typeface="Times New Roman"/>
                <a:sym typeface="Times New Roman"/>
              </a:rPr>
              <a:t>(эбэҥки сивэктэ «хвощ; молодая травка»), </a:t>
            </a:r>
            <a:r>
              <a:rPr lang="ru" sz="1650" b="1" dirty="0">
                <a:solidFill>
                  <a:srgbClr val="202122"/>
                </a:solidFill>
                <a:highlight>
                  <a:srgbClr val="FFFFFF"/>
                </a:highlight>
                <a:latin typeface="Times New Roman"/>
                <a:ea typeface="Times New Roman"/>
                <a:cs typeface="Times New Roman"/>
                <a:sym typeface="Times New Roman"/>
              </a:rPr>
              <a:t>уучах </a:t>
            </a:r>
            <a:r>
              <a:rPr lang="ru" sz="1650" dirty="0">
                <a:solidFill>
                  <a:srgbClr val="202122"/>
                </a:solidFill>
                <a:highlight>
                  <a:srgbClr val="FFFFFF"/>
                </a:highlight>
                <a:latin typeface="Times New Roman"/>
                <a:ea typeface="Times New Roman"/>
                <a:cs typeface="Times New Roman"/>
                <a:sym typeface="Times New Roman"/>
              </a:rPr>
              <a:t>(эбэҥки угучак/учак, эбээн учик «верховой олень»), </a:t>
            </a:r>
            <a:r>
              <a:rPr lang="ru" sz="1650" b="1" dirty="0">
                <a:solidFill>
                  <a:srgbClr val="202122"/>
                </a:solidFill>
                <a:highlight>
                  <a:srgbClr val="FFFFFF"/>
                </a:highlight>
                <a:latin typeface="Times New Roman"/>
                <a:ea typeface="Times New Roman"/>
                <a:cs typeface="Times New Roman"/>
                <a:sym typeface="Times New Roman"/>
              </a:rPr>
              <a:t>ыалыкы </a:t>
            </a:r>
            <a:r>
              <a:rPr lang="ru" sz="1650" dirty="0">
                <a:solidFill>
                  <a:srgbClr val="202122"/>
                </a:solidFill>
                <a:highlight>
                  <a:srgbClr val="FFFFFF"/>
                </a:highlight>
                <a:latin typeface="Times New Roman"/>
                <a:ea typeface="Times New Roman"/>
                <a:cs typeface="Times New Roman"/>
                <a:sym typeface="Times New Roman"/>
              </a:rPr>
              <a:t>(эбэҥки хелаки «куропатка» уо.д.а.</a:t>
            </a:r>
            <a:endParaRPr sz="1650">
              <a:solidFill>
                <a:srgbClr val="202122"/>
              </a:solidFill>
              <a:highlight>
                <a:srgbClr val="FFFFFF"/>
              </a:highlight>
              <a:latin typeface="Times New Roman"/>
              <a:ea typeface="Times New Roman"/>
              <a:cs typeface="Times New Roman"/>
              <a:sym typeface="Times New Roman"/>
            </a:endParaRPr>
          </a:p>
        </p:txBody>
      </p:sp>
      <p:pic>
        <p:nvPicPr>
          <p:cNvPr id="3" name="Рисунок 2" descr="https://i.ytimg.com/vi/CjAbgNRLncY/maxresdefault.jpg"/>
          <p:cNvPicPr/>
          <p:nvPr/>
        </p:nvPicPr>
        <p:blipFill>
          <a:blip r:embed="rId3" cstate="print"/>
          <a:srcRect/>
          <a:stretch>
            <a:fillRect/>
          </a:stretch>
        </p:blipFill>
        <p:spPr bwMode="auto">
          <a:xfrm>
            <a:off x="7453144" y="0"/>
            <a:ext cx="1595323" cy="839337"/>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8"/>
          <p:cNvSpPr txBox="1">
            <a:spLocks noGrp="1"/>
          </p:cNvSpPr>
          <p:nvPr>
            <p:ph type="title"/>
          </p:nvPr>
        </p:nvSpPr>
        <p:spPr>
          <a:xfrm>
            <a:off x="2979225" y="146950"/>
            <a:ext cx="3246300" cy="534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sz="2200" b="1" dirty="0">
                <a:solidFill>
                  <a:srgbClr val="FF0000"/>
                </a:solidFill>
                <a:latin typeface="Times New Roman"/>
                <a:ea typeface="Times New Roman"/>
                <a:cs typeface="Times New Roman"/>
                <a:sym typeface="Times New Roman"/>
              </a:rPr>
              <a:t>Эргэрбит тыллар</a:t>
            </a:r>
            <a:endParaRPr sz="2200" b="1">
              <a:solidFill>
                <a:srgbClr val="FF0000"/>
              </a:solidFill>
              <a:latin typeface="Times New Roman"/>
              <a:ea typeface="Times New Roman"/>
              <a:cs typeface="Times New Roman"/>
              <a:sym typeface="Times New Roman"/>
            </a:endParaRPr>
          </a:p>
        </p:txBody>
      </p:sp>
      <p:sp>
        <p:nvSpPr>
          <p:cNvPr id="81" name="Google Shape;81;p18"/>
          <p:cNvSpPr txBox="1"/>
          <p:nvPr/>
        </p:nvSpPr>
        <p:spPr>
          <a:xfrm>
            <a:off x="253825" y="812042"/>
            <a:ext cx="8710500" cy="419775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ru" sz="1750" dirty="0">
                <a:solidFill>
                  <a:srgbClr val="FF0000"/>
                </a:solidFill>
                <a:highlight>
                  <a:srgbClr val="FFFFFF"/>
                </a:highlight>
                <a:latin typeface="Times New Roman"/>
                <a:ea typeface="Times New Roman"/>
                <a:cs typeface="Times New Roman"/>
                <a:sym typeface="Times New Roman"/>
              </a:rPr>
              <a:t> </a:t>
            </a:r>
            <a:r>
              <a:rPr lang="ru" sz="1750" b="1" dirty="0">
                <a:solidFill>
                  <a:srgbClr val="FF0000"/>
                </a:solidFill>
                <a:highlight>
                  <a:srgbClr val="FFFFFF"/>
                </a:highlight>
                <a:latin typeface="Times New Roman"/>
                <a:ea typeface="Times New Roman"/>
                <a:cs typeface="Times New Roman"/>
                <a:sym typeface="Times New Roman"/>
              </a:rPr>
              <a:t>Эргэрбит тыллар (нууч. архаизмы) - билиҥҥи тылга киэҥник туттуллубат буолбут лиэксикэ. </a:t>
            </a:r>
            <a:r>
              <a:rPr lang="ru" sz="1750" dirty="0">
                <a:solidFill>
                  <a:srgbClr val="202122"/>
                </a:solidFill>
                <a:highlight>
                  <a:srgbClr val="FFFFFF"/>
                </a:highlight>
                <a:latin typeface="Times New Roman"/>
                <a:ea typeface="Times New Roman"/>
                <a:cs typeface="Times New Roman"/>
                <a:sym typeface="Times New Roman"/>
              </a:rPr>
              <a:t>Эргэрбит тыллар икки бөлөххө хайдаллар: архаизмнар уонна историзмнар диэҥҥэ.Саха норуотун олоҕо сайдан, уларыйан истэҕин аайы, ону кытта тэҥҥэ кини тыла эмиэ сайдан, уларыйан иһэр. Ол быыһыытынан сорох саха тыллара бэлиэтиир предметтэрэ эбэтэр өйдөбүллэрэ туһалара ааһан, эргэрэн, мэлдьи туттуллар тыллар кэккэлэриттэн тахсан, хаһан эмэ туттуллар пассивнай тыллар кэккэлэриттэн тахсан, хаһан эмэ туттуллар пассивнай тыллар буолаллар. </a:t>
            </a:r>
            <a:endParaRPr sz="1750">
              <a:solidFill>
                <a:srgbClr val="202122"/>
              </a:solidFill>
              <a:highlight>
                <a:srgbClr val="FFFFFF"/>
              </a:highlight>
              <a:latin typeface="Times New Roman"/>
              <a:ea typeface="Times New Roman"/>
              <a:cs typeface="Times New Roman"/>
              <a:sym typeface="Times New Roman"/>
            </a:endParaRPr>
          </a:p>
          <a:p>
            <a:pPr marL="0" lvl="0" indent="0" algn="l" rtl="0">
              <a:spcBef>
                <a:spcPts val="0"/>
              </a:spcBef>
              <a:spcAft>
                <a:spcPts val="0"/>
              </a:spcAft>
              <a:buNone/>
            </a:pPr>
            <a:r>
              <a:rPr lang="ru" sz="1750" dirty="0">
                <a:solidFill>
                  <a:srgbClr val="202122"/>
                </a:solidFill>
                <a:highlight>
                  <a:srgbClr val="FFFFFF"/>
                </a:highlight>
                <a:latin typeface="Times New Roman"/>
                <a:ea typeface="Times New Roman"/>
                <a:cs typeface="Times New Roman"/>
                <a:sym typeface="Times New Roman"/>
              </a:rPr>
              <a:t> Эргэрбит тыллар үгүс өттө норуот тылыттан букатын сүтэн хаалбаттар. Кинилэр хаһан эмит да буоллар, син иилиҥкэйдэһэн туттулла сылдьар буолаллар. 1). Араас сомоҕо, хоһуласпыт тыллар истэригэр иҥэн туттуллан сылдьааччылар. Холобур: тыл-өс, өс-хоһооно, харах-көс, аал-уот, алаһа дьиэ, суол иис, үлэ-иис, хой баһын туой, ох тыл о.д.а. 2) Түөлбэ тылларга сөҥөн, туттууттан тахсыбакка сылдьар буолааччылар. Тыл эргэрэр төрүөтүн быһаардахха, олох сайдыытын хаамыытыгар предмет, өйдөбүл туһата ааһан, ону бэлиэтиир тыл эмиэ туттууттан тахсар. Холобур: чуор саа, ох саа, айа, ураһа, алаһа дьиэ, дүҥүр, былаайах, кэрэх мас, кытыйа, талкы, чуолҕан, иэт, кулуба, чаччыына уо.д.а.</a:t>
            </a:r>
            <a:endParaRPr sz="1750">
              <a:solidFill>
                <a:srgbClr val="202122"/>
              </a:solidFill>
              <a:highlight>
                <a:srgbClr val="FFFFFF"/>
              </a:highlight>
              <a:latin typeface="Times New Roman"/>
              <a:ea typeface="Times New Roman"/>
              <a:cs typeface="Times New Roman"/>
              <a:sym typeface="Times New Roman"/>
            </a:endParaRPr>
          </a:p>
        </p:txBody>
      </p:sp>
      <p:pic>
        <p:nvPicPr>
          <p:cNvPr id="4" name="Рисунок 3" descr="https://egorschool14.edumsko.ru/uploads/2000/1076/section/47152/folder_4/uchitel_-stu.jpg"/>
          <p:cNvPicPr/>
          <p:nvPr/>
        </p:nvPicPr>
        <p:blipFill>
          <a:blip r:embed="rId3" cstate="print"/>
          <a:srcRect/>
          <a:stretch>
            <a:fillRect/>
          </a:stretch>
        </p:blipFill>
        <p:spPr bwMode="auto">
          <a:xfrm>
            <a:off x="526904" y="88710"/>
            <a:ext cx="1718153" cy="866633"/>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9"/>
          <p:cNvSpPr txBox="1"/>
          <p:nvPr/>
        </p:nvSpPr>
        <p:spPr>
          <a:xfrm>
            <a:off x="0" y="0"/>
            <a:ext cx="9044700" cy="496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ru" sz="1050">
                <a:solidFill>
                  <a:srgbClr val="202122"/>
                </a:solidFill>
                <a:highlight>
                  <a:srgbClr val="FFFFFF"/>
                </a:highlight>
                <a:latin typeface="Times New Roman"/>
                <a:ea typeface="Times New Roman"/>
                <a:cs typeface="Times New Roman"/>
                <a:sym typeface="Times New Roman"/>
              </a:rPr>
              <a:t> </a:t>
            </a:r>
            <a:r>
              <a:rPr lang="ru" sz="1550">
                <a:solidFill>
                  <a:srgbClr val="202122"/>
                </a:solidFill>
                <a:highlight>
                  <a:srgbClr val="FFFFFF"/>
                </a:highlight>
                <a:latin typeface="Times New Roman"/>
                <a:ea typeface="Times New Roman"/>
                <a:cs typeface="Times New Roman"/>
                <a:sym typeface="Times New Roman"/>
              </a:rPr>
              <a:t>Кэлиҥҥи 60-70 сыл устатыгар саха урукку олоҕуттан умнуллубут, хаалан, сүтэн эрэр тыл элбэх. Ол түмүгэр билигин үгүс ахсааннаах тыллар, туттууллуулара уурайан, былыргыны бэлиэтиир тыллар араҥаларыгар көстүлэр. </a:t>
            </a:r>
            <a:endParaRPr sz="1550">
              <a:solidFill>
                <a:srgbClr val="202122"/>
              </a:solidFill>
              <a:highlight>
                <a:srgbClr val="FFFFFF"/>
              </a:highlight>
              <a:latin typeface="Times New Roman"/>
              <a:ea typeface="Times New Roman"/>
              <a:cs typeface="Times New Roman"/>
              <a:sym typeface="Times New Roman"/>
            </a:endParaRPr>
          </a:p>
          <a:p>
            <a:pPr marL="0" lvl="0" indent="0" algn="l" rtl="0">
              <a:spcBef>
                <a:spcPts val="0"/>
              </a:spcBef>
              <a:spcAft>
                <a:spcPts val="0"/>
              </a:spcAft>
              <a:buNone/>
            </a:pPr>
            <a:r>
              <a:rPr lang="ru" sz="1550">
                <a:solidFill>
                  <a:srgbClr val="202122"/>
                </a:solidFill>
                <a:highlight>
                  <a:srgbClr val="FFFFFF"/>
                </a:highlight>
                <a:latin typeface="Times New Roman"/>
                <a:ea typeface="Times New Roman"/>
                <a:cs typeface="Times New Roman"/>
                <a:sym typeface="Times New Roman"/>
              </a:rPr>
              <a:t>а)</a:t>
            </a:r>
            <a:r>
              <a:rPr lang="ru" sz="1550" b="1">
                <a:solidFill>
                  <a:srgbClr val="202122"/>
                </a:solidFill>
                <a:highlight>
                  <a:srgbClr val="FFFFFF"/>
                </a:highlight>
                <a:latin typeface="Times New Roman"/>
                <a:ea typeface="Times New Roman"/>
                <a:cs typeface="Times New Roman"/>
                <a:sym typeface="Times New Roman"/>
              </a:rPr>
              <a:t> дьиэҕэ-уокка сыһыаннаах тыллар:</a:t>
            </a:r>
            <a:r>
              <a:rPr lang="ru" sz="1550">
                <a:solidFill>
                  <a:srgbClr val="202122"/>
                </a:solidFill>
                <a:highlight>
                  <a:srgbClr val="FFFFFF"/>
                </a:highlight>
                <a:latin typeface="Times New Roman"/>
                <a:ea typeface="Times New Roman"/>
                <a:cs typeface="Times New Roman"/>
                <a:sym typeface="Times New Roman"/>
              </a:rPr>
              <a:t> </a:t>
            </a:r>
            <a:r>
              <a:rPr lang="ru" sz="1550" b="1">
                <a:solidFill>
                  <a:srgbClr val="202122"/>
                </a:solidFill>
                <a:highlight>
                  <a:srgbClr val="FFFFFF"/>
                </a:highlight>
                <a:latin typeface="Times New Roman"/>
                <a:ea typeface="Times New Roman"/>
                <a:cs typeface="Times New Roman"/>
                <a:sym typeface="Times New Roman"/>
              </a:rPr>
              <a:t>биллэрик </a:t>
            </a:r>
            <a:r>
              <a:rPr lang="ru" sz="1550">
                <a:solidFill>
                  <a:srgbClr val="202122"/>
                </a:solidFill>
                <a:highlight>
                  <a:srgbClr val="FFFFFF"/>
                </a:highlight>
                <a:latin typeface="Times New Roman"/>
                <a:ea typeface="Times New Roman"/>
                <a:cs typeface="Times New Roman"/>
                <a:sym typeface="Times New Roman"/>
              </a:rPr>
              <a:t>(киирэр аан утары орон),</a:t>
            </a:r>
            <a:r>
              <a:rPr lang="ru" sz="1550" b="1">
                <a:solidFill>
                  <a:srgbClr val="202122"/>
                </a:solidFill>
                <a:highlight>
                  <a:srgbClr val="FFFFFF"/>
                </a:highlight>
                <a:latin typeface="Times New Roman"/>
                <a:ea typeface="Times New Roman"/>
                <a:cs typeface="Times New Roman"/>
                <a:sym typeface="Times New Roman"/>
              </a:rPr>
              <a:t> үгэх </a:t>
            </a:r>
            <a:r>
              <a:rPr lang="ru" sz="1550">
                <a:solidFill>
                  <a:srgbClr val="202122"/>
                </a:solidFill>
                <a:highlight>
                  <a:srgbClr val="FFFFFF"/>
                </a:highlight>
                <a:latin typeface="Times New Roman"/>
                <a:ea typeface="Times New Roman"/>
                <a:cs typeface="Times New Roman"/>
                <a:sym typeface="Times New Roman"/>
              </a:rPr>
              <a:t>(оһох кэннинэн үүт уурар сир),</a:t>
            </a:r>
            <a:r>
              <a:rPr lang="ru" sz="1550" b="1">
                <a:solidFill>
                  <a:srgbClr val="202122"/>
                </a:solidFill>
                <a:highlight>
                  <a:srgbClr val="FFFFFF"/>
                </a:highlight>
                <a:latin typeface="Times New Roman"/>
                <a:ea typeface="Times New Roman"/>
                <a:cs typeface="Times New Roman"/>
                <a:sym typeface="Times New Roman"/>
              </a:rPr>
              <a:t> холлорук </a:t>
            </a:r>
            <a:r>
              <a:rPr lang="ru" sz="1550">
                <a:solidFill>
                  <a:srgbClr val="202122"/>
                </a:solidFill>
                <a:highlight>
                  <a:srgbClr val="FFFFFF"/>
                </a:highlight>
                <a:latin typeface="Times New Roman"/>
                <a:ea typeface="Times New Roman"/>
                <a:cs typeface="Times New Roman"/>
                <a:sym typeface="Times New Roman"/>
              </a:rPr>
              <a:t>(таҥара долбуура), </a:t>
            </a:r>
            <a:r>
              <a:rPr lang="ru" sz="1550" b="1">
                <a:solidFill>
                  <a:srgbClr val="202122"/>
                </a:solidFill>
                <a:highlight>
                  <a:srgbClr val="FFFFFF"/>
                </a:highlight>
                <a:latin typeface="Times New Roman"/>
                <a:ea typeface="Times New Roman"/>
                <a:cs typeface="Times New Roman"/>
                <a:sym typeface="Times New Roman"/>
              </a:rPr>
              <a:t>сатанах</a:t>
            </a:r>
            <a:r>
              <a:rPr lang="ru" sz="1550">
                <a:solidFill>
                  <a:srgbClr val="202122"/>
                </a:solidFill>
                <a:highlight>
                  <a:srgbClr val="FFFFFF"/>
                </a:highlight>
                <a:latin typeface="Times New Roman"/>
                <a:ea typeface="Times New Roman"/>
                <a:cs typeface="Times New Roman"/>
                <a:sym typeface="Times New Roman"/>
              </a:rPr>
              <a:t> (таҥас ыйыыр сарадахтардаах баҕана), </a:t>
            </a:r>
            <a:r>
              <a:rPr lang="ru" sz="1550" b="1">
                <a:solidFill>
                  <a:srgbClr val="202122"/>
                </a:solidFill>
                <a:highlight>
                  <a:srgbClr val="FFFFFF"/>
                </a:highlight>
                <a:latin typeface="Times New Roman"/>
                <a:ea typeface="Times New Roman"/>
                <a:cs typeface="Times New Roman"/>
                <a:sym typeface="Times New Roman"/>
              </a:rPr>
              <a:t>кыраада </a:t>
            </a:r>
            <a:r>
              <a:rPr lang="ru" sz="1550">
                <a:solidFill>
                  <a:srgbClr val="202122"/>
                </a:solidFill>
                <a:highlight>
                  <a:srgbClr val="FFFFFF"/>
                </a:highlight>
                <a:latin typeface="Times New Roman"/>
                <a:ea typeface="Times New Roman"/>
                <a:cs typeface="Times New Roman"/>
                <a:sym typeface="Times New Roman"/>
              </a:rPr>
              <a:t>(уот иннинэн титирик долбуур), </a:t>
            </a:r>
            <a:r>
              <a:rPr lang="ru" sz="1550" b="1">
                <a:solidFill>
                  <a:srgbClr val="202122"/>
                </a:solidFill>
                <a:highlight>
                  <a:srgbClr val="FFFFFF"/>
                </a:highlight>
                <a:latin typeface="Times New Roman"/>
                <a:ea typeface="Times New Roman"/>
                <a:cs typeface="Times New Roman"/>
                <a:sym typeface="Times New Roman"/>
              </a:rPr>
              <a:t>оллоон </a:t>
            </a:r>
            <a:r>
              <a:rPr lang="ru" sz="1550">
                <a:solidFill>
                  <a:srgbClr val="202122"/>
                </a:solidFill>
                <a:highlight>
                  <a:srgbClr val="FFFFFF"/>
                </a:highlight>
                <a:latin typeface="Times New Roman"/>
                <a:ea typeface="Times New Roman"/>
                <a:cs typeface="Times New Roman"/>
                <a:sym typeface="Times New Roman"/>
              </a:rPr>
              <a:t>(уокка күөһү ыйыыр мас);</a:t>
            </a:r>
            <a:r>
              <a:rPr lang="ru" sz="1550" b="1">
                <a:solidFill>
                  <a:srgbClr val="202122"/>
                </a:solidFill>
                <a:highlight>
                  <a:srgbClr val="FFFFFF"/>
                </a:highlight>
                <a:latin typeface="Times New Roman"/>
                <a:ea typeface="Times New Roman"/>
                <a:cs typeface="Times New Roman"/>
                <a:sym typeface="Times New Roman"/>
              </a:rPr>
              <a:t> б) урукку иһит-хомуос аата: кытах </a:t>
            </a:r>
            <a:r>
              <a:rPr lang="ru" sz="1550">
                <a:solidFill>
                  <a:srgbClr val="202122"/>
                </a:solidFill>
                <a:highlight>
                  <a:srgbClr val="FFFFFF"/>
                </a:highlight>
                <a:latin typeface="Times New Roman"/>
                <a:ea typeface="Times New Roman"/>
                <a:cs typeface="Times New Roman"/>
                <a:sym typeface="Times New Roman"/>
              </a:rPr>
              <a:t>(улахан, киэҥ мас иһит), </a:t>
            </a:r>
            <a:r>
              <a:rPr lang="ru" sz="1550" b="1">
                <a:solidFill>
                  <a:srgbClr val="202122"/>
                </a:solidFill>
                <a:highlight>
                  <a:srgbClr val="FFFFFF"/>
                </a:highlight>
                <a:latin typeface="Times New Roman"/>
                <a:ea typeface="Times New Roman"/>
                <a:cs typeface="Times New Roman"/>
                <a:sym typeface="Times New Roman"/>
              </a:rPr>
              <a:t>көҕүөр </a:t>
            </a:r>
            <a:r>
              <a:rPr lang="ru" sz="1550">
                <a:solidFill>
                  <a:srgbClr val="202122"/>
                </a:solidFill>
                <a:highlight>
                  <a:srgbClr val="FFFFFF"/>
                </a:highlight>
                <a:latin typeface="Times New Roman"/>
                <a:ea typeface="Times New Roman"/>
                <a:cs typeface="Times New Roman"/>
                <a:sym typeface="Times New Roman"/>
              </a:rPr>
              <a:t>(кымыс кутар трии иһит), матаарчах (сүөгэй кутар туос иһит), </a:t>
            </a:r>
            <a:r>
              <a:rPr lang="ru" sz="1550" b="1">
                <a:solidFill>
                  <a:srgbClr val="202122"/>
                </a:solidFill>
                <a:highlight>
                  <a:srgbClr val="FFFFFF"/>
                </a:highlight>
                <a:latin typeface="Times New Roman"/>
                <a:ea typeface="Times New Roman"/>
                <a:cs typeface="Times New Roman"/>
                <a:sym typeface="Times New Roman"/>
              </a:rPr>
              <a:t>саар ыаҕас </a:t>
            </a:r>
            <a:r>
              <a:rPr lang="ru" sz="1550">
                <a:solidFill>
                  <a:srgbClr val="202122"/>
                </a:solidFill>
                <a:highlight>
                  <a:srgbClr val="FFFFFF"/>
                </a:highlight>
                <a:latin typeface="Times New Roman"/>
                <a:ea typeface="Times New Roman"/>
                <a:cs typeface="Times New Roman"/>
                <a:sym typeface="Times New Roman"/>
              </a:rPr>
              <a:t>(баах курдук туос иһит), </a:t>
            </a:r>
            <a:r>
              <a:rPr lang="ru" sz="1550" b="1">
                <a:solidFill>
                  <a:srgbClr val="202122"/>
                </a:solidFill>
                <a:highlight>
                  <a:srgbClr val="FFFFFF"/>
                </a:highlight>
                <a:latin typeface="Times New Roman"/>
                <a:ea typeface="Times New Roman"/>
                <a:cs typeface="Times New Roman"/>
                <a:sym typeface="Times New Roman"/>
              </a:rPr>
              <a:t>түктүйэ</a:t>
            </a:r>
            <a:r>
              <a:rPr lang="ru" sz="1550">
                <a:solidFill>
                  <a:srgbClr val="202122"/>
                </a:solidFill>
                <a:highlight>
                  <a:srgbClr val="FFFFFF"/>
                </a:highlight>
                <a:latin typeface="Times New Roman"/>
                <a:ea typeface="Times New Roman"/>
                <a:cs typeface="Times New Roman"/>
                <a:sym typeface="Times New Roman"/>
              </a:rPr>
              <a:t> (тугу эмэ уган хам тигэр кыра туос иһит), </a:t>
            </a:r>
            <a:r>
              <a:rPr lang="ru" sz="1550" b="1">
                <a:solidFill>
                  <a:srgbClr val="202122"/>
                </a:solidFill>
                <a:highlight>
                  <a:srgbClr val="FFFFFF"/>
                </a:highlight>
                <a:latin typeface="Times New Roman"/>
                <a:ea typeface="Times New Roman"/>
                <a:cs typeface="Times New Roman"/>
                <a:sym typeface="Times New Roman"/>
              </a:rPr>
              <a:t>удьаа </a:t>
            </a:r>
            <a:r>
              <a:rPr lang="ru" sz="1550">
                <a:solidFill>
                  <a:srgbClr val="202122"/>
                </a:solidFill>
                <a:highlight>
                  <a:srgbClr val="FFFFFF"/>
                </a:highlight>
                <a:latin typeface="Times New Roman"/>
                <a:ea typeface="Times New Roman"/>
                <a:cs typeface="Times New Roman"/>
                <a:sym typeface="Times New Roman"/>
              </a:rPr>
              <a:t>(мас хомуос), </a:t>
            </a:r>
            <a:r>
              <a:rPr lang="ru" sz="1550" b="1">
                <a:solidFill>
                  <a:srgbClr val="202122"/>
                </a:solidFill>
                <a:highlight>
                  <a:srgbClr val="FFFFFF"/>
                </a:highlight>
                <a:latin typeface="Times New Roman"/>
                <a:ea typeface="Times New Roman"/>
                <a:cs typeface="Times New Roman"/>
                <a:sym typeface="Times New Roman"/>
              </a:rPr>
              <a:t>олгуй</a:t>
            </a:r>
            <a:r>
              <a:rPr lang="ru" sz="1550">
                <a:solidFill>
                  <a:srgbClr val="202122"/>
                </a:solidFill>
                <a:highlight>
                  <a:srgbClr val="FFFFFF"/>
                </a:highlight>
                <a:latin typeface="Times New Roman"/>
                <a:ea typeface="Times New Roman"/>
                <a:cs typeface="Times New Roman"/>
                <a:sym typeface="Times New Roman"/>
              </a:rPr>
              <a:t> (олус улахан күөс); </a:t>
            </a:r>
            <a:r>
              <a:rPr lang="ru" sz="1550" b="1">
                <a:solidFill>
                  <a:srgbClr val="202122"/>
                </a:solidFill>
                <a:highlight>
                  <a:srgbClr val="FFFFFF"/>
                </a:highlight>
                <a:latin typeface="Times New Roman"/>
                <a:ea typeface="Times New Roman"/>
                <a:cs typeface="Times New Roman"/>
                <a:sym typeface="Times New Roman"/>
              </a:rPr>
              <a:t>в) киһи-сүөһү миэстэлэрин ааттара: кыабака</a:t>
            </a:r>
            <a:r>
              <a:rPr lang="ru" sz="1550">
                <a:solidFill>
                  <a:srgbClr val="202122"/>
                </a:solidFill>
                <a:highlight>
                  <a:srgbClr val="FFFFFF"/>
                </a:highlight>
                <a:latin typeface="Times New Roman"/>
                <a:ea typeface="Times New Roman"/>
                <a:cs typeface="Times New Roman"/>
                <a:sym typeface="Times New Roman"/>
              </a:rPr>
              <a:t> (киһи өрөҕөтүн киниттэн аллараата, сүөһүтэ кэлин өттө), </a:t>
            </a:r>
            <a:r>
              <a:rPr lang="ru" sz="1550" b="1">
                <a:solidFill>
                  <a:srgbClr val="202122"/>
                </a:solidFill>
                <a:highlight>
                  <a:srgbClr val="FFFFFF"/>
                </a:highlight>
                <a:latin typeface="Times New Roman"/>
                <a:ea typeface="Times New Roman"/>
                <a:cs typeface="Times New Roman"/>
                <a:sym typeface="Times New Roman"/>
              </a:rPr>
              <a:t>көҥүрэй</a:t>
            </a:r>
            <a:r>
              <a:rPr lang="ru" sz="1550">
                <a:solidFill>
                  <a:srgbClr val="202122"/>
                </a:solidFill>
                <a:highlight>
                  <a:srgbClr val="FFFFFF"/>
                </a:highlight>
                <a:latin typeface="Times New Roman"/>
                <a:ea typeface="Times New Roman"/>
                <a:cs typeface="Times New Roman"/>
                <a:sym typeface="Times New Roman"/>
              </a:rPr>
              <a:t> (ис көҥдөйүн өттүк, таас уҥуохтарын ыкки ардынааҕыта), </a:t>
            </a:r>
            <a:r>
              <a:rPr lang="ru" sz="1550" b="1">
                <a:solidFill>
                  <a:srgbClr val="202122"/>
                </a:solidFill>
                <a:highlight>
                  <a:srgbClr val="FFFFFF"/>
                </a:highlight>
                <a:latin typeface="Times New Roman"/>
                <a:ea typeface="Times New Roman"/>
                <a:cs typeface="Times New Roman"/>
                <a:sym typeface="Times New Roman"/>
              </a:rPr>
              <a:t>кыһыаччы</a:t>
            </a:r>
            <a:r>
              <a:rPr lang="ru" sz="1550">
                <a:solidFill>
                  <a:srgbClr val="202122"/>
                </a:solidFill>
                <a:highlight>
                  <a:srgbClr val="FFFFFF"/>
                </a:highlight>
                <a:latin typeface="Times New Roman"/>
                <a:ea typeface="Times New Roman"/>
                <a:cs typeface="Times New Roman"/>
                <a:sym typeface="Times New Roman"/>
              </a:rPr>
              <a:t> (сүһүөх уҥуохтар холбоһууларын тутар кытаанах силгэ), </a:t>
            </a:r>
            <a:r>
              <a:rPr lang="ru" sz="1550" b="1">
                <a:solidFill>
                  <a:srgbClr val="202122"/>
                </a:solidFill>
                <a:highlight>
                  <a:srgbClr val="FFFFFF"/>
                </a:highlight>
                <a:latin typeface="Times New Roman"/>
                <a:ea typeface="Times New Roman"/>
                <a:cs typeface="Times New Roman"/>
                <a:sym typeface="Times New Roman"/>
              </a:rPr>
              <a:t>бэстээҕэ, оҕолооҕо</a:t>
            </a:r>
            <a:r>
              <a:rPr lang="ru" sz="1550">
                <a:solidFill>
                  <a:srgbClr val="202122"/>
                </a:solidFill>
                <a:highlight>
                  <a:srgbClr val="FFFFFF"/>
                </a:highlight>
                <a:latin typeface="Times New Roman"/>
                <a:ea typeface="Times New Roman"/>
                <a:cs typeface="Times New Roman"/>
                <a:sym typeface="Times New Roman"/>
              </a:rPr>
              <a:t> (сүөһү атаҕын иҥиирдэрин ааттара), </a:t>
            </a:r>
            <a:r>
              <a:rPr lang="ru" sz="1550" b="1">
                <a:solidFill>
                  <a:srgbClr val="202122"/>
                </a:solidFill>
                <a:highlight>
                  <a:srgbClr val="FFFFFF"/>
                </a:highlight>
                <a:latin typeface="Times New Roman"/>
                <a:ea typeface="Times New Roman"/>
                <a:cs typeface="Times New Roman"/>
                <a:sym typeface="Times New Roman"/>
              </a:rPr>
              <a:t>маҥырыыра (</a:t>
            </a:r>
            <a:r>
              <a:rPr lang="ru" sz="1550">
                <a:solidFill>
                  <a:srgbClr val="202122"/>
                </a:solidFill>
                <a:highlight>
                  <a:srgbClr val="FFFFFF"/>
                </a:highlight>
                <a:latin typeface="Times New Roman"/>
                <a:ea typeface="Times New Roman"/>
                <a:cs typeface="Times New Roman"/>
                <a:sym typeface="Times New Roman"/>
              </a:rPr>
              <a:t>ынах сүөһүгэ араараллара); г) </a:t>
            </a:r>
            <a:r>
              <a:rPr lang="ru" sz="1550" b="1">
                <a:solidFill>
                  <a:srgbClr val="202122"/>
                </a:solidFill>
                <a:highlight>
                  <a:srgbClr val="FFFFFF"/>
                </a:highlight>
                <a:latin typeface="Times New Roman"/>
                <a:ea typeface="Times New Roman"/>
                <a:cs typeface="Times New Roman"/>
                <a:sym typeface="Times New Roman"/>
              </a:rPr>
              <a:t>уруурҕаһыы тыллара: бэргэн </a:t>
            </a:r>
            <a:r>
              <a:rPr lang="ru" sz="1550">
                <a:solidFill>
                  <a:srgbClr val="202122"/>
                </a:solidFill>
                <a:highlight>
                  <a:srgbClr val="FFFFFF"/>
                </a:highlight>
                <a:latin typeface="Times New Roman"/>
                <a:ea typeface="Times New Roman"/>
                <a:cs typeface="Times New Roman"/>
                <a:sym typeface="Times New Roman"/>
              </a:rPr>
              <a:t>(улахан кийиит кыра кийииккэ), </a:t>
            </a:r>
            <a:r>
              <a:rPr lang="ru" sz="1550" b="1">
                <a:solidFill>
                  <a:srgbClr val="202122"/>
                </a:solidFill>
                <a:highlight>
                  <a:srgbClr val="FFFFFF"/>
                </a:highlight>
                <a:latin typeface="Times New Roman"/>
                <a:ea typeface="Times New Roman"/>
                <a:cs typeface="Times New Roman"/>
                <a:sym typeface="Times New Roman"/>
              </a:rPr>
              <a:t>бадьа </a:t>
            </a:r>
            <a:r>
              <a:rPr lang="ru" sz="1550">
                <a:solidFill>
                  <a:srgbClr val="202122"/>
                </a:solidFill>
                <a:highlight>
                  <a:srgbClr val="FFFFFF"/>
                </a:highlight>
                <a:latin typeface="Times New Roman"/>
                <a:ea typeface="Times New Roman"/>
                <a:cs typeface="Times New Roman"/>
                <a:sym typeface="Times New Roman"/>
              </a:rPr>
              <a:t>(кыра кийиит улахаҥҥа), </a:t>
            </a:r>
            <a:r>
              <a:rPr lang="ru" sz="1550" b="1">
                <a:solidFill>
                  <a:srgbClr val="202122"/>
                </a:solidFill>
                <a:highlight>
                  <a:srgbClr val="FFFFFF"/>
                </a:highlight>
                <a:latin typeface="Times New Roman"/>
                <a:ea typeface="Times New Roman"/>
                <a:cs typeface="Times New Roman"/>
                <a:sym typeface="Times New Roman"/>
              </a:rPr>
              <a:t>күрэ балыс</a:t>
            </a:r>
            <a:r>
              <a:rPr lang="ru" sz="1550">
                <a:solidFill>
                  <a:srgbClr val="202122"/>
                </a:solidFill>
                <a:highlight>
                  <a:srgbClr val="FFFFFF"/>
                </a:highlight>
                <a:latin typeface="Times New Roman"/>
                <a:ea typeface="Times New Roman"/>
                <a:cs typeface="Times New Roman"/>
                <a:sym typeface="Times New Roman"/>
              </a:rPr>
              <a:t> (күтүөккэ кэргэнин балта), </a:t>
            </a:r>
            <a:r>
              <a:rPr lang="ru" sz="1550" b="1">
                <a:solidFill>
                  <a:srgbClr val="202122"/>
                </a:solidFill>
                <a:highlight>
                  <a:srgbClr val="FFFFFF"/>
                </a:highlight>
                <a:latin typeface="Times New Roman"/>
                <a:ea typeface="Times New Roman"/>
                <a:cs typeface="Times New Roman"/>
                <a:sym typeface="Times New Roman"/>
              </a:rPr>
              <a:t>ходоҕой</a:t>
            </a:r>
            <a:r>
              <a:rPr lang="ru" sz="1550">
                <a:solidFill>
                  <a:srgbClr val="202122"/>
                </a:solidFill>
                <a:highlight>
                  <a:srgbClr val="FFFFFF"/>
                </a:highlight>
                <a:latin typeface="Times New Roman"/>
                <a:ea typeface="Times New Roman"/>
                <a:cs typeface="Times New Roman"/>
                <a:sym typeface="Times New Roman"/>
              </a:rPr>
              <a:t> (кэргэнниилэр ийэлэрэ уонна дьахтар аймахтара бэйэ-бэйэлэригэр); </a:t>
            </a:r>
            <a:r>
              <a:rPr lang="ru" sz="1550" b="1">
                <a:solidFill>
                  <a:srgbClr val="202122"/>
                </a:solidFill>
                <a:highlight>
                  <a:srgbClr val="FFFFFF"/>
                </a:highlight>
                <a:latin typeface="Times New Roman"/>
                <a:ea typeface="Times New Roman"/>
                <a:cs typeface="Times New Roman"/>
                <a:sym typeface="Times New Roman"/>
              </a:rPr>
              <a:t>д) общественнай олох тыллара: дьаһаах</a:t>
            </a:r>
            <a:r>
              <a:rPr lang="ru" sz="1550">
                <a:solidFill>
                  <a:srgbClr val="202122"/>
                </a:solidFill>
                <a:highlight>
                  <a:srgbClr val="FFFFFF"/>
                </a:highlight>
                <a:latin typeface="Times New Roman"/>
                <a:ea typeface="Times New Roman"/>
                <a:cs typeface="Times New Roman"/>
                <a:sym typeface="Times New Roman"/>
              </a:rPr>
              <a:t> (күндү түүлээҕинэн түһээн), </a:t>
            </a:r>
            <a:r>
              <a:rPr lang="ru" sz="1550" b="1">
                <a:solidFill>
                  <a:srgbClr val="202122"/>
                </a:solidFill>
                <a:highlight>
                  <a:srgbClr val="FFFFFF"/>
                </a:highlight>
                <a:latin typeface="Times New Roman"/>
                <a:ea typeface="Times New Roman"/>
                <a:cs typeface="Times New Roman"/>
                <a:sym typeface="Times New Roman"/>
              </a:rPr>
              <a:t>ородобуой</a:t>
            </a:r>
            <a:r>
              <a:rPr lang="ru" sz="1550">
                <a:solidFill>
                  <a:srgbClr val="202122"/>
                </a:solidFill>
                <a:highlight>
                  <a:srgbClr val="FFFFFF"/>
                </a:highlight>
                <a:latin typeface="Times New Roman"/>
                <a:ea typeface="Times New Roman"/>
                <a:cs typeface="Times New Roman"/>
                <a:sym typeface="Times New Roman"/>
              </a:rPr>
              <a:t> (тыа сирин олохтоох салалтата), чаччыына (кыра кинээс, нэһилиэк баһылыгын солбуйааччы),</a:t>
            </a:r>
            <a:r>
              <a:rPr lang="ru" sz="1550" b="1">
                <a:solidFill>
                  <a:srgbClr val="202122"/>
                </a:solidFill>
                <a:highlight>
                  <a:srgbClr val="FFFFFF"/>
                </a:highlight>
                <a:latin typeface="Times New Roman"/>
                <a:ea typeface="Times New Roman"/>
                <a:cs typeface="Times New Roman"/>
                <a:sym typeface="Times New Roman"/>
              </a:rPr>
              <a:t> куортук</a:t>
            </a:r>
            <a:r>
              <a:rPr lang="ru" sz="1550">
                <a:solidFill>
                  <a:srgbClr val="202122"/>
                </a:solidFill>
                <a:highlight>
                  <a:srgbClr val="FFFFFF"/>
                </a:highlight>
                <a:latin typeface="Times New Roman"/>
                <a:ea typeface="Times New Roman"/>
                <a:cs typeface="Times New Roman"/>
                <a:sym typeface="Times New Roman"/>
              </a:rPr>
              <a:t> (кинээс солотун бэлиэтиир туспа кынчаал), </a:t>
            </a:r>
            <a:r>
              <a:rPr lang="ru" sz="1550" b="1">
                <a:solidFill>
                  <a:srgbClr val="202122"/>
                </a:solidFill>
                <a:highlight>
                  <a:srgbClr val="FFFFFF"/>
                </a:highlight>
                <a:latin typeface="Times New Roman"/>
                <a:ea typeface="Times New Roman"/>
                <a:cs typeface="Times New Roman"/>
                <a:sym typeface="Times New Roman"/>
              </a:rPr>
              <a:t>дайыымпа</a:t>
            </a:r>
            <a:r>
              <a:rPr lang="ru" sz="1550">
                <a:solidFill>
                  <a:srgbClr val="202122"/>
                </a:solidFill>
                <a:highlight>
                  <a:srgbClr val="FFFFFF"/>
                </a:highlight>
                <a:latin typeface="Times New Roman"/>
                <a:ea typeface="Times New Roman"/>
                <a:cs typeface="Times New Roman"/>
                <a:sym typeface="Times New Roman"/>
              </a:rPr>
              <a:t> (нолуок төлөбүрүгэр иэс),</a:t>
            </a:r>
            <a:r>
              <a:rPr lang="ru" sz="1550" b="1">
                <a:solidFill>
                  <a:srgbClr val="202122"/>
                </a:solidFill>
                <a:highlight>
                  <a:srgbClr val="FFFFFF"/>
                </a:highlight>
                <a:latin typeface="Times New Roman"/>
                <a:ea typeface="Times New Roman"/>
                <a:cs typeface="Times New Roman"/>
                <a:sym typeface="Times New Roman"/>
              </a:rPr>
              <a:t> буор түҥэтик </a:t>
            </a:r>
            <a:r>
              <a:rPr lang="ru" sz="1550">
                <a:solidFill>
                  <a:srgbClr val="202122"/>
                </a:solidFill>
                <a:highlight>
                  <a:srgbClr val="FFFFFF"/>
                </a:highlight>
                <a:latin typeface="Times New Roman"/>
                <a:ea typeface="Times New Roman"/>
                <a:cs typeface="Times New Roman"/>
                <a:sym typeface="Times New Roman"/>
              </a:rPr>
              <a:t>(ходуһаны үүнүүтүн көрбөккө үллэстии), </a:t>
            </a:r>
            <a:r>
              <a:rPr lang="ru" sz="1550" b="1">
                <a:solidFill>
                  <a:srgbClr val="202122"/>
                </a:solidFill>
                <a:highlight>
                  <a:srgbClr val="FFFFFF"/>
                </a:highlight>
                <a:latin typeface="Times New Roman"/>
                <a:ea typeface="Times New Roman"/>
                <a:cs typeface="Times New Roman"/>
                <a:sym typeface="Times New Roman"/>
              </a:rPr>
              <a:t>кумалаан </a:t>
            </a:r>
            <a:r>
              <a:rPr lang="ru" sz="1550">
                <a:solidFill>
                  <a:srgbClr val="202122"/>
                </a:solidFill>
                <a:highlight>
                  <a:srgbClr val="FFFFFF"/>
                </a:highlight>
                <a:latin typeface="Times New Roman"/>
                <a:ea typeface="Times New Roman"/>
                <a:cs typeface="Times New Roman"/>
                <a:sym typeface="Times New Roman"/>
              </a:rPr>
              <a:t>(нэһилиэк иитимньитигэр барбыт киһи), </a:t>
            </a:r>
            <a:r>
              <a:rPr lang="ru" sz="1550" b="1">
                <a:solidFill>
                  <a:srgbClr val="202122"/>
                </a:solidFill>
                <a:highlight>
                  <a:srgbClr val="FFFFFF"/>
                </a:highlight>
                <a:latin typeface="Times New Roman"/>
                <a:ea typeface="Times New Roman"/>
                <a:cs typeface="Times New Roman"/>
                <a:sym typeface="Times New Roman"/>
              </a:rPr>
              <a:t>нэктэл кулут </a:t>
            </a:r>
            <a:r>
              <a:rPr lang="ru" sz="1550">
                <a:solidFill>
                  <a:srgbClr val="202122"/>
                </a:solidFill>
                <a:highlight>
                  <a:srgbClr val="FFFFFF"/>
                </a:highlight>
                <a:latin typeface="Times New Roman"/>
                <a:ea typeface="Times New Roman"/>
                <a:cs typeface="Times New Roman"/>
                <a:sym typeface="Times New Roman"/>
              </a:rPr>
              <a:t>(кирдээх, мара үлэни толорооччу), </a:t>
            </a:r>
            <a:r>
              <a:rPr lang="ru" sz="1550" b="1">
                <a:solidFill>
                  <a:srgbClr val="202122"/>
                </a:solidFill>
                <a:highlight>
                  <a:srgbClr val="FFFFFF"/>
                </a:highlight>
                <a:latin typeface="Times New Roman"/>
                <a:ea typeface="Times New Roman"/>
                <a:cs typeface="Times New Roman"/>
                <a:sym typeface="Times New Roman"/>
              </a:rPr>
              <a:t>энньэ</a:t>
            </a:r>
            <a:r>
              <a:rPr lang="ru" sz="1550">
                <a:solidFill>
                  <a:srgbClr val="202122"/>
                </a:solidFill>
                <a:highlight>
                  <a:srgbClr val="FFFFFF"/>
                </a:highlight>
                <a:latin typeface="Times New Roman"/>
                <a:ea typeface="Times New Roman"/>
                <a:cs typeface="Times New Roman"/>
                <a:sym typeface="Times New Roman"/>
              </a:rPr>
              <a:t> (эргэ сүктэр кыыс дьонуттан барар баайа),</a:t>
            </a:r>
            <a:r>
              <a:rPr lang="ru" sz="1550" b="1">
                <a:solidFill>
                  <a:srgbClr val="202122"/>
                </a:solidFill>
                <a:highlight>
                  <a:srgbClr val="FFFFFF"/>
                </a:highlight>
                <a:latin typeface="Times New Roman"/>
                <a:ea typeface="Times New Roman"/>
                <a:cs typeface="Times New Roman"/>
                <a:sym typeface="Times New Roman"/>
              </a:rPr>
              <a:t> сулуу</a:t>
            </a:r>
            <a:r>
              <a:rPr lang="ru" sz="1550">
                <a:solidFill>
                  <a:srgbClr val="202122"/>
                </a:solidFill>
                <a:highlight>
                  <a:srgbClr val="FFFFFF"/>
                </a:highlight>
                <a:latin typeface="Times New Roman"/>
                <a:ea typeface="Times New Roman"/>
                <a:cs typeface="Times New Roman"/>
                <a:sym typeface="Times New Roman"/>
              </a:rPr>
              <a:t> (кэргэн ылааччы кэргэнин дьонугар биэрэр баайа). </a:t>
            </a:r>
            <a:endParaRPr sz="1550">
              <a:solidFill>
                <a:srgbClr val="202122"/>
              </a:solidFill>
              <a:highlight>
                <a:srgbClr val="FFFFFF"/>
              </a:highlight>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20"/>
          <p:cNvSpPr txBox="1"/>
          <p:nvPr/>
        </p:nvSpPr>
        <p:spPr>
          <a:xfrm>
            <a:off x="347350" y="547750"/>
            <a:ext cx="8443200" cy="45423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500"/>
              </a:spcBef>
              <a:spcAft>
                <a:spcPts val="0"/>
              </a:spcAft>
              <a:buNone/>
            </a:pPr>
            <a:r>
              <a:rPr lang="ru" sz="1650" dirty="0">
                <a:solidFill>
                  <a:srgbClr val="202122"/>
                </a:solidFill>
                <a:highlight>
                  <a:srgbClr val="FFFFF0"/>
                </a:highlight>
                <a:latin typeface="Times New Roman"/>
                <a:ea typeface="Times New Roman"/>
                <a:cs typeface="Times New Roman"/>
                <a:sym typeface="Times New Roman"/>
              </a:rPr>
              <a:t>Аны сахабыт тылыгар саҥа киирбит тыллар тустарынан кэпсэтэн ааһыаҕыҥ. Ол тыллары, үрдүттэн саба быраҕан, нууччаттан киирбит тыллар диэн ааттыыбыт, онтубут баара — араас омук тыллара, бастаан, нуучча тылыгар киирэн бараннар, биһиэхэ кэлбит буолаллар. Саҥа тыллар саҥа билиини аҕалан кэлэллэр. Ону төрөөбүт тылбытын түҥнэрэ, мэлитэ кэллилэр диэн тоҥуй соҕустук көрсөн эрдэхпит. Ол эрээри, сөбүлээбэтэрбит даҕаны, хайыахпыт баарай, ол тыллары сотору хайдах сатыырбытынан туттубутунан барабыт. Ол курдук кинилэр төрүт тылларбытын кытта тэбис-тэҥҥэ сайдыыбытын салайса, олохпутун оҥорсо сылдьаллар.</a:t>
            </a:r>
            <a:endParaRPr sz="1650">
              <a:solidFill>
                <a:srgbClr val="202122"/>
              </a:solidFill>
              <a:highlight>
                <a:srgbClr val="FFFFF0"/>
              </a:highlight>
              <a:latin typeface="Times New Roman"/>
              <a:ea typeface="Times New Roman"/>
              <a:cs typeface="Times New Roman"/>
              <a:sym typeface="Times New Roman"/>
            </a:endParaRPr>
          </a:p>
          <a:p>
            <a:pPr marL="0" lvl="0" indent="0" algn="l" rtl="0">
              <a:lnSpc>
                <a:spcPct val="115000"/>
              </a:lnSpc>
              <a:spcBef>
                <a:spcPts val="500"/>
              </a:spcBef>
              <a:spcAft>
                <a:spcPts val="0"/>
              </a:spcAft>
              <a:buNone/>
            </a:pPr>
            <a:r>
              <a:rPr lang="ru" sz="1650" dirty="0">
                <a:solidFill>
                  <a:srgbClr val="202122"/>
                </a:solidFill>
                <a:highlight>
                  <a:srgbClr val="FFFFF0"/>
                </a:highlight>
                <a:latin typeface="Times New Roman"/>
                <a:ea typeface="Times New Roman"/>
                <a:cs typeface="Times New Roman"/>
                <a:sym typeface="Times New Roman"/>
              </a:rPr>
              <a:t>Уһаабыт-кылгаабыт тыллары,</a:t>
            </a:r>
            <a:endParaRPr sz="1650">
              <a:solidFill>
                <a:srgbClr val="202122"/>
              </a:solidFill>
              <a:highlight>
                <a:srgbClr val="FFFFF0"/>
              </a:highlight>
              <a:latin typeface="Times New Roman"/>
              <a:ea typeface="Times New Roman"/>
              <a:cs typeface="Times New Roman"/>
              <a:sym typeface="Times New Roman"/>
            </a:endParaRPr>
          </a:p>
          <a:p>
            <a:pPr marL="0" lvl="0" indent="0" algn="l" rtl="0">
              <a:lnSpc>
                <a:spcPct val="115000"/>
              </a:lnSpc>
              <a:spcBef>
                <a:spcPts val="500"/>
              </a:spcBef>
              <a:spcAft>
                <a:spcPts val="0"/>
              </a:spcAft>
              <a:buNone/>
            </a:pPr>
            <a:r>
              <a:rPr lang="ru" sz="1650" dirty="0">
                <a:solidFill>
                  <a:srgbClr val="202122"/>
                </a:solidFill>
                <a:highlight>
                  <a:srgbClr val="FFFFF0"/>
                </a:highlight>
                <a:latin typeface="Times New Roman"/>
                <a:ea typeface="Times New Roman"/>
                <a:cs typeface="Times New Roman"/>
                <a:sym typeface="Times New Roman"/>
              </a:rPr>
              <a:t>Олуурдаах омуктуу тыллары</a:t>
            </a:r>
            <a:endParaRPr sz="1650">
              <a:solidFill>
                <a:srgbClr val="202122"/>
              </a:solidFill>
              <a:highlight>
                <a:srgbClr val="FFFFF0"/>
              </a:highlight>
              <a:latin typeface="Times New Roman"/>
              <a:ea typeface="Times New Roman"/>
              <a:cs typeface="Times New Roman"/>
              <a:sym typeface="Times New Roman"/>
            </a:endParaRPr>
          </a:p>
          <a:p>
            <a:r>
              <a:rPr lang="ru" sz="1650" dirty="0">
                <a:solidFill>
                  <a:srgbClr val="202122"/>
                </a:solidFill>
                <a:highlight>
                  <a:srgbClr val="FFFFF0"/>
                </a:highlight>
                <a:latin typeface="Times New Roman"/>
                <a:ea typeface="Times New Roman"/>
                <a:cs typeface="Times New Roman"/>
                <a:sym typeface="Times New Roman"/>
              </a:rPr>
              <a:t>Бэйэтин кэккэтигэр </a:t>
            </a:r>
            <a:r>
              <a:rPr lang="ru" sz="1650" dirty="0" smtClean="0">
                <a:solidFill>
                  <a:srgbClr val="202122"/>
                </a:solidFill>
                <a:highlight>
                  <a:srgbClr val="FFFFF0"/>
                </a:highlight>
                <a:latin typeface="Times New Roman"/>
                <a:ea typeface="Times New Roman"/>
                <a:cs typeface="Times New Roman"/>
                <a:sym typeface="Times New Roman"/>
              </a:rPr>
              <a:t>тылбыт</a:t>
            </a:r>
            <a:endParaRPr lang="ru-RU" sz="1800" dirty="0" smtClean="0">
              <a:highlight>
                <a:srgbClr val="FFFFF0"/>
              </a:highlight>
              <a:ea typeface="Times New Roman"/>
            </a:endParaRPr>
          </a:p>
          <a:p>
            <a:r>
              <a:rPr lang="ru" sz="1650" dirty="0" smtClean="0">
                <a:solidFill>
                  <a:srgbClr val="202122"/>
                </a:solidFill>
                <a:highlight>
                  <a:srgbClr val="FFFFF0"/>
                </a:highlight>
                <a:latin typeface="Times New Roman"/>
                <a:ea typeface="Times New Roman"/>
                <a:cs typeface="Times New Roman"/>
                <a:sym typeface="Times New Roman"/>
              </a:rPr>
              <a:t>Биһириир </a:t>
            </a:r>
            <a:r>
              <a:rPr lang="ru" sz="1650" dirty="0">
                <a:solidFill>
                  <a:srgbClr val="202122"/>
                </a:solidFill>
                <a:highlight>
                  <a:srgbClr val="FFFFF0"/>
                </a:highlight>
                <a:latin typeface="Times New Roman"/>
                <a:ea typeface="Times New Roman"/>
                <a:cs typeface="Times New Roman"/>
                <a:sym typeface="Times New Roman"/>
              </a:rPr>
              <a:t>буоллаҕына ыллын</a:t>
            </a:r>
            <a:r>
              <a:rPr lang="ru" sz="1650" dirty="0" smtClean="0">
                <a:solidFill>
                  <a:srgbClr val="202122"/>
                </a:solidFill>
                <a:highlight>
                  <a:srgbClr val="FFFFF0"/>
                </a:highlight>
                <a:latin typeface="Times New Roman"/>
                <a:ea typeface="Times New Roman"/>
                <a:cs typeface="Times New Roman"/>
                <a:sym typeface="Times New Roman"/>
              </a:rPr>
              <a:t>,</a:t>
            </a:r>
            <a:r>
              <a:rPr lang="ru-RU" sz="1800" dirty="0" smtClean="0"/>
              <a:t> </a:t>
            </a:r>
            <a:endParaRPr sz="1550">
              <a:solidFill>
                <a:srgbClr val="202122"/>
              </a:solidFill>
              <a:highlight>
                <a:srgbClr val="FFFFF0"/>
              </a:highlight>
              <a:latin typeface="Times New Roman"/>
              <a:ea typeface="Times New Roman"/>
              <a:cs typeface="Times New Roman"/>
              <a:sym typeface="Times New Roman"/>
            </a:endParaRPr>
          </a:p>
          <a:p>
            <a:r>
              <a:rPr lang="ru" sz="1550" dirty="0">
                <a:solidFill>
                  <a:srgbClr val="202122"/>
                </a:solidFill>
                <a:highlight>
                  <a:srgbClr val="FFFFF0"/>
                </a:highlight>
                <a:latin typeface="Times New Roman"/>
                <a:ea typeface="Times New Roman"/>
                <a:cs typeface="Times New Roman"/>
                <a:sym typeface="Times New Roman"/>
              </a:rPr>
              <a:t>Итинник кини сайдыа эрэ</a:t>
            </a:r>
            <a:r>
              <a:rPr lang="ru" sz="1000" dirty="0" smtClean="0">
                <a:solidFill>
                  <a:srgbClr val="202122"/>
                </a:solidFill>
                <a:highlight>
                  <a:srgbClr val="FFFFF0"/>
                </a:highlight>
                <a:latin typeface="Times New Roman" pitchFamily="18" charset="0"/>
                <a:ea typeface="Times New Roman"/>
                <a:cs typeface="Times New Roman" pitchFamily="18" charset="0"/>
                <a:sym typeface="Times New Roman"/>
              </a:rPr>
              <a:t>.</a:t>
            </a:r>
            <a:r>
              <a:rPr lang="ru-RU" sz="1000" dirty="0" smtClean="0">
                <a:latin typeface="Times New Roman" pitchFamily="18" charset="0"/>
                <a:cs typeface="Times New Roman" pitchFamily="18" charset="0"/>
              </a:rPr>
              <a:t> </a:t>
            </a:r>
            <a:r>
              <a:rPr lang="ru-RU" sz="1000" dirty="0" smtClean="0">
                <a:latin typeface="Times New Roman" pitchFamily="18" charset="0"/>
                <a:cs typeface="Times New Roman" pitchFamily="18" charset="0"/>
              </a:rPr>
              <a:t>                                                                                           Кривошапкина </a:t>
            </a:r>
            <a:r>
              <a:rPr lang="ru-RU" sz="1000" dirty="0" smtClean="0">
                <a:latin typeface="Times New Roman" pitchFamily="18" charset="0"/>
                <a:cs typeface="Times New Roman" pitchFamily="18" charset="0"/>
              </a:rPr>
              <a:t>Валентина Семеновна </a:t>
            </a:r>
          </a:p>
          <a:p>
            <a:r>
              <a:rPr lang="ru-RU" sz="1000" dirty="0" smtClean="0">
                <a:latin typeface="Times New Roman" pitchFamily="18" charset="0"/>
                <a:cs typeface="Times New Roman" pitchFamily="18" charset="0"/>
              </a:rPr>
              <a:t>            </a:t>
            </a:r>
            <a:r>
              <a:rPr lang="ru-RU" sz="1000" dirty="0" smtClean="0">
                <a:latin typeface="Times New Roman" pitchFamily="18" charset="0"/>
                <a:cs typeface="Times New Roman" pitchFamily="18" charset="0"/>
              </a:rPr>
              <a:t>                                                                                                                                                                        ГБПОУ </a:t>
            </a:r>
            <a:r>
              <a:rPr lang="ru-RU" sz="1000" dirty="0" smtClean="0">
                <a:latin typeface="Times New Roman" pitchFamily="18" charset="0"/>
                <a:cs typeface="Times New Roman" pitchFamily="18" charset="0"/>
              </a:rPr>
              <a:t>«ХОК»</a:t>
            </a:r>
          </a:p>
          <a:p>
            <a:r>
              <a:rPr lang="ru-RU" sz="1000" smtClean="0">
                <a:latin typeface="Times New Roman" pitchFamily="18" charset="0"/>
                <a:cs typeface="Times New Roman" pitchFamily="18" charset="0"/>
              </a:rPr>
              <a:t> </a:t>
            </a:r>
            <a:r>
              <a:rPr lang="ru-RU" sz="1000" smtClean="0">
                <a:latin typeface="Times New Roman" pitchFamily="18" charset="0"/>
                <a:cs typeface="Times New Roman" pitchFamily="18" charset="0"/>
              </a:rPr>
              <a:t>                                                                                                                                                                им.Н.Е</a:t>
            </a:r>
            <a:r>
              <a:rPr lang="ru-RU" sz="1000" dirty="0" smtClean="0">
                <a:latin typeface="Times New Roman" pitchFamily="18" charset="0"/>
                <a:cs typeface="Times New Roman" pitchFamily="18" charset="0"/>
              </a:rPr>
              <a:t>. </a:t>
            </a:r>
            <a:r>
              <a:rPr lang="ru-RU" sz="1000" dirty="0" err="1" smtClean="0">
                <a:latin typeface="Times New Roman" pitchFamily="18" charset="0"/>
                <a:cs typeface="Times New Roman" pitchFamily="18" charset="0"/>
              </a:rPr>
              <a:t>Мординова-Амма</a:t>
            </a:r>
            <a:r>
              <a:rPr lang="ru-RU" sz="1000" dirty="0" smtClean="0">
                <a:latin typeface="Times New Roman" pitchFamily="18" charset="0"/>
                <a:cs typeface="Times New Roman" pitchFamily="18" charset="0"/>
              </a:rPr>
              <a:t> Аччыгыйа </a:t>
            </a:r>
          </a:p>
          <a:p>
            <a:pPr marL="0" lvl="0" indent="0" algn="l" rtl="0">
              <a:lnSpc>
                <a:spcPct val="115000"/>
              </a:lnSpc>
              <a:spcBef>
                <a:spcPts val="500"/>
              </a:spcBef>
              <a:spcAft>
                <a:spcPts val="500"/>
              </a:spcAft>
              <a:buNone/>
            </a:pPr>
            <a:endParaRPr sz="1550">
              <a:solidFill>
                <a:srgbClr val="202122"/>
              </a:solidFill>
              <a:highlight>
                <a:srgbClr val="FFFFF0"/>
              </a:highlight>
              <a:latin typeface="Times New Roman"/>
              <a:ea typeface="Times New Roman"/>
              <a:cs typeface="Times New Roman"/>
              <a:sym typeface="Times New Roman"/>
            </a:endParaRPr>
          </a:p>
        </p:txBody>
      </p:sp>
      <p:sp>
        <p:nvSpPr>
          <p:cNvPr id="92" name="Google Shape;92;p20"/>
          <p:cNvSpPr txBox="1">
            <a:spLocks noGrp="1"/>
          </p:cNvSpPr>
          <p:nvPr>
            <p:ph type="title"/>
          </p:nvPr>
        </p:nvSpPr>
        <p:spPr>
          <a:xfrm>
            <a:off x="4074725" y="120250"/>
            <a:ext cx="2164200" cy="427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 sz="2100" b="1" dirty="0">
                <a:solidFill>
                  <a:srgbClr val="FF0000"/>
                </a:solidFill>
                <a:latin typeface="Times New Roman"/>
                <a:ea typeface="Times New Roman"/>
                <a:cs typeface="Times New Roman"/>
                <a:sym typeface="Times New Roman"/>
              </a:rPr>
              <a:t>Саҥа тыллар</a:t>
            </a:r>
            <a:endParaRPr sz="2100" b="1">
              <a:solidFill>
                <a:srgbClr val="FF0000"/>
              </a:solidFill>
              <a:latin typeface="Times New Roman"/>
              <a:ea typeface="Times New Roman"/>
              <a:cs typeface="Times New Roman"/>
              <a:sym typeface="Times New Roman"/>
            </a:endParaRPr>
          </a:p>
        </p:txBody>
      </p:sp>
      <p:pic>
        <p:nvPicPr>
          <p:cNvPr id="5" name="Рисунок 4" descr="C:\ФОТКИ, семья\Портреты КВС\ВС3 (2).jpg"/>
          <p:cNvPicPr/>
          <p:nvPr/>
        </p:nvPicPr>
        <p:blipFill>
          <a:blip r:embed="rId3" cstate="print"/>
          <a:srcRect/>
          <a:stretch>
            <a:fillRect/>
          </a:stretch>
        </p:blipFill>
        <p:spPr bwMode="auto">
          <a:xfrm>
            <a:off x="6318772" y="3130512"/>
            <a:ext cx="819150" cy="92964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1545</Words>
  <PresentationFormat>Экран (16:9)</PresentationFormat>
  <Paragraphs>34</Paragraphs>
  <Slides>8</Slides>
  <Notes>8</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Simple Light</vt:lpstr>
      <vt:lpstr>Киирии тыллар</vt:lpstr>
      <vt:lpstr>Слайд 2</vt:lpstr>
      <vt:lpstr>Слайд 3</vt:lpstr>
      <vt:lpstr>Слайд 4</vt:lpstr>
      <vt:lpstr>Слайд 5</vt:lpstr>
      <vt:lpstr>Эргэрбит тыллар</vt:lpstr>
      <vt:lpstr>Слайд 7</vt:lpstr>
      <vt:lpstr>Саҥа тыллар</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Киирии тыллар</dc:title>
  <cp:lastModifiedBy>Home</cp:lastModifiedBy>
  <cp:revision>3</cp:revision>
  <dcterms:modified xsi:type="dcterms:W3CDTF">2021-12-11T15:17:03Z</dcterms:modified>
</cp:coreProperties>
</file>