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84a5c7bf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84a5c7b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84a5c7bf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84a5c7bf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84a5c7bf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84a5c7bf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84a5c7bf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84a5c7b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84a5c7bff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84a5c7bf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84a5c7bf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84a5c7bf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84a5c7bff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84a5c7bf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84a5c7bf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84a5c7bf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84a5c7bff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84a5c7bf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84a5c7bff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84a5c7bf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84a5c7bf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84a5c7b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84a5c7bf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84a5c7b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sah.wikipedia.org/wiki/%D0%A1%D0%B0%D1%85%D0%B0_%D0%B3%D0%BE%D1%81%D1%83%D0%B4%D0%B0%D1%80%D1%81%D1%82%D0%B2%D0%B5%D0%BD%D0%BD%D0%B0%D0%B9_%D1%83%D0%BD%D0%B8%D0%B2%D0%B5%D1%80%D1%81%D0%B8%D1%82%D0%B5%D1%82%D0%B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sah.wikipedia.org/w/index.php?title=%D0%94%D1%8C%D0%BE%D0%BA%D1%83%D1%83%D1%81%D0%BA%D0%B0%D0%B9%D0%B4%D0%B0%D0%B0%D2%95%D1%8B_%D0%BA%D1%83%D0%BE%D1%80%D0%B0%D1%82_%D1%83%D1%87%D0%B8%D0%BB%D0%B8%D1%89%D0%B5%D1%82%D0%B0&amp;action=edit&amp;redlink=1" TargetMode="External"/><Relationship Id="rId3" Type="http://schemas.openxmlformats.org/officeDocument/2006/relationships/image" Target="../media/image4.png"/><Relationship Id="rId7" Type="http://schemas.openxmlformats.org/officeDocument/2006/relationships/hyperlink" Target="https://sah.wikipedia.org/wiki/%D0%A5%D0%B0%D1%82%D1%8B%D1%80%D1%8B%D0%BA_%D0%BD%D1%8D%D2%BB%D0%B8%D0%BB%D0%B8%D1%8D%D0%B3%D1%8D_(%D0%9D%D0%B0%D0%BC_%D1%83%D0%BB%D1%83%D1%83%D2%BB%D0%B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sah.wikipedia.org/wiki/%D0%9D%D0%B0%D0%BC_%D1%83%D0%BB%D1%83%D1%83%D2%BB%D0%B0" TargetMode="External"/><Relationship Id="rId5" Type="http://schemas.openxmlformats.org/officeDocument/2006/relationships/hyperlink" Target="https://sah.wikipedia.org/wiki/1897" TargetMode="External"/><Relationship Id="rId4" Type="http://schemas.openxmlformats.org/officeDocument/2006/relationships/hyperlink" Target="https://sah.wikipedia.org/wiki/%D0%90%D1%85%D1%81%D1%8B%D0%BD%D0%BD%D1%8C%D1%8B_22" TargetMode="External"/><Relationship Id="rId9" Type="http://schemas.openxmlformats.org/officeDocument/2006/relationships/hyperlink" Target="https://sah.wikipedia.org/w/index.php?title=%D0%94%D1%8C%D0%BE%D0%BA%D1%83%D1%83%D1%81%D0%BA%D0%B0%D0%B9%D0%B4%D0%B0%D0%B0%D2%95%D1%8B_%D1%83%D1%87%D1%83%D1%83%D1%82%D0%B0%D0%BB_%D1%81%D0%B5%D0%BC%D0%B8%D0%BD%D0%B0%D1%80%D0%B8%D1%8F%D1%82%D0%B0&amp;action=edit&amp;redlink=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ah.wikipedia.org/wiki/%D0%9A%D1%8B%D1%80%D0%B3%D1%8B%D0%B7%D1%81%D1%82%D0%B0%D0%BD" TargetMode="External"/><Relationship Id="rId3" Type="http://schemas.openxmlformats.org/officeDocument/2006/relationships/hyperlink" Target="https://sah.wikipedia.org/wiki/%D0%A1%D0%B8%D0%B1%D0%B8%D0%B8%D1%80" TargetMode="External"/><Relationship Id="rId7" Type="http://schemas.openxmlformats.org/officeDocument/2006/relationships/hyperlink" Target="https://sah.wikipedia.org/wiki/1937"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sah.wikipedia.org/wiki/%D0%A1%D0%B0%D1%85%D0%B0_%D0%90%D0%A1%D0%A1%D0%A0" TargetMode="External"/><Relationship Id="rId5" Type="http://schemas.openxmlformats.org/officeDocument/2006/relationships/hyperlink" Target="https://sah.wikipedia.org/wiki/%D0%91%D0%B0%D1%80%D0%B0%D1%85%D0%BE%D0%B2,_%D0%98%D1%81%D0%B8%D0%B4%D0%BE%D1%80_%D0%9D%D0%B8%D0%BA%D0%B8%D1%84%D0%BE%D1%80%D0%BE%D0%B2%D0%B8%D1%87" TargetMode="External"/><Relationship Id="rId10" Type="http://schemas.openxmlformats.org/officeDocument/2006/relationships/hyperlink" Target="https://sah.wikipedia.org/wiki/%D0%A1%D0%B0%D1%85%D0%B0_%D0%B3%D0%BE%D1%81%D1%83%D0%B4%D0%B0%D1%80%D1%81%D1%82%D0%B2%D0%B5%D0%BD%D0%BD%D0%B0%D0%B9_%D1%83%D0%BD%D0%B8%D0%B2%D0%B5%D1%80%D1%81%D0%B8%D1%82%D0%B5%D1%82%D0%B0" TargetMode="External"/><Relationship Id="rId4" Type="http://schemas.openxmlformats.org/officeDocument/2006/relationships/hyperlink" Target="https://sah.wikipedia.org/wiki/%D0%91%D1%8B%D0%BB%D0%B0%D1%82%D1%8B%D0%B0%D0%BD_%D0%9E%D0%B9%D1%83%D1%83%D0%BD%D1%83%D1%81%D0%BA%D0%B0%D0%B9" TargetMode="External"/><Relationship Id="rId9" Type="http://schemas.openxmlformats.org/officeDocument/2006/relationships/hyperlink" Target="https://sah.wikipedia.org/wiki/%D0%91%D0%B8%D1%88%D0%BA%D0%B5%D0%B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ah.wikipedia.org/wiki/1923" TargetMode="External"/><Relationship Id="rId3" Type="http://schemas.openxmlformats.org/officeDocument/2006/relationships/hyperlink" Target="https://sah.wikipedia.org/wiki/1918" TargetMode="External"/><Relationship Id="rId7" Type="http://schemas.openxmlformats.org/officeDocument/2006/relationships/hyperlink" Target="https://sah.wikipedia.org/wiki/1922"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sah.wikipedia.org/wiki/1921" TargetMode="External"/><Relationship Id="rId5" Type="http://schemas.openxmlformats.org/officeDocument/2006/relationships/hyperlink" Target="https://sah.wikipedia.org/wiki/%D0%A2%D0%BE%D0%BC%D1%81%D0%BA%D0%B0%D0%B9" TargetMode="External"/><Relationship Id="rId4" Type="http://schemas.openxmlformats.org/officeDocument/2006/relationships/hyperlink" Target="https://sah.wikipedia.org/wiki/192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sah.wikipedia.org/wiki/1934" TargetMode="External"/><Relationship Id="rId13" Type="http://schemas.openxmlformats.org/officeDocument/2006/relationships/hyperlink" Target="https://sah.wikipedia.org/wiki/%D0%9E%D1%82_%D1%8B%D0%B9%D1%8B%D0%BD_28" TargetMode="External"/><Relationship Id="rId3" Type="http://schemas.openxmlformats.org/officeDocument/2006/relationships/hyperlink" Target="https://sah.wikipedia.org/wiki/1923" TargetMode="External"/><Relationship Id="rId7" Type="http://schemas.openxmlformats.org/officeDocument/2006/relationships/hyperlink" Target="https://sah.wikipedia.org/wiki/1932" TargetMode="External"/><Relationship Id="rId12" Type="http://schemas.openxmlformats.org/officeDocument/2006/relationships/hyperlink" Target="https://sah.wikipedia.org/wiki/1938_%D1%81%D1%8B%D0%BB"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sah.wikipedia.org/wiki/1930" TargetMode="External"/><Relationship Id="rId11" Type="http://schemas.openxmlformats.org/officeDocument/2006/relationships/hyperlink" Target="https://sah.wikipedia.org/wiki/1937_%D1%81%D1%8B%D0%BB" TargetMode="External"/><Relationship Id="rId5" Type="http://schemas.openxmlformats.org/officeDocument/2006/relationships/hyperlink" Target="https://sah.wikipedia.org/wiki/1928" TargetMode="External"/><Relationship Id="rId15" Type="http://schemas.openxmlformats.org/officeDocument/2006/relationships/hyperlink" Target="https://sah.wikipedia.org/wiki/1956" TargetMode="External"/><Relationship Id="rId10" Type="http://schemas.openxmlformats.org/officeDocument/2006/relationships/hyperlink" Target="https://sah.wikipedia.org/wiki/%D0%9A%D1%8B%D1%80%D0%B3%D1%8B%D1%81%D1%82%D0%B0%D0%B0%D0%BD" TargetMode="External"/><Relationship Id="rId4" Type="http://schemas.openxmlformats.org/officeDocument/2006/relationships/hyperlink" Target="https://sah.wikipedia.org/wiki/1925" TargetMode="External"/><Relationship Id="rId9" Type="http://schemas.openxmlformats.org/officeDocument/2006/relationships/hyperlink" Target="https://sah.wikipedia.org/wiki/1937" TargetMode="External"/><Relationship Id="rId14" Type="http://schemas.openxmlformats.org/officeDocument/2006/relationships/hyperlink" Target="https://sah.wikipedia.org/wiki/%D0%9A%D1%83%D0%BB%D1%83%D0%BD_%D1%82%D1%83%D1%82%D0%B0%D1%80_2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114300" y="0"/>
            <a:ext cx="6607625" cy="4955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2"/>
          <p:cNvPicPr preferRelativeResize="0"/>
          <p:nvPr/>
        </p:nvPicPr>
        <p:blipFill>
          <a:blip r:embed="rId3">
            <a:alphaModFix/>
          </a:blip>
          <a:stretch>
            <a:fillRect/>
          </a:stretch>
        </p:blipFill>
        <p:spPr>
          <a:xfrm>
            <a:off x="1114325" y="0"/>
            <a:ext cx="5627981"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3"/>
          <p:cNvPicPr preferRelativeResize="0"/>
          <p:nvPr/>
        </p:nvPicPr>
        <p:blipFill>
          <a:blip r:embed="rId3">
            <a:alphaModFix/>
          </a:blip>
          <a:stretch>
            <a:fillRect/>
          </a:stretch>
        </p:blipFill>
        <p:spPr>
          <a:xfrm>
            <a:off x="135408" y="109182"/>
            <a:ext cx="6654800" cy="4881918"/>
          </a:xfrm>
          <a:prstGeom prst="rect">
            <a:avLst/>
          </a:prstGeom>
          <a:noFill/>
          <a:ln>
            <a:noFill/>
          </a:ln>
        </p:spPr>
      </p:pic>
      <p:pic>
        <p:nvPicPr>
          <p:cNvPr id="3" name="Рисунок 2" descr="C:\ФОТКИ, семья\Портреты КВС\ВС3 (2).jpg"/>
          <p:cNvPicPr/>
          <p:nvPr/>
        </p:nvPicPr>
        <p:blipFill>
          <a:blip r:embed="rId4" cstate="print"/>
          <a:srcRect/>
          <a:stretch>
            <a:fillRect/>
          </a:stretch>
        </p:blipFill>
        <p:spPr bwMode="auto">
          <a:xfrm>
            <a:off x="6919273" y="3000858"/>
            <a:ext cx="819150" cy="929640"/>
          </a:xfrm>
          <a:prstGeom prst="rect">
            <a:avLst/>
          </a:prstGeom>
          <a:noFill/>
          <a:ln w="9525">
            <a:noFill/>
            <a:miter lim="800000"/>
            <a:headEnd/>
            <a:tailEnd/>
          </a:ln>
        </p:spPr>
      </p:pic>
      <p:sp>
        <p:nvSpPr>
          <p:cNvPr id="4097" name="Rectangle 1"/>
          <p:cNvSpPr>
            <a:spLocks noChangeArrowheads="1"/>
          </p:cNvSpPr>
          <p:nvPr/>
        </p:nvSpPr>
        <p:spPr bwMode="auto">
          <a:xfrm>
            <a:off x="6830704" y="3957851"/>
            <a:ext cx="218364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1394875" y="139050"/>
            <a:ext cx="6705126" cy="4470074"/>
          </a:xfrm>
          <a:prstGeom prst="rect">
            <a:avLst/>
          </a:prstGeom>
          <a:noFill/>
          <a:ln>
            <a:noFill/>
          </a:ln>
        </p:spPr>
      </p:pic>
      <p:sp>
        <p:nvSpPr>
          <p:cNvPr id="113" name="Google Shape;113;p24"/>
          <p:cNvSpPr txBox="1">
            <a:spLocks noGrp="1"/>
          </p:cNvSpPr>
          <p:nvPr>
            <p:ph type="title"/>
          </p:nvPr>
        </p:nvSpPr>
        <p:spPr>
          <a:xfrm>
            <a:off x="311700" y="4609125"/>
            <a:ext cx="8520600" cy="5343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ru" sz="1850">
                <a:solidFill>
                  <a:srgbClr val="202122"/>
                </a:solidFill>
                <a:highlight>
                  <a:schemeClr val="lt1"/>
                </a:highlight>
                <a:latin typeface="Times New Roman"/>
                <a:ea typeface="Times New Roman"/>
                <a:cs typeface="Times New Roman"/>
                <a:sym typeface="Times New Roman"/>
              </a:rPr>
              <a:t>М. К. Аммосов аатын </a:t>
            </a:r>
            <a:r>
              <a:rPr lang="ru" sz="1850">
                <a:solidFill>
                  <a:srgbClr val="0B0080"/>
                </a:solidFill>
                <a:highlight>
                  <a:schemeClr val="lt1"/>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Саха государственнай университета</a:t>
            </a:r>
            <a:r>
              <a:rPr lang="ru" sz="1850">
                <a:solidFill>
                  <a:srgbClr val="202122"/>
                </a:solidFill>
                <a:highlight>
                  <a:schemeClr val="lt1"/>
                </a:highlight>
                <a:latin typeface="Times New Roman"/>
                <a:ea typeface="Times New Roman"/>
                <a:cs typeface="Times New Roman"/>
                <a:sym typeface="Times New Roman"/>
              </a:rPr>
              <a:t> сүгэр (1990 сылтан).</a:t>
            </a:r>
            <a:endParaRPr sz="1850">
              <a:solidFill>
                <a:srgbClr val="202122"/>
              </a:solidFill>
              <a:highlight>
                <a:schemeClr val="lt1"/>
              </a:highlight>
              <a:latin typeface="Times New Roman"/>
              <a:ea typeface="Times New Roman"/>
              <a:cs typeface="Times New Roman"/>
              <a:sym typeface="Times New Roman"/>
            </a:endParaRPr>
          </a:p>
          <a:p>
            <a:pPr marL="0" lvl="0" indent="0" algn="l" rtl="0">
              <a:spcBef>
                <a:spcPts val="5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087575" y="152400"/>
            <a:ext cx="6451600"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311700" y="146950"/>
            <a:ext cx="8520600" cy="50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Былатыан Ойуунускай доҕоро Максим Аммосов.</a:t>
            </a:r>
            <a:endParaRPr/>
          </a:p>
        </p:txBody>
      </p:sp>
      <p:pic>
        <p:nvPicPr>
          <p:cNvPr id="65" name="Google Shape;65;p15"/>
          <p:cNvPicPr preferRelativeResize="0"/>
          <p:nvPr/>
        </p:nvPicPr>
        <p:blipFill>
          <a:blip r:embed="rId3">
            <a:alphaModFix/>
          </a:blip>
          <a:stretch>
            <a:fillRect/>
          </a:stretch>
        </p:blipFill>
        <p:spPr>
          <a:xfrm>
            <a:off x="1287975" y="740150"/>
            <a:ext cx="6044995" cy="4184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0" y="479225"/>
            <a:ext cx="5405275" cy="3956200"/>
          </a:xfrm>
          <a:prstGeom prst="rect">
            <a:avLst/>
          </a:prstGeom>
          <a:noFill/>
          <a:ln>
            <a:noFill/>
          </a:ln>
        </p:spPr>
      </p:pic>
      <p:sp>
        <p:nvSpPr>
          <p:cNvPr id="71" name="Google Shape;71;p16"/>
          <p:cNvSpPr txBox="1"/>
          <p:nvPr/>
        </p:nvSpPr>
        <p:spPr>
          <a:xfrm>
            <a:off x="5691250" y="173675"/>
            <a:ext cx="3273000" cy="47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8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Ахсынньы 22</a:t>
            </a:r>
            <a:r>
              <a:rPr lang="ru" sz="1850">
                <a:solidFill>
                  <a:srgbClr val="202122"/>
                </a:solidFill>
                <a:highlight>
                  <a:srgbClr val="FFFFFF"/>
                </a:highlight>
                <a:latin typeface="Times New Roman"/>
                <a:ea typeface="Times New Roman"/>
                <a:cs typeface="Times New Roman"/>
                <a:sym typeface="Times New Roman"/>
              </a:rPr>
              <a:t> күнүгэр </a:t>
            </a:r>
            <a:r>
              <a:rPr lang="ru" sz="18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1897</a:t>
            </a:r>
            <a:r>
              <a:rPr lang="ru" sz="1850">
                <a:solidFill>
                  <a:srgbClr val="202122"/>
                </a:solidFill>
                <a:highlight>
                  <a:srgbClr val="FFFFFF"/>
                </a:highlight>
                <a:latin typeface="Times New Roman"/>
                <a:ea typeface="Times New Roman"/>
                <a:cs typeface="Times New Roman"/>
                <a:sym typeface="Times New Roman"/>
              </a:rPr>
              <a:t> с. </a:t>
            </a:r>
            <a:r>
              <a:rPr lang="ru" sz="18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Нам улууһун</a:t>
            </a:r>
            <a:r>
              <a:rPr lang="ru" sz="1850">
                <a:solidFill>
                  <a:srgbClr val="202122"/>
                </a:solidFill>
                <a:highlight>
                  <a:srgbClr val="FFFFFF"/>
                </a:highlight>
                <a:latin typeface="Times New Roman"/>
                <a:ea typeface="Times New Roman"/>
                <a:cs typeface="Times New Roman"/>
                <a:sym typeface="Times New Roman"/>
              </a:rPr>
              <a:t> </a:t>
            </a:r>
            <a:r>
              <a:rPr lang="ru" sz="185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Хатырык нэһилиэгэр</a:t>
            </a:r>
            <a:r>
              <a:rPr lang="ru" sz="1850">
                <a:solidFill>
                  <a:srgbClr val="202122"/>
                </a:solidFill>
                <a:highlight>
                  <a:srgbClr val="FFFFFF"/>
                </a:highlight>
                <a:latin typeface="Times New Roman"/>
                <a:ea typeface="Times New Roman"/>
                <a:cs typeface="Times New Roman"/>
                <a:sym typeface="Times New Roman"/>
              </a:rPr>
              <a:t> Анастасия Леонтьевна уонна Кир Васильевич Аммосовтар дьиэ кэргэннэригэр төрөөбүт. Дьоно быстар дьадаҥы буолан түөрт сааһыттан таайыгар (убайыгар, абаҕатыгар?) Д. М. Аммосовка иитиллибит. </a:t>
            </a:r>
            <a:r>
              <a:rPr lang="ru" sz="1850">
                <a:solidFill>
                  <a:srgbClr val="A55858"/>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Дьокуускайдааҕы куорат училищетын</a:t>
            </a:r>
            <a:r>
              <a:rPr lang="ru" sz="1850">
                <a:solidFill>
                  <a:srgbClr val="202122"/>
                </a:solidFill>
                <a:highlight>
                  <a:srgbClr val="FFFFFF"/>
                </a:highlight>
                <a:latin typeface="Times New Roman"/>
                <a:ea typeface="Times New Roman"/>
                <a:cs typeface="Times New Roman"/>
                <a:sym typeface="Times New Roman"/>
              </a:rPr>
              <a:t>, </a:t>
            </a:r>
            <a:r>
              <a:rPr lang="ru" sz="1850">
                <a:solidFill>
                  <a:srgbClr val="A55858"/>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Дьокуускайдааҕы учуутал семинариятын</a:t>
            </a:r>
            <a:r>
              <a:rPr lang="ru" sz="1850">
                <a:solidFill>
                  <a:srgbClr val="202122"/>
                </a:solidFill>
                <a:highlight>
                  <a:srgbClr val="FFFFFF"/>
                </a:highlight>
                <a:latin typeface="Times New Roman"/>
                <a:ea typeface="Times New Roman"/>
                <a:cs typeface="Times New Roman"/>
                <a:sym typeface="Times New Roman"/>
              </a:rPr>
              <a:t>, Москватааҕы Кыһыл профессура Институтун бүтэрбитэ</a:t>
            </a:r>
            <a:endParaRPr sz="2200"/>
          </a:p>
        </p:txBody>
      </p:sp>
      <p:sp>
        <p:nvSpPr>
          <p:cNvPr id="72" name="Google Shape;72;p16"/>
          <p:cNvSpPr txBox="1"/>
          <p:nvPr/>
        </p:nvSpPr>
        <p:spPr>
          <a:xfrm>
            <a:off x="0" y="4435425"/>
            <a:ext cx="5405400" cy="6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750">
                <a:solidFill>
                  <a:srgbClr val="202122"/>
                </a:solidFill>
                <a:highlight>
                  <a:srgbClr val="F8F9FA"/>
                </a:highlight>
                <a:latin typeface="Times New Roman"/>
                <a:ea typeface="Times New Roman"/>
                <a:cs typeface="Times New Roman"/>
                <a:sym typeface="Times New Roman"/>
              </a:rPr>
              <a:t>Аммосов (уҥаттан бастакы) Сталинныын уонна кини соратниктарын кытта түспүт хаартыската</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p:nvPr/>
        </p:nvSpPr>
        <p:spPr>
          <a:xfrm>
            <a:off x="227125" y="227125"/>
            <a:ext cx="8630400" cy="277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ru" sz="1850" b="1">
                <a:solidFill>
                  <a:srgbClr val="202122"/>
                </a:solidFill>
                <a:highlight>
                  <a:srgbClr val="FFFFFF"/>
                </a:highlight>
                <a:latin typeface="Times New Roman"/>
                <a:ea typeface="Times New Roman"/>
                <a:cs typeface="Times New Roman"/>
                <a:sym typeface="Times New Roman"/>
              </a:rPr>
              <a:t>Аммосов, Максим Кирович</a:t>
            </a:r>
            <a:r>
              <a:rPr lang="ru" sz="1850">
                <a:solidFill>
                  <a:srgbClr val="202122"/>
                </a:solidFill>
                <a:highlight>
                  <a:srgbClr val="FFFFFF"/>
                </a:highlight>
                <a:latin typeface="Times New Roman"/>
                <a:ea typeface="Times New Roman"/>
                <a:cs typeface="Times New Roman"/>
                <a:sym typeface="Times New Roman"/>
              </a:rPr>
              <a:t> (22.12.1897—28.07.1938) — сэбиэскэй государственнай уонна партийнай үлэһит, </a:t>
            </a:r>
            <a:r>
              <a:rPr lang="ru" sz="1850">
                <a:solidFill>
                  <a:srgbClr val="0B008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Сибииргэ</a:t>
            </a:r>
            <a:r>
              <a:rPr lang="ru" sz="1850">
                <a:solidFill>
                  <a:srgbClr val="202122"/>
                </a:solidFill>
                <a:highlight>
                  <a:srgbClr val="FFFFFF"/>
                </a:highlight>
                <a:latin typeface="Times New Roman"/>
                <a:ea typeface="Times New Roman"/>
                <a:cs typeface="Times New Roman"/>
                <a:sym typeface="Times New Roman"/>
              </a:rPr>
              <a:t> Сэбиэскэй былааһы олохтуур иһин охсуһуу кыттыылааҕа. М. К. Аммосов </a:t>
            </a:r>
            <a:r>
              <a:rPr lang="ru" sz="18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 А. Ойуунускайдыын</a:t>
            </a:r>
            <a:r>
              <a:rPr lang="ru" sz="1850">
                <a:solidFill>
                  <a:srgbClr val="202122"/>
                </a:solidFill>
                <a:highlight>
                  <a:srgbClr val="FFFFFF"/>
                </a:highlight>
                <a:latin typeface="Times New Roman"/>
                <a:ea typeface="Times New Roman"/>
                <a:cs typeface="Times New Roman"/>
                <a:sym typeface="Times New Roman"/>
              </a:rPr>
              <a:t> и </a:t>
            </a:r>
            <a:r>
              <a:rPr lang="ru" sz="18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И. Н. Бараховтыын</a:t>
            </a:r>
            <a:r>
              <a:rPr lang="ru" sz="1850">
                <a:solidFill>
                  <a:srgbClr val="202122"/>
                </a:solidFill>
                <a:highlight>
                  <a:srgbClr val="FFFFFF"/>
                </a:highlight>
                <a:latin typeface="Times New Roman"/>
                <a:ea typeface="Times New Roman"/>
                <a:cs typeface="Times New Roman"/>
                <a:sym typeface="Times New Roman"/>
              </a:rPr>
              <a:t>, 1922 сыл муус устарыгар </a:t>
            </a:r>
            <a:r>
              <a:rPr lang="ru" sz="18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Саха АССР</a:t>
            </a:r>
            <a:r>
              <a:rPr lang="ru" sz="1850">
                <a:solidFill>
                  <a:srgbClr val="202122"/>
                </a:solidFill>
                <a:highlight>
                  <a:srgbClr val="FFFFFF"/>
                </a:highlight>
                <a:latin typeface="Times New Roman"/>
                <a:ea typeface="Times New Roman"/>
                <a:cs typeface="Times New Roman"/>
                <a:sym typeface="Times New Roman"/>
              </a:rPr>
              <a:t> тэрийсибит киһинэн буолар. </a:t>
            </a:r>
            <a:r>
              <a:rPr lang="ru" sz="185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1937</a:t>
            </a:r>
            <a:r>
              <a:rPr lang="ru" sz="1850">
                <a:solidFill>
                  <a:srgbClr val="202122"/>
                </a:solidFill>
                <a:highlight>
                  <a:srgbClr val="FFFFFF"/>
                </a:highlight>
                <a:latin typeface="Times New Roman"/>
                <a:ea typeface="Times New Roman"/>
                <a:cs typeface="Times New Roman"/>
                <a:sym typeface="Times New Roman"/>
              </a:rPr>
              <a:t> с. ЦК ВКП(б) Киин кэмитиэтин ыйыытынан М. К. Аммосов </a:t>
            </a:r>
            <a:r>
              <a:rPr lang="ru" sz="18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Киргизия</a:t>
            </a:r>
            <a:r>
              <a:rPr lang="ru" sz="1850">
                <a:solidFill>
                  <a:srgbClr val="202122"/>
                </a:solidFill>
                <a:highlight>
                  <a:srgbClr val="FFFFFF"/>
                </a:highlight>
                <a:latin typeface="Times New Roman"/>
                <a:ea typeface="Times New Roman"/>
                <a:cs typeface="Times New Roman"/>
                <a:sym typeface="Times New Roman"/>
              </a:rPr>
              <a:t> киин куоратыгар </a:t>
            </a:r>
            <a:r>
              <a:rPr lang="ru" sz="18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Фрунзеҕа</a:t>
            </a:r>
            <a:r>
              <a:rPr lang="ru" sz="1850">
                <a:solidFill>
                  <a:srgbClr val="202122"/>
                </a:solidFill>
                <a:highlight>
                  <a:srgbClr val="FFFFFF"/>
                </a:highlight>
                <a:latin typeface="Times New Roman"/>
                <a:ea typeface="Times New Roman"/>
                <a:cs typeface="Times New Roman"/>
                <a:sym typeface="Times New Roman"/>
              </a:rPr>
              <a:t>, </a:t>
            </a:r>
            <a:r>
              <a:rPr lang="ru" sz="18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Киргизия</a:t>
            </a:r>
            <a:r>
              <a:rPr lang="ru" sz="1850">
                <a:solidFill>
                  <a:srgbClr val="202122"/>
                </a:solidFill>
                <a:highlight>
                  <a:srgbClr val="FFFFFF"/>
                </a:highlight>
                <a:latin typeface="Times New Roman"/>
                <a:ea typeface="Times New Roman"/>
                <a:cs typeface="Times New Roman"/>
                <a:sym typeface="Times New Roman"/>
              </a:rPr>
              <a:t> обкомун VIII пленума буола турдаҕына, тиийэр. Кулун тутар 22 күнүгэр обком бастакы сэкиритээринэн талыллар. Бу күннэргэ V Суһал бүтүн киргиистэр Сэбиэттэрин сийиэһэ түмүктэнэр. Бу сийиэскэ Максим Кирович салалтатынан Киргизскай ССР Конституцията ылыллар. Онон Аммосов Киргизия судаарыстыбалаах буолуутугар сүдү улахан суолталаах киһинэн ааҕыллар. 1937 сыл от ыйыгар Киргизия хомуньуус баартыйатын I сийиэһигэр М. К. Аммосов I Киин Кэмитиэт бастакы сэкиритээринэн талыллыбыта.</a:t>
            </a:r>
            <a:endParaRPr sz="18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850">
                <a:solidFill>
                  <a:srgbClr val="202122"/>
                </a:solidFill>
                <a:highlight>
                  <a:srgbClr val="FFFFFF"/>
                </a:highlight>
                <a:latin typeface="Times New Roman"/>
                <a:ea typeface="Times New Roman"/>
                <a:cs typeface="Times New Roman"/>
                <a:sym typeface="Times New Roman"/>
              </a:rPr>
              <a:t>М. К. Аммосов аатын </a:t>
            </a:r>
            <a:r>
              <a:rPr lang="ru" sz="1850">
                <a:solidFill>
                  <a:srgbClr val="0B0080"/>
                </a:solidFill>
                <a:highlight>
                  <a:srgbClr val="FFFFFF"/>
                </a:highlight>
                <a:uFill>
                  <a:noFill/>
                </a:uFill>
                <a:latin typeface="Times New Roman"/>
                <a:ea typeface="Times New Roman"/>
                <a:cs typeface="Times New Roman"/>
                <a:sym typeface="Times New Roman"/>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Саха государственнай университета</a:t>
            </a:r>
            <a:r>
              <a:rPr lang="ru" sz="1850">
                <a:solidFill>
                  <a:srgbClr val="202122"/>
                </a:solidFill>
                <a:highlight>
                  <a:srgbClr val="FFFFFF"/>
                </a:highlight>
                <a:latin typeface="Times New Roman"/>
                <a:ea typeface="Times New Roman"/>
                <a:cs typeface="Times New Roman"/>
                <a:sym typeface="Times New Roman"/>
              </a:rPr>
              <a:t> сүгэр (1990 сылтан).</a:t>
            </a:r>
            <a:endParaRPr sz="18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p:nvPr/>
        </p:nvSpPr>
        <p:spPr>
          <a:xfrm>
            <a:off x="213750" y="120250"/>
            <a:ext cx="8630100" cy="4609200"/>
          </a:xfrm>
          <a:prstGeom prst="rect">
            <a:avLst/>
          </a:prstGeom>
          <a:noFill/>
          <a:ln>
            <a:noFill/>
          </a:ln>
        </p:spPr>
        <p:txBody>
          <a:bodyPr spcFirstLastPara="1" wrap="square" lIns="91425" tIns="91425" rIns="91425" bIns="91425" anchor="t" anchorCtr="0">
            <a:noAutofit/>
          </a:bodyPr>
          <a:lstStyle/>
          <a:p>
            <a:pPr marL="0" lvl="0" indent="0" algn="l" rtl="0">
              <a:lnSpc>
                <a:spcPct val="160000"/>
              </a:lnSpc>
              <a:spcBef>
                <a:spcPts val="300"/>
              </a:spcBef>
              <a:spcAft>
                <a:spcPts val="0"/>
              </a:spcAft>
              <a:buNone/>
            </a:pPr>
            <a:r>
              <a:rPr lang="ru" sz="1650" b="1">
                <a:solidFill>
                  <a:schemeClr val="dk1"/>
                </a:solidFill>
                <a:highlight>
                  <a:srgbClr val="FFFFFF"/>
                </a:highlight>
                <a:latin typeface="Times New Roman"/>
                <a:ea typeface="Times New Roman"/>
                <a:cs typeface="Times New Roman"/>
                <a:sym typeface="Times New Roman"/>
              </a:rPr>
              <a:t>Аммосов М. К. үлэлээбит сирдэрэ:</a:t>
            </a:r>
            <a:endParaRPr sz="1700">
              <a:solidFill>
                <a:srgbClr val="54595D"/>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600"/>
              </a:spcBef>
              <a:spcAft>
                <a:spcPts val="0"/>
              </a:spcAft>
              <a:buClr>
                <a:srgbClr val="202122"/>
              </a:buClr>
              <a:buSzPts val="1650"/>
              <a:buFont typeface="Times New Roman"/>
              <a:buChar char="●"/>
            </a:pPr>
            <a:r>
              <a:rPr lang="ru" sz="1650">
                <a:solidFill>
                  <a:srgbClr val="0B008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1918</a:t>
            </a:r>
            <a:r>
              <a:rPr lang="ru" sz="1650">
                <a:solidFill>
                  <a:srgbClr val="202122"/>
                </a:solidFill>
                <a:highlight>
                  <a:srgbClr val="FFFFFF"/>
                </a:highlight>
                <a:latin typeface="Times New Roman"/>
                <a:ea typeface="Times New Roman"/>
                <a:cs typeface="Times New Roman"/>
                <a:sym typeface="Times New Roman"/>
              </a:rPr>
              <a:t> с. от ыйа — атырдьах ыйа — Рабочайдар депутааттарын Сэбиэтин чилиэнэ уонна сэкиритээрэ, үөрэх комиссара;</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атырдьах ыйа </a:t>
            </a:r>
            <a:r>
              <a:rPr lang="ru" sz="1650">
                <a:solidFill>
                  <a:srgbClr val="0B008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1918</a:t>
            </a:r>
            <a:r>
              <a:rPr lang="ru" sz="1650">
                <a:solidFill>
                  <a:srgbClr val="202122"/>
                </a:solidFill>
                <a:highlight>
                  <a:srgbClr val="FFFFFF"/>
                </a:highlight>
                <a:latin typeface="Times New Roman"/>
                <a:ea typeface="Times New Roman"/>
                <a:cs typeface="Times New Roman"/>
                <a:sym typeface="Times New Roman"/>
              </a:rPr>
              <a:t> с. — кулун тутар </a:t>
            </a:r>
            <a:r>
              <a:rPr lang="ru" sz="16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1920</a:t>
            </a:r>
            <a:r>
              <a:rPr lang="ru" sz="1650">
                <a:solidFill>
                  <a:srgbClr val="202122"/>
                </a:solidFill>
                <a:highlight>
                  <a:srgbClr val="FFFFFF"/>
                </a:highlight>
                <a:latin typeface="Times New Roman"/>
                <a:ea typeface="Times New Roman"/>
                <a:cs typeface="Times New Roman"/>
                <a:sym typeface="Times New Roman"/>
              </a:rPr>
              <a:t> с. — Сибииргэ ссылкаҕа сылдьыбыт. </a:t>
            </a:r>
            <a:r>
              <a:rPr lang="ru" sz="16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Томскайга</a:t>
            </a:r>
            <a:r>
              <a:rPr lang="ru" sz="1650">
                <a:solidFill>
                  <a:srgbClr val="202122"/>
                </a:solidFill>
                <a:highlight>
                  <a:srgbClr val="FFFFFF"/>
                </a:highlight>
                <a:latin typeface="Times New Roman"/>
                <a:ea typeface="Times New Roman"/>
                <a:cs typeface="Times New Roman"/>
                <a:sym typeface="Times New Roman"/>
              </a:rPr>
              <a:t>, Иркутскскайга, Челябинскайга подпольнай үлэҕэ сылдьыбыт;</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кулун тутар </a:t>
            </a:r>
            <a:r>
              <a:rPr lang="ru" sz="16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1920</a:t>
            </a:r>
            <a:r>
              <a:rPr lang="ru" sz="1650">
                <a:solidFill>
                  <a:srgbClr val="202122"/>
                </a:solidFill>
                <a:highlight>
                  <a:srgbClr val="FFFFFF"/>
                </a:highlight>
                <a:latin typeface="Times New Roman"/>
                <a:ea typeface="Times New Roman"/>
                <a:cs typeface="Times New Roman"/>
                <a:sym typeface="Times New Roman"/>
              </a:rPr>
              <a:t> с. — олунньу </a:t>
            </a:r>
            <a:r>
              <a:rPr lang="ru" sz="16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1921</a:t>
            </a:r>
            <a:r>
              <a:rPr lang="ru" sz="1650">
                <a:solidFill>
                  <a:srgbClr val="202122"/>
                </a:solidFill>
                <a:highlight>
                  <a:srgbClr val="FFFFFF"/>
                </a:highlight>
                <a:latin typeface="Times New Roman"/>
                <a:ea typeface="Times New Roman"/>
                <a:cs typeface="Times New Roman"/>
                <a:sym typeface="Times New Roman"/>
              </a:rPr>
              <a:t> с. — Саха Сиригэр сэбиэскэй былаас олохтонуутугар Сибревком боломуочунайа, Саха Сирин оргбюротун бэрэссэдээтэлэ;</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олунньу </a:t>
            </a:r>
            <a:r>
              <a:rPr lang="ru" sz="16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1921</a:t>
            </a:r>
            <a:r>
              <a:rPr lang="ru" sz="1650">
                <a:solidFill>
                  <a:srgbClr val="202122"/>
                </a:solidFill>
                <a:highlight>
                  <a:srgbClr val="FFFFFF"/>
                </a:highlight>
                <a:latin typeface="Times New Roman"/>
                <a:ea typeface="Times New Roman"/>
                <a:cs typeface="Times New Roman"/>
                <a:sym typeface="Times New Roman"/>
              </a:rPr>
              <a:t> с. — алтынньы </a:t>
            </a:r>
            <a:r>
              <a:rPr lang="ru" sz="16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1921</a:t>
            </a:r>
            <a:r>
              <a:rPr lang="ru" sz="1650">
                <a:solidFill>
                  <a:srgbClr val="202122"/>
                </a:solidFill>
                <a:highlight>
                  <a:srgbClr val="FFFFFF"/>
                </a:highlight>
                <a:latin typeface="Times New Roman"/>
                <a:ea typeface="Times New Roman"/>
                <a:cs typeface="Times New Roman"/>
                <a:sym typeface="Times New Roman"/>
              </a:rPr>
              <a:t> с. — Саха Сирин губревкомын бэрэссэдээтэлэ;</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алтынньы </a:t>
            </a:r>
            <a:r>
              <a:rPr lang="ru" sz="16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1921</a:t>
            </a:r>
            <a:r>
              <a:rPr lang="ru" sz="1650">
                <a:solidFill>
                  <a:srgbClr val="202122"/>
                </a:solidFill>
                <a:highlight>
                  <a:srgbClr val="FFFFFF"/>
                </a:highlight>
                <a:latin typeface="Times New Roman"/>
                <a:ea typeface="Times New Roman"/>
                <a:cs typeface="Times New Roman"/>
                <a:sym typeface="Times New Roman"/>
              </a:rPr>
              <a:t> с. — бэс ыйа </a:t>
            </a:r>
            <a:r>
              <a:rPr lang="ru" sz="165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1922</a:t>
            </a:r>
            <a:r>
              <a:rPr lang="ru" sz="1650">
                <a:solidFill>
                  <a:srgbClr val="202122"/>
                </a:solidFill>
                <a:highlight>
                  <a:srgbClr val="FFFFFF"/>
                </a:highlight>
                <a:latin typeface="Times New Roman"/>
                <a:ea typeface="Times New Roman"/>
                <a:cs typeface="Times New Roman"/>
                <a:sym typeface="Times New Roman"/>
              </a:rPr>
              <a:t> с. — РКП(б) губбюротун Саха сиэксийэтин сэбиэдиссэйэ, автономия туһунан туруорса Москваҕа командировкаҕа ыытыллыбыт;</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бэс ыйа </a:t>
            </a:r>
            <a:r>
              <a:rPr lang="ru" sz="165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1922</a:t>
            </a:r>
            <a:r>
              <a:rPr lang="ru" sz="1650">
                <a:solidFill>
                  <a:srgbClr val="202122"/>
                </a:solidFill>
                <a:highlight>
                  <a:srgbClr val="FFFFFF"/>
                </a:highlight>
                <a:latin typeface="Times New Roman"/>
                <a:ea typeface="Times New Roman"/>
                <a:cs typeface="Times New Roman"/>
                <a:sym typeface="Times New Roman"/>
              </a:rPr>
              <a:t> с. — кулун тутар </a:t>
            </a:r>
            <a:r>
              <a:rPr lang="ru" sz="16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1923</a:t>
            </a:r>
            <a:r>
              <a:rPr lang="ru" sz="1650">
                <a:solidFill>
                  <a:srgbClr val="202122"/>
                </a:solidFill>
                <a:highlight>
                  <a:srgbClr val="FFFFFF"/>
                </a:highlight>
                <a:latin typeface="Times New Roman"/>
                <a:ea typeface="Times New Roman"/>
                <a:cs typeface="Times New Roman"/>
                <a:sym typeface="Times New Roman"/>
              </a:rPr>
              <a:t> с. — Саха облбюротун секретара, ОК РКП(б) секретара;</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кулун тутар </a:t>
            </a:r>
            <a:r>
              <a:rPr lang="ru" sz="16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1923</a:t>
            </a:r>
            <a:r>
              <a:rPr lang="ru" sz="1650">
                <a:solidFill>
                  <a:srgbClr val="202122"/>
                </a:solidFill>
                <a:highlight>
                  <a:srgbClr val="FFFFFF"/>
                </a:highlight>
                <a:latin typeface="Times New Roman"/>
                <a:ea typeface="Times New Roman"/>
                <a:cs typeface="Times New Roman"/>
                <a:sym typeface="Times New Roman"/>
              </a:rPr>
              <a:t> с. — алтынньы </a:t>
            </a:r>
            <a:r>
              <a:rPr lang="ru" sz="16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1923</a:t>
            </a:r>
            <a:r>
              <a:rPr lang="ru" sz="1650">
                <a:solidFill>
                  <a:srgbClr val="202122"/>
                </a:solidFill>
                <a:highlight>
                  <a:srgbClr val="FFFFFF"/>
                </a:highlight>
                <a:latin typeface="Times New Roman"/>
                <a:ea typeface="Times New Roman"/>
                <a:cs typeface="Times New Roman"/>
                <a:sym typeface="Times New Roman"/>
              </a:rPr>
              <a:t> с. — Саха АССР атыыга уонна промышленноска народнай комиссара;</a:t>
            </a:r>
            <a:endParaRPr sz="16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p:nvPr/>
        </p:nvSpPr>
        <p:spPr>
          <a:xfrm>
            <a:off x="240475" y="173675"/>
            <a:ext cx="8603400" cy="4969800"/>
          </a:xfrm>
          <a:prstGeom prst="rect">
            <a:avLst/>
          </a:prstGeom>
          <a:noFill/>
          <a:ln>
            <a:noFill/>
          </a:ln>
        </p:spPr>
        <p:txBody>
          <a:bodyPr spcFirstLastPara="1" wrap="square" lIns="91425" tIns="91425" rIns="91425" bIns="91425" anchor="t" anchorCtr="0">
            <a:noAutofit/>
          </a:bodyPr>
          <a:lstStyle/>
          <a:p>
            <a:pPr marL="685800" lvl="0" indent="-333375" algn="l" rtl="0">
              <a:lnSpc>
                <a:spcPct val="115000"/>
              </a:lnSpc>
              <a:spcBef>
                <a:spcPts val="60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алтынньы </a:t>
            </a:r>
            <a:r>
              <a:rPr lang="ru" sz="1650">
                <a:solidFill>
                  <a:srgbClr val="0B008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1923</a:t>
            </a:r>
            <a:r>
              <a:rPr lang="ru" sz="1650">
                <a:solidFill>
                  <a:srgbClr val="202122"/>
                </a:solidFill>
                <a:highlight>
                  <a:srgbClr val="FFFFFF"/>
                </a:highlight>
                <a:latin typeface="Times New Roman"/>
                <a:ea typeface="Times New Roman"/>
                <a:cs typeface="Times New Roman"/>
                <a:sym typeface="Times New Roman"/>
              </a:rPr>
              <a:t> г. — от ыйа </a:t>
            </a:r>
            <a:r>
              <a:rPr lang="ru" sz="16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1925</a:t>
            </a:r>
            <a:r>
              <a:rPr lang="ru" sz="1650">
                <a:solidFill>
                  <a:srgbClr val="202122"/>
                </a:solidFill>
                <a:highlight>
                  <a:srgbClr val="FFFFFF"/>
                </a:highlight>
                <a:latin typeface="Times New Roman"/>
                <a:ea typeface="Times New Roman"/>
                <a:cs typeface="Times New Roman"/>
                <a:sym typeface="Times New Roman"/>
              </a:rPr>
              <a:t> с. — Москваҕа ВЦИК-ка Саха АССР бэрэстэбиитэлэ;</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от ыйа </a:t>
            </a:r>
            <a:r>
              <a:rPr lang="ru" sz="16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1925</a:t>
            </a:r>
            <a:r>
              <a:rPr lang="ru" sz="1650">
                <a:solidFill>
                  <a:srgbClr val="202122"/>
                </a:solidFill>
                <a:highlight>
                  <a:srgbClr val="FFFFFF"/>
                </a:highlight>
                <a:latin typeface="Times New Roman"/>
                <a:ea typeface="Times New Roman"/>
                <a:cs typeface="Times New Roman"/>
                <a:sym typeface="Times New Roman"/>
              </a:rPr>
              <a:t> с. — атырдьах ыйа </a:t>
            </a:r>
            <a:r>
              <a:rPr lang="ru" sz="16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1928</a:t>
            </a:r>
            <a:r>
              <a:rPr lang="ru" sz="1650">
                <a:solidFill>
                  <a:srgbClr val="202122"/>
                </a:solidFill>
                <a:highlight>
                  <a:srgbClr val="FFFFFF"/>
                </a:highlight>
                <a:latin typeface="Times New Roman"/>
                <a:ea typeface="Times New Roman"/>
                <a:cs typeface="Times New Roman"/>
                <a:sym typeface="Times New Roman"/>
              </a:rPr>
              <a:t> с. — Саха АССР народнай комиссардарын Сэбиэтин бэрэссэдээтэлэ;</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атырдьах ыйа </a:t>
            </a:r>
            <a:r>
              <a:rPr lang="ru" sz="16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1928</a:t>
            </a:r>
            <a:r>
              <a:rPr lang="ru" sz="1650">
                <a:solidFill>
                  <a:srgbClr val="202122"/>
                </a:solidFill>
                <a:highlight>
                  <a:srgbClr val="FFFFFF"/>
                </a:highlight>
                <a:latin typeface="Times New Roman"/>
                <a:ea typeface="Times New Roman"/>
                <a:cs typeface="Times New Roman"/>
                <a:sym typeface="Times New Roman"/>
              </a:rPr>
              <a:t> с. — балаҕан ыйа </a:t>
            </a:r>
            <a:r>
              <a:rPr lang="ru" sz="16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1930</a:t>
            </a:r>
            <a:r>
              <a:rPr lang="ru" sz="1650">
                <a:solidFill>
                  <a:srgbClr val="202122"/>
                </a:solidFill>
                <a:highlight>
                  <a:srgbClr val="FFFFFF"/>
                </a:highlight>
                <a:latin typeface="Times New Roman"/>
                <a:ea typeface="Times New Roman"/>
                <a:cs typeface="Times New Roman"/>
                <a:sym typeface="Times New Roman"/>
              </a:rPr>
              <a:t> с. — ЦК ВКП(б) эппиэттээх инструктора;</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балаҕан ыйа </a:t>
            </a:r>
            <a:r>
              <a:rPr lang="ru" sz="16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1930</a:t>
            </a:r>
            <a:r>
              <a:rPr lang="ru" sz="1650">
                <a:solidFill>
                  <a:srgbClr val="202122"/>
                </a:solidFill>
                <a:highlight>
                  <a:srgbClr val="FFFFFF"/>
                </a:highlight>
                <a:latin typeface="Times New Roman"/>
                <a:ea typeface="Times New Roman"/>
                <a:cs typeface="Times New Roman"/>
                <a:sym typeface="Times New Roman"/>
              </a:rPr>
              <a:t> с. — олунньу </a:t>
            </a:r>
            <a:r>
              <a:rPr lang="ru" sz="165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1932</a:t>
            </a:r>
            <a:r>
              <a:rPr lang="ru" sz="1650">
                <a:solidFill>
                  <a:srgbClr val="202122"/>
                </a:solidFill>
                <a:highlight>
                  <a:srgbClr val="FFFFFF"/>
                </a:highlight>
                <a:latin typeface="Times New Roman"/>
                <a:ea typeface="Times New Roman"/>
                <a:cs typeface="Times New Roman"/>
                <a:sym typeface="Times New Roman"/>
              </a:rPr>
              <a:t> с. — Институт Красной профессуры истээччитэ;</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олунньу </a:t>
            </a:r>
            <a:r>
              <a:rPr lang="ru" sz="165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1932</a:t>
            </a:r>
            <a:r>
              <a:rPr lang="ru" sz="1650">
                <a:solidFill>
                  <a:srgbClr val="202122"/>
                </a:solidFill>
                <a:highlight>
                  <a:srgbClr val="FFFFFF"/>
                </a:highlight>
                <a:latin typeface="Times New Roman"/>
                <a:ea typeface="Times New Roman"/>
                <a:cs typeface="Times New Roman"/>
                <a:sym typeface="Times New Roman"/>
              </a:rPr>
              <a:t> с. — олунньу </a:t>
            </a:r>
            <a:r>
              <a:rPr lang="ru" sz="16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1934</a:t>
            </a:r>
            <a:r>
              <a:rPr lang="ru" sz="1650">
                <a:solidFill>
                  <a:srgbClr val="202122"/>
                </a:solidFill>
                <a:highlight>
                  <a:srgbClr val="FFFFFF"/>
                </a:highlight>
                <a:latin typeface="Times New Roman"/>
                <a:ea typeface="Times New Roman"/>
                <a:cs typeface="Times New Roman"/>
                <a:sym typeface="Times New Roman"/>
              </a:rPr>
              <a:t> с. — Арҕаа-Казахстаан обкомун бастакы сэкиритээрэ;</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олунньу </a:t>
            </a:r>
            <a:r>
              <a:rPr lang="ru" sz="16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1934</a:t>
            </a:r>
            <a:r>
              <a:rPr lang="ru" sz="1650">
                <a:solidFill>
                  <a:srgbClr val="202122"/>
                </a:solidFill>
                <a:highlight>
                  <a:srgbClr val="FFFFFF"/>
                </a:highlight>
                <a:latin typeface="Times New Roman"/>
                <a:ea typeface="Times New Roman"/>
                <a:cs typeface="Times New Roman"/>
                <a:sym typeface="Times New Roman"/>
              </a:rPr>
              <a:t> с. — олунньу </a:t>
            </a:r>
            <a:r>
              <a:rPr lang="ru" sz="16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1937</a:t>
            </a:r>
            <a:r>
              <a:rPr lang="ru" sz="1650">
                <a:solidFill>
                  <a:srgbClr val="202122"/>
                </a:solidFill>
                <a:highlight>
                  <a:srgbClr val="FFFFFF"/>
                </a:highlight>
                <a:latin typeface="Times New Roman"/>
                <a:ea typeface="Times New Roman"/>
                <a:cs typeface="Times New Roman"/>
                <a:sym typeface="Times New Roman"/>
              </a:rPr>
              <a:t> с. — Караганда уонна Хотугу-Казахстаан обкомнарын сэкиритээрэ;</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кулун тутар </a:t>
            </a:r>
            <a:r>
              <a:rPr lang="ru" sz="16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1937</a:t>
            </a:r>
            <a:r>
              <a:rPr lang="ru" sz="1650">
                <a:solidFill>
                  <a:srgbClr val="202122"/>
                </a:solidFill>
                <a:highlight>
                  <a:srgbClr val="FFFFFF"/>
                </a:highlight>
                <a:latin typeface="Times New Roman"/>
                <a:ea typeface="Times New Roman"/>
                <a:cs typeface="Times New Roman"/>
                <a:sym typeface="Times New Roman"/>
              </a:rPr>
              <a:t> с. — бэс ыйа </a:t>
            </a:r>
            <a:r>
              <a:rPr lang="ru" sz="16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1937</a:t>
            </a:r>
            <a:r>
              <a:rPr lang="ru" sz="1650">
                <a:solidFill>
                  <a:srgbClr val="202122"/>
                </a:solidFill>
                <a:highlight>
                  <a:srgbClr val="FFFFFF"/>
                </a:highlight>
                <a:latin typeface="Times New Roman"/>
                <a:ea typeface="Times New Roman"/>
                <a:cs typeface="Times New Roman"/>
                <a:sym typeface="Times New Roman"/>
              </a:rPr>
              <a:t> с. — Фрунзе горкомун бастакы сэкиритээрэ;</a:t>
            </a:r>
            <a:endParaRPr sz="1650">
              <a:solidFill>
                <a:srgbClr val="202122"/>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202122"/>
              </a:buClr>
              <a:buSzPts val="1650"/>
              <a:buFont typeface="Times New Roman"/>
              <a:buChar char="●"/>
            </a:pPr>
            <a:r>
              <a:rPr lang="ru" sz="1650">
                <a:solidFill>
                  <a:srgbClr val="202122"/>
                </a:solidFill>
                <a:highlight>
                  <a:srgbClr val="FFFFFF"/>
                </a:highlight>
                <a:latin typeface="Times New Roman"/>
                <a:ea typeface="Times New Roman"/>
                <a:cs typeface="Times New Roman"/>
                <a:sym typeface="Times New Roman"/>
              </a:rPr>
              <a:t>ыам ыйа </a:t>
            </a:r>
            <a:r>
              <a:rPr lang="ru" sz="16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1937</a:t>
            </a:r>
            <a:r>
              <a:rPr lang="ru" sz="1650">
                <a:solidFill>
                  <a:srgbClr val="202122"/>
                </a:solidFill>
                <a:highlight>
                  <a:srgbClr val="FFFFFF"/>
                </a:highlight>
                <a:latin typeface="Times New Roman"/>
                <a:ea typeface="Times New Roman"/>
                <a:cs typeface="Times New Roman"/>
                <a:sym typeface="Times New Roman"/>
              </a:rPr>
              <a:t> с. — сэтинньи </a:t>
            </a:r>
            <a:r>
              <a:rPr lang="ru" sz="16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1937</a:t>
            </a:r>
            <a:r>
              <a:rPr lang="ru" sz="1650">
                <a:solidFill>
                  <a:srgbClr val="202122"/>
                </a:solidFill>
                <a:highlight>
                  <a:srgbClr val="FFFFFF"/>
                </a:highlight>
                <a:latin typeface="Times New Roman"/>
                <a:ea typeface="Times New Roman"/>
                <a:cs typeface="Times New Roman"/>
                <a:sym typeface="Times New Roman"/>
              </a:rPr>
              <a:t> с. — </a:t>
            </a:r>
            <a:r>
              <a:rPr lang="ru" sz="1650">
                <a:solidFill>
                  <a:srgbClr val="0B0080"/>
                </a:solidFill>
                <a:highlight>
                  <a:srgbClr val="FFFFFF"/>
                </a:highlight>
                <a:uFill>
                  <a:noFill/>
                </a:uFill>
                <a:latin typeface="Times New Roman"/>
                <a:ea typeface="Times New Roman"/>
                <a:cs typeface="Times New Roman"/>
                <a:sym typeface="Times New Roman"/>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Киргизия</a:t>
            </a:r>
            <a:r>
              <a:rPr lang="ru" sz="1650">
                <a:solidFill>
                  <a:srgbClr val="202122"/>
                </a:solidFill>
                <a:highlight>
                  <a:srgbClr val="FFFFFF"/>
                </a:highlight>
                <a:latin typeface="Times New Roman"/>
                <a:ea typeface="Times New Roman"/>
                <a:cs typeface="Times New Roman"/>
                <a:sym typeface="Times New Roman"/>
              </a:rPr>
              <a:t> ЦК-тын бастакы сэкиритээрэ.</a:t>
            </a:r>
            <a:endParaRPr sz="16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650">
                <a:solidFill>
                  <a:srgbClr val="202122"/>
                </a:solidFill>
                <a:highlight>
                  <a:srgbClr val="FFFFFF"/>
                </a:highlight>
                <a:latin typeface="Times New Roman"/>
                <a:ea typeface="Times New Roman"/>
                <a:cs typeface="Times New Roman"/>
                <a:sym typeface="Times New Roman"/>
              </a:rPr>
              <a:t>М. К. Аммосов </a:t>
            </a:r>
            <a:r>
              <a:rPr lang="ru" sz="16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1937</a:t>
            </a:r>
            <a:r>
              <a:rPr lang="ru" sz="1650">
                <a:solidFill>
                  <a:srgbClr val="202122"/>
                </a:solidFill>
                <a:highlight>
                  <a:srgbClr val="FFFFFF"/>
                </a:highlight>
                <a:latin typeface="Times New Roman"/>
                <a:ea typeface="Times New Roman"/>
                <a:cs typeface="Times New Roman"/>
                <a:sym typeface="Times New Roman"/>
              </a:rPr>
              <a:t> с. репрессияламмыта. Сэтинньи </a:t>
            </a:r>
            <a:r>
              <a:rPr lang="ru" sz="1650">
                <a:solidFill>
                  <a:srgbClr val="0B0080"/>
                </a:solidFill>
                <a:highlight>
                  <a:srgbClr val="FFFFFF"/>
                </a:highlight>
                <a:uFill>
                  <a:noFill/>
                </a:uFill>
                <a:latin typeface="Times New Roman"/>
                <a:ea typeface="Times New Roman"/>
                <a:cs typeface="Times New Roman"/>
                <a:sym typeface="Times New Roman"/>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1937 сыл</a:t>
            </a:r>
            <a:r>
              <a:rPr lang="ru" sz="1650">
                <a:solidFill>
                  <a:srgbClr val="202122"/>
                </a:solidFill>
                <a:highlight>
                  <a:srgbClr val="FFFFFF"/>
                </a:highlight>
                <a:latin typeface="Times New Roman"/>
                <a:ea typeface="Times New Roman"/>
                <a:cs typeface="Times New Roman"/>
                <a:sym typeface="Times New Roman"/>
              </a:rPr>
              <a:t> 16 күнүгэр Фрунзе куоракка сымыйа буруйдааһын түмүгэр хаайыллыбыта. </a:t>
            </a:r>
            <a:r>
              <a:rPr lang="ru" sz="1650">
                <a:solidFill>
                  <a:srgbClr val="0B0080"/>
                </a:solidFill>
                <a:highlight>
                  <a:srgbClr val="FFFFFF"/>
                </a:highlight>
                <a:uFill>
                  <a:noFill/>
                </a:uFill>
                <a:latin typeface="Times New Roman"/>
                <a:ea typeface="Times New Roman"/>
                <a:cs typeface="Times New Roman"/>
                <a:sym typeface="Times New Roman"/>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1938 сыл</a:t>
            </a:r>
            <a:r>
              <a:rPr lang="ru" sz="1650">
                <a:solidFill>
                  <a:srgbClr val="202122"/>
                </a:solidFill>
                <a:highlight>
                  <a:srgbClr val="FFFFFF"/>
                </a:highlight>
                <a:latin typeface="Times New Roman"/>
                <a:ea typeface="Times New Roman"/>
                <a:cs typeface="Times New Roman"/>
                <a:sym typeface="Times New Roman"/>
              </a:rPr>
              <a:t> </a:t>
            </a:r>
            <a:r>
              <a:rPr lang="ru" sz="1650">
                <a:solidFill>
                  <a:srgbClr val="0B0080"/>
                </a:solidFill>
                <a:highlight>
                  <a:srgbClr val="FFFFFF"/>
                </a:highlight>
                <a:uFill>
                  <a:noFill/>
                </a:uFill>
                <a:latin typeface="Times New Roman"/>
                <a:ea typeface="Times New Roman"/>
                <a:cs typeface="Times New Roman"/>
                <a:sym typeface="Times New Roman"/>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от ыйын 28</a:t>
            </a:r>
            <a:r>
              <a:rPr lang="ru" sz="1650">
                <a:solidFill>
                  <a:srgbClr val="202122"/>
                </a:solidFill>
                <a:highlight>
                  <a:srgbClr val="FFFFFF"/>
                </a:highlight>
                <a:latin typeface="Times New Roman"/>
                <a:ea typeface="Times New Roman"/>
                <a:cs typeface="Times New Roman"/>
                <a:sym typeface="Times New Roman"/>
              </a:rPr>
              <a:t> күнүгэр Москва куоракка ытыллыбыта.</a:t>
            </a:r>
            <a:endParaRPr sz="16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650">
                <a:solidFill>
                  <a:srgbClr val="0B0080"/>
                </a:solidFill>
                <a:highlight>
                  <a:srgbClr val="FFFFFF"/>
                </a:highlight>
                <a:uFill>
                  <a:noFill/>
                </a:uFill>
                <a:latin typeface="Times New Roman"/>
                <a:ea typeface="Times New Roman"/>
                <a:cs typeface="Times New Roman"/>
                <a:sym typeface="Times New Roman"/>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Кулун тутар 28</a:t>
            </a:r>
            <a:r>
              <a:rPr lang="ru" sz="1650">
                <a:solidFill>
                  <a:srgbClr val="202122"/>
                </a:solidFill>
                <a:highlight>
                  <a:srgbClr val="FFFFFF"/>
                </a:highlight>
                <a:latin typeface="Times New Roman"/>
                <a:ea typeface="Times New Roman"/>
                <a:cs typeface="Times New Roman"/>
                <a:sym typeface="Times New Roman"/>
              </a:rPr>
              <a:t> күнүгэр </a:t>
            </a:r>
            <a:r>
              <a:rPr lang="ru" sz="1650">
                <a:solidFill>
                  <a:srgbClr val="0B0080"/>
                </a:solidFill>
                <a:highlight>
                  <a:srgbClr val="FFFFFF"/>
                </a:highlight>
                <a:uFill>
                  <a:noFill/>
                </a:uFill>
                <a:latin typeface="Times New Roman"/>
                <a:ea typeface="Times New Roman"/>
                <a:cs typeface="Times New Roman"/>
                <a:sym typeface="Times New Roman"/>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1956</a:t>
            </a:r>
            <a:r>
              <a:rPr lang="ru" sz="1650">
                <a:solidFill>
                  <a:srgbClr val="202122"/>
                </a:solidFill>
                <a:highlight>
                  <a:srgbClr val="FFFFFF"/>
                </a:highlight>
                <a:latin typeface="Times New Roman"/>
                <a:ea typeface="Times New Roman"/>
                <a:cs typeface="Times New Roman"/>
                <a:sym typeface="Times New Roman"/>
              </a:rPr>
              <a:t> с. реабилитацияламмыта.</a:t>
            </a:r>
            <a:endParaRPr sz="16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0"/>
          <p:cNvPicPr preferRelativeResize="0"/>
          <p:nvPr/>
        </p:nvPicPr>
        <p:blipFill>
          <a:blip r:embed="rId3">
            <a:alphaModFix/>
          </a:blip>
          <a:stretch>
            <a:fillRect/>
          </a:stretch>
        </p:blipFill>
        <p:spPr>
          <a:xfrm>
            <a:off x="833750" y="152400"/>
            <a:ext cx="6755602"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1"/>
          <p:cNvPicPr preferRelativeResize="0"/>
          <p:nvPr/>
        </p:nvPicPr>
        <p:blipFill>
          <a:blip r:embed="rId3">
            <a:alphaModFix/>
          </a:blip>
          <a:stretch>
            <a:fillRect/>
          </a:stretch>
        </p:blipFill>
        <p:spPr>
          <a:xfrm>
            <a:off x="1141025" y="123950"/>
            <a:ext cx="6527450" cy="48956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580</Words>
  <PresentationFormat>Экран (16:9)</PresentationFormat>
  <Paragraphs>27</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Simple Light</vt:lpstr>
      <vt:lpstr>Слайд 1</vt:lpstr>
      <vt:lpstr>Слайд 2</vt:lpstr>
      <vt:lpstr>Былатыан Ойуунускай доҕоро Максим Аммосов.</vt:lpstr>
      <vt:lpstr>Слайд 4</vt:lpstr>
      <vt:lpstr>Слайд 5</vt:lpstr>
      <vt:lpstr>Слайд 6</vt:lpstr>
      <vt:lpstr>Слайд 7</vt:lpstr>
      <vt:lpstr>Слайд 8</vt:lpstr>
      <vt:lpstr>Слайд 9</vt:lpstr>
      <vt:lpstr>Слайд 10</vt:lpstr>
      <vt:lpstr>Слайд 11</vt:lpstr>
      <vt:lpstr>М. К. Аммосов аатын Саха государственнай университета сүгэр (1990 сылтан).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1</cp:revision>
  <dcterms:modified xsi:type="dcterms:W3CDTF">2021-12-12T06:10:13Z</dcterms:modified>
</cp:coreProperties>
</file>