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454a449b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454a449b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454a449b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454a449b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454a449b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454a449b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454a449b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454a449b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454a449b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454a449b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a454a449b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a454a449b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454a449b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454a449b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9EA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96925" y="125104"/>
            <a:ext cx="6451600" cy="4838700"/>
          </a:xfrm>
          <a:prstGeom prst="rect">
            <a:avLst/>
          </a:prstGeom>
          <a:noFill/>
          <a:ln>
            <a:noFill/>
          </a:ln>
        </p:spPr>
      </p:pic>
      <p:pic>
        <p:nvPicPr>
          <p:cNvPr id="3" name="Рисунок 2" descr="C:\ФОТКИ, семья\Портреты КВС\ВС3 (2).jpg"/>
          <p:cNvPicPr/>
          <p:nvPr/>
        </p:nvPicPr>
        <p:blipFill>
          <a:blip r:embed="rId4" cstate="print"/>
          <a:srcRect/>
          <a:stretch>
            <a:fillRect/>
          </a:stretch>
        </p:blipFill>
        <p:spPr bwMode="auto">
          <a:xfrm>
            <a:off x="7103517" y="3137336"/>
            <a:ext cx="819150" cy="929640"/>
          </a:xfrm>
          <a:prstGeom prst="rect">
            <a:avLst/>
          </a:prstGeom>
          <a:noFill/>
          <a:ln w="9525">
            <a:noFill/>
            <a:miter lim="800000"/>
            <a:headEnd/>
            <a:tailEnd/>
          </a:ln>
        </p:spPr>
      </p:pic>
      <p:sp>
        <p:nvSpPr>
          <p:cNvPr id="14337" name="Rectangle 1"/>
          <p:cNvSpPr>
            <a:spLocks noChangeArrowheads="1"/>
          </p:cNvSpPr>
          <p:nvPr/>
        </p:nvSpPr>
        <p:spPr bwMode="auto">
          <a:xfrm>
            <a:off x="6878472" y="4128448"/>
            <a:ext cx="2265527"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875800" y="219200"/>
            <a:ext cx="5962650" cy="1323975"/>
          </a:xfrm>
          <a:prstGeom prst="rect">
            <a:avLst/>
          </a:prstGeom>
          <a:noFill/>
          <a:ln>
            <a:noFill/>
          </a:ln>
        </p:spPr>
      </p:pic>
      <p:sp>
        <p:nvSpPr>
          <p:cNvPr id="60" name="Google Shape;60;p14"/>
          <p:cNvSpPr txBox="1"/>
          <p:nvPr/>
        </p:nvSpPr>
        <p:spPr>
          <a:xfrm>
            <a:off x="654625" y="1910450"/>
            <a:ext cx="8002500" cy="25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400">
                <a:solidFill>
                  <a:srgbClr val="006600"/>
                </a:solidFill>
              </a:rPr>
              <a:t>Хотугу сахалар бу кэмҥэ бултууллар, ол иһин бу ыйы ох ыйа дииллэр. Олоҥхоттон сэтинньигэ уруу ыһыаҕын ойуулааһын сөп түбэһэр. Уруу ыһыаҕа олоҥхо биир саамай өрөгөйдөөх тойо (бырааһынньык) буолар.Сэтинньи ый Байанай таҥаралаах. Бу ыйга ас, уруу уонна булчут диэн эйгэлэр сөп түбэһэллэр.</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152400" y="152400"/>
            <a:ext cx="2349275" cy="2225625"/>
          </a:xfrm>
          <a:prstGeom prst="rect">
            <a:avLst/>
          </a:prstGeom>
          <a:noFill/>
          <a:ln>
            <a:noFill/>
          </a:ln>
        </p:spPr>
      </p:pic>
      <p:sp>
        <p:nvSpPr>
          <p:cNvPr id="66" name="Google Shape;66;p15"/>
          <p:cNvSpPr txBox="1"/>
          <p:nvPr/>
        </p:nvSpPr>
        <p:spPr>
          <a:xfrm>
            <a:off x="2845625" y="240475"/>
            <a:ext cx="5851800" cy="3714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ru" sz="2400" b="1">
                <a:solidFill>
                  <a:srgbClr val="006600"/>
                </a:solidFill>
              </a:rPr>
              <a:t>Сэтинньи – байанай ыйа, бултуур кэм, ох ыйа. Бу ыйга байанай биллэр. Кинини ыҥырар тыл «һук» диэн. Бэлиэтэ – ох ойуу.</a:t>
            </a:r>
            <a:endParaRPr sz="2400" b="1">
              <a:solidFill>
                <a:srgbClr val="006600"/>
              </a:solidFill>
            </a:endParaRPr>
          </a:p>
          <a:p>
            <a:pPr marL="0" lvl="0" indent="0" algn="just" rtl="0">
              <a:lnSpc>
                <a:spcPct val="115000"/>
              </a:lnSpc>
              <a:spcBef>
                <a:spcPts val="0"/>
              </a:spcBef>
              <a:spcAft>
                <a:spcPts val="0"/>
              </a:spcAft>
              <a:buNone/>
            </a:pPr>
            <a:r>
              <a:rPr lang="ru" sz="2400" b="1">
                <a:solidFill>
                  <a:srgbClr val="006600"/>
                </a:solidFill>
              </a:rPr>
              <a:t>Һук, һук, һук!</a:t>
            </a:r>
            <a:endParaRPr sz="2400" b="1">
              <a:solidFill>
                <a:srgbClr val="006600"/>
              </a:solidFill>
            </a:endParaRPr>
          </a:p>
          <a:p>
            <a:pPr marL="0" lvl="0" indent="0" algn="just" rtl="0">
              <a:lnSpc>
                <a:spcPct val="115000"/>
              </a:lnSpc>
              <a:spcBef>
                <a:spcPts val="0"/>
              </a:spcBef>
              <a:spcAft>
                <a:spcPts val="0"/>
              </a:spcAft>
              <a:buNone/>
            </a:pPr>
            <a:r>
              <a:rPr lang="ru" sz="2400" b="1">
                <a:solidFill>
                  <a:srgbClr val="006600"/>
                </a:solidFill>
              </a:rPr>
              <a:t>Барыылаах Байанай Тойон эһэм,</a:t>
            </a:r>
            <a:endParaRPr sz="2400" b="1">
              <a:solidFill>
                <a:srgbClr val="006600"/>
              </a:solidFill>
            </a:endParaRPr>
          </a:p>
          <a:p>
            <a:pPr marL="0" lvl="0" indent="0" algn="just" rtl="0">
              <a:lnSpc>
                <a:spcPct val="115000"/>
              </a:lnSpc>
              <a:spcBef>
                <a:spcPts val="0"/>
              </a:spcBef>
              <a:spcAft>
                <a:spcPts val="0"/>
              </a:spcAft>
              <a:buNone/>
            </a:pPr>
            <a:r>
              <a:rPr lang="ru" sz="2400" b="1">
                <a:solidFill>
                  <a:srgbClr val="006600"/>
                </a:solidFill>
              </a:rPr>
              <a:t>Бэттэх көрөн мичик гын!  Дом.</a:t>
            </a:r>
            <a:endParaRPr sz="2400" b="1">
              <a:solidFill>
                <a:srgbClr val="0066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p:nvPr/>
        </p:nvSpPr>
        <p:spPr>
          <a:xfrm>
            <a:off x="307275" y="440875"/>
            <a:ext cx="4048200" cy="370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ru" sz="2400">
                <a:solidFill>
                  <a:srgbClr val="006600"/>
                </a:solidFill>
              </a:rPr>
              <a:t>Байанайга хайыһыы.</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Һук, һук, һук !</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Дьолуону тосхойооччу,</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Өлгөмү биэрээччи,</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Хара тыа хаһаайына, Тумул тыа тойоно,</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Кыһыл саһыл кымньыылаах,</a:t>
            </a:r>
            <a:endParaRPr sz="2400">
              <a:solidFill>
                <a:srgbClr val="006600"/>
              </a:solidFill>
            </a:endParaRPr>
          </a:p>
        </p:txBody>
      </p:sp>
      <p:sp>
        <p:nvSpPr>
          <p:cNvPr id="72" name="Google Shape;72;p16"/>
          <p:cNvSpPr txBox="1"/>
          <p:nvPr/>
        </p:nvSpPr>
        <p:spPr>
          <a:xfrm>
            <a:off x="4689275" y="440875"/>
            <a:ext cx="4181700" cy="415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ru" sz="2400">
                <a:solidFill>
                  <a:srgbClr val="006600"/>
                </a:solidFill>
              </a:rPr>
              <a:t>Ой буур оонньуулаах,</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Көй боллох, сэксэ олохтоох,</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Сөҥ сөгөлөөн тусаһалаах</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Эһээ диэтэххэ эһээ диэччи</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Бардам тутуу</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Барылы кэскил Барылаах</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Баай Байанай Тойон эһэм,</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Бэттэх көрөн мичик гын, Дом !</a:t>
            </a:r>
            <a:endParaRPr sz="2400">
              <a:solidFill>
                <a:srgbClr val="0066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p:nvPr/>
        </p:nvSpPr>
        <p:spPr>
          <a:xfrm>
            <a:off x="454225" y="267200"/>
            <a:ext cx="8323200" cy="44355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700"/>
              </a:spcBef>
              <a:spcAft>
                <a:spcPts val="0"/>
              </a:spcAft>
              <a:buNone/>
            </a:pPr>
            <a:r>
              <a:rPr lang="ru" sz="2800">
                <a:solidFill>
                  <a:srgbClr val="0066FF"/>
                </a:solidFill>
              </a:rPr>
              <a:t>§</a:t>
            </a:r>
            <a:r>
              <a:rPr lang="ru" sz="2800">
                <a:solidFill>
                  <a:schemeClr val="dk1"/>
                </a:solidFill>
              </a:rPr>
              <a:t> </a:t>
            </a:r>
            <a:r>
              <a:rPr lang="ru" sz="2800" b="1">
                <a:solidFill>
                  <a:srgbClr val="B45F06"/>
                </a:solidFill>
              </a:rPr>
              <a:t>Сэтинньи ый бэлиэлэрэ:</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1.Таҥарата: </a:t>
            </a:r>
            <a:r>
              <a:rPr lang="ru" sz="2800" b="1">
                <a:solidFill>
                  <a:srgbClr val="B45F06"/>
                </a:solidFill>
              </a:rPr>
              <a:t>Байанай</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2. Ойуута – </a:t>
            </a:r>
            <a:r>
              <a:rPr lang="ru" sz="2800" b="1">
                <a:solidFill>
                  <a:srgbClr val="B45F06"/>
                </a:solidFill>
              </a:rPr>
              <a:t>ох</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3. Суолтата: </a:t>
            </a:r>
            <a:r>
              <a:rPr lang="ru" sz="2800" b="1">
                <a:solidFill>
                  <a:srgbClr val="B45F06"/>
                </a:solidFill>
              </a:rPr>
              <a:t>сатабыл.</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4. Тыла: </a:t>
            </a:r>
            <a:r>
              <a:rPr lang="ru" sz="2800" b="1">
                <a:solidFill>
                  <a:srgbClr val="B45F06"/>
                </a:solidFill>
              </a:rPr>
              <a:t>Һук.</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5. Сулуһа: </a:t>
            </a:r>
            <a:r>
              <a:rPr lang="ru" sz="2800" b="1">
                <a:solidFill>
                  <a:srgbClr val="B45F06"/>
                </a:solidFill>
              </a:rPr>
              <a:t>Кэһэх Сулус</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6. Бухатыыра: </a:t>
            </a:r>
            <a:r>
              <a:rPr lang="ru" sz="2800" b="1">
                <a:solidFill>
                  <a:srgbClr val="B45F06"/>
                </a:solidFill>
              </a:rPr>
              <a:t>Тамаллаайы</a:t>
            </a:r>
            <a:endParaRPr sz="2800" b="1">
              <a:solidFill>
                <a:srgbClr val="B45F06"/>
              </a:solidFill>
            </a:endParaRPr>
          </a:p>
          <a:p>
            <a:pPr marL="0" lvl="0" indent="0" algn="l" rtl="0">
              <a:lnSpc>
                <a:spcPct val="80000"/>
              </a:lnSpc>
              <a:spcBef>
                <a:spcPts val="700"/>
              </a:spcBef>
              <a:spcAft>
                <a:spcPts val="0"/>
              </a:spcAft>
              <a:buNone/>
            </a:pPr>
            <a:r>
              <a:rPr lang="ru" sz="2800" b="1">
                <a:solidFill>
                  <a:srgbClr val="B45F06"/>
                </a:solidFill>
              </a:rPr>
              <a:t> Бэргэн.</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    Куота: </a:t>
            </a:r>
            <a:r>
              <a:rPr lang="ru" sz="2800" b="1">
                <a:solidFill>
                  <a:srgbClr val="B45F06"/>
                </a:solidFill>
              </a:rPr>
              <a:t>Нуоралдьын Куо.</a:t>
            </a:r>
            <a:endParaRPr sz="2800" b="1">
              <a:solidFill>
                <a:srgbClr val="B45F06"/>
              </a:solidFill>
            </a:endParaRPr>
          </a:p>
          <a:p>
            <a:pPr marL="0" lvl="0" indent="0" algn="l" rtl="0">
              <a:lnSpc>
                <a:spcPct val="80000"/>
              </a:lnSpc>
              <a:spcBef>
                <a:spcPts val="700"/>
              </a:spcBef>
              <a:spcAft>
                <a:spcPts val="0"/>
              </a:spcAft>
              <a:buNone/>
            </a:pPr>
            <a:endParaRPr sz="2800" b="1">
              <a:solidFill>
                <a:srgbClr val="FF9933"/>
              </a:solidFill>
            </a:endParaRPr>
          </a:p>
        </p:txBody>
      </p:sp>
      <p:pic>
        <p:nvPicPr>
          <p:cNvPr id="78" name="Google Shape;78;p17"/>
          <p:cNvPicPr preferRelativeResize="0"/>
          <p:nvPr/>
        </p:nvPicPr>
        <p:blipFill>
          <a:blip r:embed="rId3">
            <a:alphaModFix/>
          </a:blip>
          <a:stretch>
            <a:fillRect/>
          </a:stretch>
        </p:blipFill>
        <p:spPr>
          <a:xfrm>
            <a:off x="5783050" y="267200"/>
            <a:ext cx="3162300" cy="476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p:nvPr/>
        </p:nvSpPr>
        <p:spPr>
          <a:xfrm>
            <a:off x="0" y="0"/>
            <a:ext cx="8857500" cy="5090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700"/>
              </a:spcBef>
              <a:spcAft>
                <a:spcPts val="0"/>
              </a:spcAft>
              <a:buNone/>
            </a:pPr>
            <a:r>
              <a:rPr lang="ru" sz="2800" b="1">
                <a:solidFill>
                  <a:srgbClr val="FF9933"/>
                </a:solidFill>
              </a:rPr>
              <a:t>7. Мала: </a:t>
            </a:r>
            <a:r>
              <a:rPr lang="ru" sz="2800" b="1">
                <a:solidFill>
                  <a:srgbClr val="B45F06"/>
                </a:solidFill>
              </a:rPr>
              <a:t>хойгуо.</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8. Тыаһа: </a:t>
            </a:r>
            <a:r>
              <a:rPr lang="ru" sz="2800" b="1">
                <a:solidFill>
                  <a:srgbClr val="B45F06"/>
                </a:solidFill>
              </a:rPr>
              <a:t>хобо</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9. Үүнээйитэ: </a:t>
            </a:r>
            <a:r>
              <a:rPr lang="ru" sz="2800" b="1">
                <a:solidFill>
                  <a:srgbClr val="B45F06"/>
                </a:solidFill>
              </a:rPr>
              <a:t>долохоно.</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10. Көтөрө: </a:t>
            </a:r>
            <a:r>
              <a:rPr lang="ru" sz="2800" b="1">
                <a:solidFill>
                  <a:srgbClr val="B45F06"/>
                </a:solidFill>
              </a:rPr>
              <a:t>улар.</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11. Кыыла: </a:t>
            </a:r>
            <a:r>
              <a:rPr lang="ru" sz="2800" b="1">
                <a:solidFill>
                  <a:srgbClr val="B45F06"/>
                </a:solidFill>
              </a:rPr>
              <a:t>киис.</a:t>
            </a:r>
            <a:endParaRPr sz="2800" b="1">
              <a:solidFill>
                <a:srgbClr val="B45F06"/>
              </a:solidFill>
            </a:endParaRPr>
          </a:p>
          <a:p>
            <a:pPr marL="0" lvl="0" indent="0" algn="l" rtl="0">
              <a:lnSpc>
                <a:spcPct val="80000"/>
              </a:lnSpc>
              <a:spcBef>
                <a:spcPts val="700"/>
              </a:spcBef>
              <a:spcAft>
                <a:spcPts val="0"/>
              </a:spcAft>
              <a:buNone/>
            </a:pPr>
            <a:r>
              <a:rPr lang="ru" sz="2800" b="1">
                <a:solidFill>
                  <a:srgbClr val="FF9933"/>
                </a:solidFill>
              </a:rPr>
              <a:t> 12. Аһа: </a:t>
            </a:r>
            <a:r>
              <a:rPr lang="ru" sz="2800" b="1">
                <a:solidFill>
                  <a:srgbClr val="B45F06"/>
                </a:solidFill>
              </a:rPr>
              <a:t>хаан.</a:t>
            </a:r>
            <a:endParaRPr sz="2800" b="1">
              <a:solidFill>
                <a:srgbClr val="B45F06"/>
              </a:solidFill>
            </a:endParaRPr>
          </a:p>
        </p:txBody>
      </p:sp>
      <p:pic>
        <p:nvPicPr>
          <p:cNvPr id="84" name="Google Shape;84;p18"/>
          <p:cNvPicPr preferRelativeResize="0"/>
          <p:nvPr/>
        </p:nvPicPr>
        <p:blipFill>
          <a:blip r:embed="rId3">
            <a:alphaModFix/>
          </a:blip>
          <a:stretch>
            <a:fillRect/>
          </a:stretch>
        </p:blipFill>
        <p:spPr>
          <a:xfrm>
            <a:off x="2840550" y="3295142"/>
            <a:ext cx="2521474" cy="1686225"/>
          </a:xfrm>
          <a:prstGeom prst="rect">
            <a:avLst/>
          </a:prstGeom>
          <a:noFill/>
          <a:ln>
            <a:noFill/>
          </a:ln>
        </p:spPr>
      </p:pic>
      <p:pic>
        <p:nvPicPr>
          <p:cNvPr id="85" name="Google Shape;85;p18"/>
          <p:cNvPicPr preferRelativeResize="0"/>
          <p:nvPr/>
        </p:nvPicPr>
        <p:blipFill>
          <a:blip r:embed="rId4">
            <a:alphaModFix/>
          </a:blip>
          <a:stretch>
            <a:fillRect/>
          </a:stretch>
        </p:blipFill>
        <p:spPr>
          <a:xfrm>
            <a:off x="4438747" y="1087613"/>
            <a:ext cx="2428224" cy="1784751"/>
          </a:xfrm>
          <a:prstGeom prst="rect">
            <a:avLst/>
          </a:prstGeom>
          <a:noFill/>
          <a:ln>
            <a:noFill/>
          </a:ln>
        </p:spPr>
      </p:pic>
      <p:pic>
        <p:nvPicPr>
          <p:cNvPr id="86" name="Google Shape;86;p18"/>
          <p:cNvPicPr preferRelativeResize="0"/>
          <p:nvPr/>
        </p:nvPicPr>
        <p:blipFill rotWithShape="1">
          <a:blip r:embed="rId5">
            <a:alphaModFix/>
          </a:blip>
          <a:srcRect l="35186" t="41604" r="2282" b="23696"/>
          <a:stretch/>
        </p:blipFill>
        <p:spPr>
          <a:xfrm>
            <a:off x="5483925" y="3295150"/>
            <a:ext cx="3573974" cy="1784750"/>
          </a:xfrm>
          <a:prstGeom prst="rect">
            <a:avLst/>
          </a:prstGeom>
          <a:noFill/>
          <a:ln>
            <a:noFill/>
          </a:ln>
        </p:spPr>
      </p:pic>
      <p:pic>
        <p:nvPicPr>
          <p:cNvPr id="87" name="Google Shape;87;p18"/>
          <p:cNvPicPr preferRelativeResize="0"/>
          <p:nvPr/>
        </p:nvPicPr>
        <p:blipFill>
          <a:blip r:embed="rId6">
            <a:alphaModFix/>
          </a:blip>
          <a:stretch>
            <a:fillRect/>
          </a:stretch>
        </p:blipFill>
        <p:spPr>
          <a:xfrm>
            <a:off x="6994296" y="230200"/>
            <a:ext cx="1943375" cy="2994975"/>
          </a:xfrm>
          <a:prstGeom prst="rect">
            <a:avLst/>
          </a:prstGeom>
          <a:noFill/>
          <a:ln>
            <a:noFill/>
          </a:ln>
        </p:spPr>
      </p:pic>
      <p:pic>
        <p:nvPicPr>
          <p:cNvPr id="88" name="Google Shape;88;p18"/>
          <p:cNvPicPr preferRelativeResize="0"/>
          <p:nvPr/>
        </p:nvPicPr>
        <p:blipFill>
          <a:blip r:embed="rId7">
            <a:alphaModFix/>
          </a:blip>
          <a:stretch>
            <a:fillRect/>
          </a:stretch>
        </p:blipFill>
        <p:spPr>
          <a:xfrm>
            <a:off x="378275" y="3295150"/>
            <a:ext cx="2246883" cy="1686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98975" y="85600"/>
            <a:ext cx="3629025" cy="4838700"/>
          </a:xfrm>
          <a:prstGeom prst="rect">
            <a:avLst/>
          </a:prstGeom>
          <a:noFill/>
          <a:ln>
            <a:noFill/>
          </a:ln>
        </p:spPr>
      </p:pic>
      <p:pic>
        <p:nvPicPr>
          <p:cNvPr id="94" name="Google Shape;94;p19"/>
          <p:cNvPicPr preferRelativeResize="0"/>
          <p:nvPr/>
        </p:nvPicPr>
        <p:blipFill>
          <a:blip r:embed="rId4">
            <a:alphaModFix/>
          </a:blip>
          <a:stretch>
            <a:fillRect/>
          </a:stretch>
        </p:blipFill>
        <p:spPr>
          <a:xfrm>
            <a:off x="4695325" y="85600"/>
            <a:ext cx="3629025" cy="4838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Words>
  <PresentationFormat>Экран (16:9)</PresentationFormat>
  <Paragraphs>37</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Simple Light</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cp:lastModifiedBy>
  <cp:revision>1</cp:revision>
  <dcterms:modified xsi:type="dcterms:W3CDTF">2021-12-13T06:51:33Z</dcterms:modified>
</cp:coreProperties>
</file>