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80" r:id="rId2"/>
    <p:sldId id="281" r:id="rId3"/>
    <p:sldId id="283" r:id="rId4"/>
    <p:sldId id="284" r:id="rId5"/>
    <p:sldId id="289" r:id="rId6"/>
    <p:sldId id="285" r:id="rId7"/>
    <p:sldId id="286" r:id="rId8"/>
    <p:sldId id="287" r:id="rId9"/>
    <p:sldId id="290" r:id="rId10"/>
    <p:sldId id="293" r:id="rId11"/>
    <p:sldId id="295" r:id="rId12"/>
    <p:sldId id="296" r:id="rId13"/>
    <p:sldId id="300" r:id="rId14"/>
    <p:sldId id="298" r:id="rId15"/>
    <p:sldId id="294" r:id="rId16"/>
    <p:sldId id="299" r:id="rId17"/>
    <p:sldId id="301" r:id="rId18"/>
    <p:sldId id="291" r:id="rId19"/>
    <p:sldId id="297" r:id="rId20"/>
    <p:sldId id="303" r:id="rId21"/>
    <p:sldId id="302" r:id="rId2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4" autoAdjust="0"/>
    <p:restoredTop sz="94660"/>
  </p:normalViewPr>
  <p:slideViewPr>
    <p:cSldViewPr>
      <p:cViewPr varScale="1">
        <p:scale>
          <a:sx n="84" d="100"/>
          <a:sy n="84" d="100"/>
        </p:scale>
        <p:origin x="1382" y="8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_____Microsoft_Excel1.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package" Target="../embeddings/_____Microsoft_Excel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_____Microsoft_Excel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_____Microsoft_Excel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_____Microsoft_Excel5.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Лист1!$B$1</c:f>
              <c:strCache>
                <c:ptCount val="1"/>
                <c:pt idx="0">
                  <c:v>Ряд 1</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400" b="1"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Лист1!$A$2:$A$7</c:f>
              <c:strCache>
                <c:ptCount val="2"/>
                <c:pt idx="0">
                  <c:v>БААР</c:v>
                </c:pt>
                <c:pt idx="1">
                  <c:v>СУОХ</c:v>
                </c:pt>
              </c:strCache>
            </c:strRef>
          </c:cat>
          <c:val>
            <c:numRef>
              <c:f>Лист1!$B$2:$B$7</c:f>
              <c:numCache>
                <c:formatCode>General</c:formatCode>
                <c:ptCount val="6"/>
                <c:pt idx="0" formatCode="0%">
                  <c:v>1</c:v>
                </c:pt>
                <c:pt idx="1">
                  <c:v>0</c:v>
                </c:pt>
              </c:numCache>
            </c:numRef>
          </c:val>
        </c:ser>
        <c:ser>
          <c:idx val="1"/>
          <c:order val="1"/>
          <c:tx>
            <c:strRef>
              <c:f>Лист1!$C$1</c:f>
              <c:strCache>
                <c:ptCount val="1"/>
                <c:pt idx="0">
                  <c:v>Столбец1</c:v>
                </c:pt>
              </c:strCache>
            </c:strRef>
          </c:tx>
          <c:spPr>
            <a:solidFill>
              <a:schemeClr val="accent2"/>
            </a:solidFill>
            <a:ln>
              <a:noFill/>
            </a:ln>
            <a:effectLst/>
          </c:spPr>
          <c:invertIfNegative val="0"/>
          <c:cat>
            <c:strRef>
              <c:f>Лист1!$A$2:$A$7</c:f>
              <c:strCache>
                <c:ptCount val="2"/>
                <c:pt idx="0">
                  <c:v>БААР</c:v>
                </c:pt>
                <c:pt idx="1">
                  <c:v>СУОХ</c:v>
                </c:pt>
              </c:strCache>
            </c:strRef>
          </c:cat>
          <c:val>
            <c:numRef>
              <c:f>Лист1!$C$2:$C$7</c:f>
              <c:numCache>
                <c:formatCode>General</c:formatCode>
                <c:ptCount val="6"/>
              </c:numCache>
            </c:numRef>
          </c:val>
        </c:ser>
        <c:ser>
          <c:idx val="2"/>
          <c:order val="2"/>
          <c:tx>
            <c:strRef>
              <c:f>Лист1!$D$1</c:f>
              <c:strCache>
                <c:ptCount val="1"/>
                <c:pt idx="0">
                  <c:v>Столбец2</c:v>
                </c:pt>
              </c:strCache>
            </c:strRef>
          </c:tx>
          <c:spPr>
            <a:solidFill>
              <a:schemeClr val="accent3"/>
            </a:solidFill>
            <a:ln>
              <a:noFill/>
            </a:ln>
            <a:effectLst/>
          </c:spPr>
          <c:invertIfNegative val="0"/>
          <c:cat>
            <c:strRef>
              <c:f>Лист1!$A$2:$A$7</c:f>
              <c:strCache>
                <c:ptCount val="2"/>
                <c:pt idx="0">
                  <c:v>БААР</c:v>
                </c:pt>
                <c:pt idx="1">
                  <c:v>СУОХ</c:v>
                </c:pt>
              </c:strCache>
            </c:strRef>
          </c:cat>
          <c:val>
            <c:numRef>
              <c:f>Лист1!$D$2:$D$7</c:f>
              <c:numCache>
                <c:formatCode>General</c:formatCode>
                <c:ptCount val="6"/>
              </c:numCache>
            </c:numRef>
          </c:val>
        </c:ser>
        <c:dLbls>
          <c:showLegendKey val="0"/>
          <c:showVal val="0"/>
          <c:showCatName val="0"/>
          <c:showSerName val="0"/>
          <c:showPercent val="0"/>
          <c:showBubbleSize val="0"/>
        </c:dLbls>
        <c:gapWidth val="19"/>
        <c:overlap val="100"/>
        <c:axId val="-1245090432"/>
        <c:axId val="-1245087168"/>
      </c:barChart>
      <c:catAx>
        <c:axId val="-12450904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ru-RU"/>
          </a:p>
        </c:txPr>
        <c:crossAx val="-1245087168"/>
        <c:crosses val="autoZero"/>
        <c:auto val="1"/>
        <c:lblAlgn val="ctr"/>
        <c:lblOffset val="100"/>
        <c:noMultiLvlLbl val="0"/>
      </c:catAx>
      <c:valAx>
        <c:axId val="-124508716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ru-RU"/>
          </a:p>
        </c:txPr>
        <c:crossAx val="-1245090432"/>
        <c:crosses val="autoZero"/>
        <c:crossBetween val="between"/>
      </c:valAx>
      <c:spPr>
        <a:noFill/>
        <a:ln>
          <a:noFill/>
        </a:ln>
        <a:effectLst/>
      </c:spPr>
    </c:plotArea>
    <c:plotVisOnly val="1"/>
    <c:dispBlanksAs val="gap"/>
    <c:showDLblsOverMax val="0"/>
  </c:chart>
  <c:spPr>
    <a:solidFill>
      <a:schemeClr val="accent5">
        <a:lumMod val="40000"/>
        <a:lumOff val="60000"/>
      </a:schemeClr>
    </a:solidFill>
    <a:ln>
      <a:noFill/>
    </a:ln>
    <a:effectLst/>
  </c:spPr>
  <c:txPr>
    <a:bodyPr/>
    <a:lstStyle/>
    <a:p>
      <a:pPr>
        <a:defRPr sz="1400" b="0">
          <a:latin typeface="Times New Roman" panose="02020603050405020304" pitchFamily="18" charset="0"/>
          <a:cs typeface="Times New Roman" panose="02020603050405020304" pitchFamily="18" charset="0"/>
        </a:defRPr>
      </a:pPr>
      <a:endParaRPr lang="ru-RU"/>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rgbClr val="002060"/>
                </a:solidFill>
                <a:latin typeface="Times New Roman" panose="02020603050405020304" pitchFamily="18" charset="0"/>
                <a:ea typeface="+mn-ea"/>
                <a:cs typeface="Times New Roman" panose="02020603050405020304" pitchFamily="18" charset="0"/>
              </a:defRPr>
            </a:pPr>
            <a:r>
              <a:rPr lang="sah-RU" sz="1400" b="1" dirty="0">
                <a:solidFill>
                  <a:srgbClr val="002060"/>
                </a:solidFill>
              </a:rPr>
              <a:t>Оҕо кинигэтэ онтон хас </a:t>
            </a:r>
            <a:r>
              <a:rPr lang="sah-RU" sz="1400" b="1" dirty="0" smtClean="0">
                <a:solidFill>
                  <a:srgbClr val="002060"/>
                </a:solidFill>
              </a:rPr>
              <a:t>%ыларый</a:t>
            </a:r>
            <a:r>
              <a:rPr lang="sah-RU" sz="1400" b="1" dirty="0">
                <a:solidFill>
                  <a:srgbClr val="002060"/>
                </a:solidFill>
              </a:rPr>
              <a:t>?</a:t>
            </a:r>
            <a:endParaRPr lang="ru-RU" sz="1400" b="1" dirty="0">
              <a:solidFill>
                <a:srgbClr val="002060"/>
              </a:solidFill>
            </a:endParaRPr>
          </a:p>
        </c:rich>
      </c:tx>
      <c:overlay val="0"/>
      <c:spPr>
        <a:noFill/>
        <a:ln>
          <a:noFill/>
        </a:ln>
        <a:effectLst/>
      </c:spPr>
      <c:txPr>
        <a:bodyPr rot="0" spcFirstLastPara="1" vertOverflow="ellipsis" vert="horz" wrap="square" anchor="ctr" anchorCtr="1"/>
        <a:lstStyle/>
        <a:p>
          <a:pPr>
            <a:defRPr sz="1400" b="1" i="0" u="none" strike="noStrike" kern="1200" spc="0" baseline="0">
              <a:solidFill>
                <a:srgbClr val="002060"/>
              </a:solidFill>
              <a:latin typeface="Times New Roman" panose="02020603050405020304" pitchFamily="18" charset="0"/>
              <a:ea typeface="+mn-ea"/>
              <a:cs typeface="Times New Roman" panose="02020603050405020304" pitchFamily="18" charset="0"/>
            </a:defRPr>
          </a:pPr>
          <a:endParaRPr lang="ru-RU"/>
        </a:p>
      </c:txPr>
    </c:title>
    <c:autoTitleDeleted val="0"/>
    <c:plotArea>
      <c:layout/>
      <c:barChart>
        <c:barDir val="col"/>
        <c:grouping val="clustered"/>
        <c:varyColors val="0"/>
        <c:ser>
          <c:idx val="0"/>
          <c:order val="0"/>
          <c:tx>
            <c:strRef>
              <c:f>Лист1!$B$1</c:f>
              <c:strCache>
                <c:ptCount val="1"/>
                <c:pt idx="0">
                  <c:v>Ряд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Лист1!$A$2:$A$5</c:f>
              <c:strCache>
                <c:ptCount val="4"/>
                <c:pt idx="0">
                  <c:v>10-30%</c:v>
                </c:pt>
                <c:pt idx="1">
                  <c:v>40-60%</c:v>
                </c:pt>
                <c:pt idx="2">
                  <c:v>80-90%</c:v>
                </c:pt>
                <c:pt idx="3">
                  <c:v>100%</c:v>
                </c:pt>
              </c:strCache>
            </c:strRef>
          </c:cat>
          <c:val>
            <c:numRef>
              <c:f>Лист1!$B$2:$B$5</c:f>
              <c:numCache>
                <c:formatCode>0%</c:formatCode>
                <c:ptCount val="4"/>
                <c:pt idx="0">
                  <c:v>0.4</c:v>
                </c:pt>
                <c:pt idx="1">
                  <c:v>0.2</c:v>
                </c:pt>
                <c:pt idx="2">
                  <c:v>0.2</c:v>
                </c:pt>
                <c:pt idx="3">
                  <c:v>0.2</c:v>
                </c:pt>
              </c:numCache>
            </c:numRef>
          </c:val>
        </c:ser>
        <c:ser>
          <c:idx val="1"/>
          <c:order val="1"/>
          <c:tx>
            <c:strRef>
              <c:f>Лист1!$C$1</c:f>
              <c:strCache>
                <c:ptCount val="1"/>
                <c:pt idx="0">
                  <c:v>Столбец1</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Лист1!$A$2:$A$5</c:f>
              <c:strCache>
                <c:ptCount val="4"/>
                <c:pt idx="0">
                  <c:v>10-30%</c:v>
                </c:pt>
                <c:pt idx="1">
                  <c:v>40-60%</c:v>
                </c:pt>
                <c:pt idx="2">
                  <c:v>80-90%</c:v>
                </c:pt>
                <c:pt idx="3">
                  <c:v>100%</c:v>
                </c:pt>
              </c:strCache>
            </c:strRef>
          </c:cat>
          <c:val>
            <c:numRef>
              <c:f>Лист1!$C$2:$C$5</c:f>
              <c:numCache>
                <c:formatCode>General</c:formatCode>
                <c:ptCount val="4"/>
              </c:numCache>
            </c:numRef>
          </c:val>
        </c:ser>
        <c:ser>
          <c:idx val="2"/>
          <c:order val="2"/>
          <c:tx>
            <c:strRef>
              <c:f>Лист1!$D$1</c:f>
              <c:strCache>
                <c:ptCount val="1"/>
                <c:pt idx="0">
                  <c:v>Столбец2</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Лист1!$A$2:$A$5</c:f>
              <c:strCache>
                <c:ptCount val="4"/>
                <c:pt idx="0">
                  <c:v>10-30%</c:v>
                </c:pt>
                <c:pt idx="1">
                  <c:v>40-60%</c:v>
                </c:pt>
                <c:pt idx="2">
                  <c:v>80-90%</c:v>
                </c:pt>
                <c:pt idx="3">
                  <c:v>100%</c:v>
                </c:pt>
              </c:strCache>
            </c:strRef>
          </c:cat>
          <c:val>
            <c:numRef>
              <c:f>Лист1!$D$2:$D$5</c:f>
              <c:numCache>
                <c:formatCode>General</c:formatCode>
                <c:ptCount val="4"/>
              </c:numCache>
            </c:numRef>
          </c:val>
        </c:ser>
        <c:dLbls>
          <c:dLblPos val="outEnd"/>
          <c:showLegendKey val="0"/>
          <c:showVal val="1"/>
          <c:showCatName val="0"/>
          <c:showSerName val="0"/>
          <c:showPercent val="0"/>
          <c:showBubbleSize val="0"/>
        </c:dLbls>
        <c:gapWidth val="69"/>
        <c:overlap val="53"/>
        <c:axId val="-1245086080"/>
        <c:axId val="-1245085536"/>
      </c:barChart>
      <c:catAx>
        <c:axId val="-12450860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ru-RU"/>
          </a:p>
        </c:txPr>
        <c:crossAx val="-1245085536"/>
        <c:crosses val="autoZero"/>
        <c:auto val="1"/>
        <c:lblAlgn val="ctr"/>
        <c:lblOffset val="100"/>
        <c:noMultiLvlLbl val="0"/>
      </c:catAx>
      <c:valAx>
        <c:axId val="-124508553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ru-RU"/>
          </a:p>
        </c:txPr>
        <c:crossAx val="-1245086080"/>
        <c:crosses val="autoZero"/>
        <c:crossBetween val="between"/>
      </c:valAx>
      <c:spPr>
        <a:noFill/>
        <a:ln>
          <a:noFill/>
        </a:ln>
        <a:effectLst/>
      </c:spPr>
    </c:plotArea>
    <c:plotVisOnly val="1"/>
    <c:dispBlanksAs val="gap"/>
    <c:showDLblsOverMax val="0"/>
  </c:chart>
  <c:spPr>
    <a:solidFill>
      <a:schemeClr val="accent2">
        <a:lumMod val="40000"/>
        <a:lumOff val="60000"/>
      </a:schemeClr>
    </a:solidFill>
    <a:ln>
      <a:noFill/>
    </a:ln>
    <a:effectLst/>
  </c:spPr>
  <c:txPr>
    <a:bodyPr/>
    <a:lstStyle/>
    <a:p>
      <a:pPr>
        <a:defRPr sz="1400">
          <a:latin typeface="Times New Roman" panose="02020603050405020304" pitchFamily="18" charset="0"/>
          <a:cs typeface="Times New Roman" panose="02020603050405020304" pitchFamily="18" charset="0"/>
        </a:defRPr>
      </a:pPr>
      <a:endParaRPr lang="ru-RU"/>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rgbClr val="002060"/>
                </a:solidFill>
                <a:latin typeface="Times New Roman" panose="02020603050405020304" pitchFamily="18" charset="0"/>
                <a:ea typeface="+mn-ea"/>
                <a:cs typeface="Times New Roman" panose="02020603050405020304" pitchFamily="18" charset="0"/>
              </a:defRPr>
            </a:pPr>
            <a:r>
              <a:rPr lang="sah-RU" sz="1400" b="1" dirty="0">
                <a:solidFill>
                  <a:srgbClr val="002060"/>
                </a:solidFill>
              </a:rPr>
              <a:t>Оҕо сурунаалларыгар, хаһыаттарыгар ханныктарга суруйтардыгыт? </a:t>
            </a:r>
            <a:endParaRPr lang="ru-RU" sz="1400" b="1" dirty="0">
              <a:solidFill>
                <a:srgbClr val="002060"/>
              </a:solidFill>
            </a:endParaRPr>
          </a:p>
        </c:rich>
      </c:tx>
      <c:overlay val="0"/>
      <c:spPr>
        <a:noFill/>
        <a:ln>
          <a:noFill/>
        </a:ln>
        <a:effectLst/>
      </c:spPr>
      <c:txPr>
        <a:bodyPr rot="0" spcFirstLastPara="1" vertOverflow="ellipsis" vert="horz" wrap="square" anchor="ctr" anchorCtr="1"/>
        <a:lstStyle/>
        <a:p>
          <a:pPr>
            <a:defRPr sz="1400" b="1" i="0" u="none" strike="noStrike" kern="1200" spc="0" baseline="0">
              <a:solidFill>
                <a:srgbClr val="002060"/>
              </a:solidFill>
              <a:latin typeface="Times New Roman" panose="02020603050405020304" pitchFamily="18" charset="0"/>
              <a:ea typeface="+mn-ea"/>
              <a:cs typeface="Times New Roman" panose="02020603050405020304" pitchFamily="18" charset="0"/>
            </a:defRPr>
          </a:pPr>
          <a:endParaRPr lang="ru-RU"/>
        </a:p>
      </c:txPr>
    </c:title>
    <c:autoTitleDeleted val="0"/>
    <c:plotArea>
      <c:layout/>
      <c:barChart>
        <c:barDir val="col"/>
        <c:grouping val="clustered"/>
        <c:varyColors val="0"/>
        <c:ser>
          <c:idx val="0"/>
          <c:order val="0"/>
          <c:tx>
            <c:strRef>
              <c:f>Лист1!$B$1</c:f>
              <c:strCache>
                <c:ptCount val="1"/>
                <c:pt idx="0">
                  <c:v>Ряд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Лист1!$A$2:$A$5</c:f>
              <c:strCache>
                <c:ptCount val="4"/>
                <c:pt idx="0">
                  <c:v>Кэскил</c:v>
                </c:pt>
                <c:pt idx="1">
                  <c:v>Чуораанчык</c:v>
                </c:pt>
                <c:pt idx="2">
                  <c:v>Бэлэм буол</c:v>
                </c:pt>
                <c:pt idx="3">
                  <c:v>Хатан</c:v>
                </c:pt>
              </c:strCache>
            </c:strRef>
          </c:cat>
          <c:val>
            <c:numRef>
              <c:f>Лист1!$B$2:$B$5</c:f>
              <c:numCache>
                <c:formatCode>0%</c:formatCode>
                <c:ptCount val="4"/>
                <c:pt idx="0">
                  <c:v>0.8</c:v>
                </c:pt>
                <c:pt idx="1">
                  <c:v>0.4</c:v>
                </c:pt>
                <c:pt idx="2" formatCode="General">
                  <c:v>0</c:v>
                </c:pt>
                <c:pt idx="3" formatCode="General">
                  <c:v>0</c:v>
                </c:pt>
              </c:numCache>
            </c:numRef>
          </c:val>
        </c:ser>
        <c:ser>
          <c:idx val="1"/>
          <c:order val="1"/>
          <c:tx>
            <c:strRef>
              <c:f>Лист1!$C$1</c:f>
              <c:strCache>
                <c:ptCount val="1"/>
                <c:pt idx="0">
                  <c:v>Столбец1</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Лист1!$A$2:$A$5</c:f>
              <c:strCache>
                <c:ptCount val="4"/>
                <c:pt idx="0">
                  <c:v>Кэскил</c:v>
                </c:pt>
                <c:pt idx="1">
                  <c:v>Чуораанчык</c:v>
                </c:pt>
                <c:pt idx="2">
                  <c:v>Бэлэм буол</c:v>
                </c:pt>
                <c:pt idx="3">
                  <c:v>Хатан</c:v>
                </c:pt>
              </c:strCache>
            </c:strRef>
          </c:cat>
          <c:val>
            <c:numRef>
              <c:f>Лист1!$C$2:$C$5</c:f>
              <c:numCache>
                <c:formatCode>General</c:formatCode>
                <c:ptCount val="4"/>
              </c:numCache>
            </c:numRef>
          </c:val>
        </c:ser>
        <c:ser>
          <c:idx val="2"/>
          <c:order val="2"/>
          <c:tx>
            <c:strRef>
              <c:f>Лист1!$D$1</c:f>
              <c:strCache>
                <c:ptCount val="1"/>
                <c:pt idx="0">
                  <c:v>Столбец2</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Лист1!$A$2:$A$5</c:f>
              <c:strCache>
                <c:ptCount val="4"/>
                <c:pt idx="0">
                  <c:v>Кэскил</c:v>
                </c:pt>
                <c:pt idx="1">
                  <c:v>Чуораанчык</c:v>
                </c:pt>
                <c:pt idx="2">
                  <c:v>Бэлэм буол</c:v>
                </c:pt>
                <c:pt idx="3">
                  <c:v>Хатан</c:v>
                </c:pt>
              </c:strCache>
            </c:strRef>
          </c:cat>
          <c:val>
            <c:numRef>
              <c:f>Лист1!$D$2:$D$5</c:f>
              <c:numCache>
                <c:formatCode>General</c:formatCode>
                <c:ptCount val="4"/>
              </c:numCache>
            </c:numRef>
          </c:val>
        </c:ser>
        <c:dLbls>
          <c:dLblPos val="outEnd"/>
          <c:showLegendKey val="0"/>
          <c:showVal val="1"/>
          <c:showCatName val="0"/>
          <c:showSerName val="0"/>
          <c:showPercent val="0"/>
          <c:showBubbleSize val="0"/>
        </c:dLbls>
        <c:gapWidth val="89"/>
        <c:overlap val="73"/>
        <c:axId val="-1245084992"/>
        <c:axId val="-1245084448"/>
      </c:barChart>
      <c:catAx>
        <c:axId val="-12450849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ru-RU"/>
          </a:p>
        </c:txPr>
        <c:crossAx val="-1245084448"/>
        <c:crosses val="autoZero"/>
        <c:auto val="1"/>
        <c:lblAlgn val="ctr"/>
        <c:lblOffset val="100"/>
        <c:noMultiLvlLbl val="0"/>
      </c:catAx>
      <c:valAx>
        <c:axId val="-124508444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ru-RU"/>
          </a:p>
        </c:txPr>
        <c:crossAx val="-1245084992"/>
        <c:crosses val="autoZero"/>
        <c:crossBetween val="between"/>
      </c:valAx>
      <c:spPr>
        <a:noFill/>
        <a:ln>
          <a:noFill/>
        </a:ln>
        <a:effectLst/>
      </c:spPr>
    </c:plotArea>
    <c:plotVisOnly val="1"/>
    <c:dispBlanksAs val="gap"/>
    <c:showDLblsOverMax val="0"/>
  </c:chart>
  <c:spPr>
    <a:solidFill>
      <a:schemeClr val="accent6">
        <a:lumMod val="40000"/>
        <a:lumOff val="60000"/>
      </a:schemeClr>
    </a:solidFill>
    <a:ln>
      <a:noFill/>
    </a:ln>
    <a:effectLst/>
  </c:spPr>
  <c:txPr>
    <a:bodyPr/>
    <a:lstStyle/>
    <a:p>
      <a:pPr>
        <a:defRPr sz="1400">
          <a:latin typeface="Times New Roman" panose="02020603050405020304" pitchFamily="18" charset="0"/>
          <a:cs typeface="Times New Roman" panose="02020603050405020304" pitchFamily="18" charset="0"/>
        </a:defRPr>
      </a:pPr>
      <a:endParaRPr lang="ru-RU"/>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rgbClr val="002060"/>
                </a:solidFill>
                <a:latin typeface="Times New Roman" panose="02020603050405020304" pitchFamily="18" charset="0"/>
                <a:ea typeface="+mn-ea"/>
                <a:cs typeface="Times New Roman" panose="02020603050405020304" pitchFamily="18" charset="0"/>
              </a:defRPr>
            </a:pPr>
            <a:r>
              <a:rPr lang="sah-RU" sz="1400" b="1">
                <a:solidFill>
                  <a:srgbClr val="002060"/>
                </a:solidFill>
              </a:rPr>
              <a:t>Оҕо көрдөстөҕүнэ төһө ааҕаҕыт?</a:t>
            </a:r>
            <a:endParaRPr lang="ru-RU" sz="1400" b="1">
              <a:solidFill>
                <a:srgbClr val="002060"/>
              </a:solidFill>
            </a:endParaRPr>
          </a:p>
        </c:rich>
      </c:tx>
      <c:overlay val="0"/>
      <c:spPr>
        <a:noFill/>
        <a:ln>
          <a:noFill/>
        </a:ln>
        <a:effectLst/>
      </c:spPr>
      <c:txPr>
        <a:bodyPr rot="0" spcFirstLastPara="1" vertOverflow="ellipsis" vert="horz" wrap="square" anchor="ctr" anchorCtr="1"/>
        <a:lstStyle/>
        <a:p>
          <a:pPr>
            <a:defRPr sz="1400" b="1" i="0" u="none" strike="noStrike" kern="1200" spc="0" baseline="0">
              <a:solidFill>
                <a:srgbClr val="002060"/>
              </a:solidFill>
              <a:latin typeface="Times New Roman" panose="02020603050405020304" pitchFamily="18" charset="0"/>
              <a:ea typeface="+mn-ea"/>
              <a:cs typeface="Times New Roman" panose="02020603050405020304" pitchFamily="18" charset="0"/>
            </a:defRPr>
          </a:pPr>
          <a:endParaRPr lang="ru-RU"/>
        </a:p>
      </c:txPr>
    </c:title>
    <c:autoTitleDeleted val="0"/>
    <c:plotArea>
      <c:layout/>
      <c:barChart>
        <c:barDir val="col"/>
        <c:grouping val="clustered"/>
        <c:varyColors val="0"/>
        <c:ser>
          <c:idx val="0"/>
          <c:order val="0"/>
          <c:tx>
            <c:strRef>
              <c:f>Лист1!$B$1</c:f>
              <c:strCache>
                <c:ptCount val="1"/>
                <c:pt idx="0">
                  <c:v>Ряд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Лист1!$A$2:$A$5</c:f>
              <c:strCache>
                <c:ptCount val="3"/>
                <c:pt idx="0">
                  <c:v>Ааҕабын</c:v>
                </c:pt>
                <c:pt idx="1">
                  <c:v>Ардыгар</c:v>
                </c:pt>
                <c:pt idx="2">
                  <c:v>Солом суох</c:v>
                </c:pt>
              </c:strCache>
            </c:strRef>
          </c:cat>
          <c:val>
            <c:numRef>
              <c:f>Лист1!$B$2:$B$5</c:f>
              <c:numCache>
                <c:formatCode>0%</c:formatCode>
                <c:ptCount val="4"/>
                <c:pt idx="0">
                  <c:v>0.2</c:v>
                </c:pt>
                <c:pt idx="1">
                  <c:v>0.4</c:v>
                </c:pt>
                <c:pt idx="2">
                  <c:v>0.4</c:v>
                </c:pt>
              </c:numCache>
            </c:numRef>
          </c:val>
        </c:ser>
        <c:ser>
          <c:idx val="1"/>
          <c:order val="1"/>
          <c:tx>
            <c:strRef>
              <c:f>Лист1!$C$1</c:f>
              <c:strCache>
                <c:ptCount val="1"/>
                <c:pt idx="0">
                  <c:v>Столбец1</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Лист1!$A$2:$A$5</c:f>
              <c:strCache>
                <c:ptCount val="3"/>
                <c:pt idx="0">
                  <c:v>Ааҕабын</c:v>
                </c:pt>
                <c:pt idx="1">
                  <c:v>Ардыгар</c:v>
                </c:pt>
                <c:pt idx="2">
                  <c:v>Солом суох</c:v>
                </c:pt>
              </c:strCache>
            </c:strRef>
          </c:cat>
          <c:val>
            <c:numRef>
              <c:f>Лист1!$C$2:$C$5</c:f>
              <c:numCache>
                <c:formatCode>General</c:formatCode>
                <c:ptCount val="4"/>
              </c:numCache>
            </c:numRef>
          </c:val>
        </c:ser>
        <c:ser>
          <c:idx val="2"/>
          <c:order val="2"/>
          <c:tx>
            <c:strRef>
              <c:f>Лист1!$D$1</c:f>
              <c:strCache>
                <c:ptCount val="1"/>
                <c:pt idx="0">
                  <c:v>Столбец2</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Лист1!$A$2:$A$5</c:f>
              <c:strCache>
                <c:ptCount val="3"/>
                <c:pt idx="0">
                  <c:v>Ааҕабын</c:v>
                </c:pt>
                <c:pt idx="1">
                  <c:v>Ардыгар</c:v>
                </c:pt>
                <c:pt idx="2">
                  <c:v>Солом суох</c:v>
                </c:pt>
              </c:strCache>
            </c:strRef>
          </c:cat>
          <c:val>
            <c:numRef>
              <c:f>Лист1!$D$2:$D$5</c:f>
              <c:numCache>
                <c:formatCode>General</c:formatCode>
                <c:ptCount val="4"/>
              </c:numCache>
            </c:numRef>
          </c:val>
        </c:ser>
        <c:dLbls>
          <c:dLblPos val="outEnd"/>
          <c:showLegendKey val="0"/>
          <c:showVal val="1"/>
          <c:showCatName val="0"/>
          <c:showSerName val="0"/>
          <c:showPercent val="0"/>
          <c:showBubbleSize val="0"/>
        </c:dLbls>
        <c:gapWidth val="89"/>
        <c:overlap val="63"/>
        <c:axId val="-1232517456"/>
        <c:axId val="-1232510384"/>
      </c:barChart>
      <c:catAx>
        <c:axId val="-12325174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ru-RU"/>
          </a:p>
        </c:txPr>
        <c:crossAx val="-1232510384"/>
        <c:crosses val="autoZero"/>
        <c:auto val="1"/>
        <c:lblAlgn val="ctr"/>
        <c:lblOffset val="100"/>
        <c:noMultiLvlLbl val="0"/>
      </c:catAx>
      <c:valAx>
        <c:axId val="-1232510384"/>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ru-RU"/>
          </a:p>
        </c:txPr>
        <c:crossAx val="-1232517456"/>
        <c:crosses val="autoZero"/>
        <c:crossBetween val="between"/>
      </c:valAx>
      <c:spPr>
        <a:noFill/>
        <a:ln>
          <a:noFill/>
        </a:ln>
        <a:effectLst/>
      </c:spPr>
    </c:plotArea>
    <c:plotVisOnly val="1"/>
    <c:dispBlanksAs val="gap"/>
    <c:showDLblsOverMax val="0"/>
  </c:chart>
  <c:spPr>
    <a:solidFill>
      <a:schemeClr val="accent3">
        <a:lumMod val="40000"/>
        <a:lumOff val="60000"/>
      </a:schemeClr>
    </a:solidFill>
    <a:ln>
      <a:noFill/>
    </a:ln>
    <a:effectLst/>
  </c:spPr>
  <c:txPr>
    <a:bodyPr/>
    <a:lstStyle/>
    <a:p>
      <a:pPr>
        <a:defRPr sz="1400">
          <a:latin typeface="Times New Roman" panose="02020603050405020304" pitchFamily="18" charset="0"/>
          <a:cs typeface="Times New Roman" panose="02020603050405020304" pitchFamily="18" charset="0"/>
        </a:defRPr>
      </a:pPr>
      <a:endParaRPr lang="ru-RU"/>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Лист1!$B$1</c:f>
              <c:strCache>
                <c:ptCount val="1"/>
                <c:pt idx="0">
                  <c:v>Продажи</c:v>
                </c:pt>
              </c:strCache>
            </c:strRef>
          </c:tx>
          <c:dPt>
            <c:idx val="0"/>
            <c:bubble3D val="0"/>
            <c:spPr>
              <a:solidFill>
                <a:schemeClr val="accent1"/>
              </a:solidFill>
              <a:ln w="25400">
                <a:solidFill>
                  <a:schemeClr val="lt1"/>
                </a:solidFill>
              </a:ln>
              <a:effectLst/>
              <a:sp3d contourW="25400">
                <a:contourClr>
                  <a:schemeClr val="lt1"/>
                </a:contourClr>
              </a:sp3d>
            </c:spPr>
          </c:dPt>
          <c:dPt>
            <c:idx val="1"/>
            <c:bubble3D val="0"/>
            <c:spPr>
              <a:solidFill>
                <a:schemeClr val="accent2"/>
              </a:solidFill>
              <a:ln w="25400">
                <a:solidFill>
                  <a:schemeClr val="lt1"/>
                </a:solidFill>
              </a:ln>
              <a:effectLst/>
              <a:sp3d contourW="25400">
                <a:contourClr>
                  <a:schemeClr val="lt1"/>
                </a:contourClr>
              </a:sp3d>
            </c:spPr>
          </c:dPt>
          <c:dPt>
            <c:idx val="2"/>
            <c:bubble3D val="0"/>
            <c:spPr>
              <a:solidFill>
                <a:schemeClr val="accent3"/>
              </a:solidFill>
              <a:ln w="25400">
                <a:solidFill>
                  <a:schemeClr val="lt1"/>
                </a:solidFill>
              </a:ln>
              <a:effectLst/>
              <a:sp3d contourW="25400">
                <a:contourClr>
                  <a:schemeClr val="lt1"/>
                </a:contourClr>
              </a:sp3d>
            </c:spPr>
          </c:dPt>
          <c:dPt>
            <c:idx val="3"/>
            <c:bubble3D val="0"/>
            <c:spPr>
              <a:solidFill>
                <a:schemeClr val="accent4"/>
              </a:solidFill>
              <a:ln w="25400">
                <a:solidFill>
                  <a:schemeClr val="lt1"/>
                </a:solidFill>
              </a:ln>
              <a:effectLst/>
              <a:sp3d contourW="25400">
                <a:contourClr>
                  <a:schemeClr val="lt1"/>
                </a:contourClr>
              </a:sp3d>
            </c:spPr>
          </c:dPt>
          <c:dLbls>
            <c:spPr>
              <a:noFill/>
              <a:ln>
                <a:noFill/>
              </a:ln>
              <a:effectLst/>
            </c:spPr>
            <c:txPr>
              <a:bodyPr rot="0" spcFirstLastPara="1" vertOverflow="ellipsis" vert="horz" wrap="square" anchor="ctr" anchorCtr="1"/>
              <a:lstStyle/>
              <a:p>
                <a:pPr>
                  <a:defRPr sz="4000" b="1" i="0" u="none" strike="noStrike" kern="1200" baseline="0">
                    <a:solidFill>
                      <a:srgbClr val="002060"/>
                    </a:solidFill>
                    <a:latin typeface="Times New Roman" panose="02020603050405020304" pitchFamily="18" charset="0"/>
                    <a:ea typeface="+mn-ea"/>
                    <a:cs typeface="Times New Roman" panose="02020603050405020304" pitchFamily="18" charset="0"/>
                  </a:defRPr>
                </a:pPr>
                <a:endParaRPr lang="ru-RU"/>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numRef>
              <c:f>Лист1!$A$2:$A$5</c:f>
              <c:numCache>
                <c:formatCode>General</c:formatCode>
                <c:ptCount val="4"/>
                <c:pt idx="0">
                  <c:v>5</c:v>
                </c:pt>
                <c:pt idx="1">
                  <c:v>4</c:v>
                </c:pt>
                <c:pt idx="2">
                  <c:v>3</c:v>
                </c:pt>
                <c:pt idx="3">
                  <c:v>2</c:v>
                </c:pt>
              </c:numCache>
            </c:numRef>
          </c:cat>
          <c:val>
            <c:numRef>
              <c:f>Лист1!$B$2:$B$5</c:f>
              <c:numCache>
                <c:formatCode>General</c:formatCode>
                <c:ptCount val="4"/>
                <c:pt idx="0" formatCode="0%">
                  <c:v>0.75</c:v>
                </c:pt>
                <c:pt idx="2" formatCode="0%">
                  <c:v>0.25</c:v>
                </c:pt>
              </c:numCache>
            </c:numRef>
          </c:val>
        </c:ser>
        <c:dLbls>
          <c:dLblPos val="outEnd"/>
          <c:showLegendKey val="0"/>
          <c:showVal val="1"/>
          <c:showCatName val="0"/>
          <c:showSerName val="0"/>
          <c:showPercent val="0"/>
          <c:showBubbleSize val="0"/>
          <c:showLeaderLines val="1"/>
        </c:dLbls>
      </c:pie3DChart>
      <c:spPr>
        <a:noFill/>
        <a:ln>
          <a:noFill/>
        </a:ln>
        <a:effectLst/>
      </c:spPr>
    </c:plotArea>
    <c:legend>
      <c:legendPos val="b"/>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ru-RU"/>
        </a:p>
      </c:txPr>
    </c:legend>
    <c:plotVisOnly val="1"/>
    <c:dispBlanksAs val="gap"/>
    <c:showDLblsOverMax val="0"/>
  </c:chart>
  <c:spPr>
    <a:noFill/>
    <a:ln>
      <a:noFill/>
    </a:ln>
    <a:effectLst/>
  </c:spPr>
  <c:txPr>
    <a:bodyPr/>
    <a:lstStyle/>
    <a:p>
      <a:pPr>
        <a:defRPr sz="4000" b="1">
          <a:latin typeface="Times New Roman" panose="02020603050405020304" pitchFamily="18" charset="0"/>
          <a:cs typeface="Times New Roman" panose="02020603050405020304" pitchFamily="18" charset="0"/>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0.4462</cdr:x>
      <cdr:y>0.18243</cdr:y>
    </cdr:from>
    <cdr:to>
      <cdr:x>0.96653</cdr:x>
      <cdr:y>0.64573</cdr:y>
    </cdr:to>
    <cdr:sp macro="" textlink="">
      <cdr:nvSpPr>
        <cdr:cNvPr id="3" name="TextBox 2"/>
        <cdr:cNvSpPr txBox="1"/>
      </cdr:nvSpPr>
      <cdr:spPr>
        <a:xfrm xmlns:a="http://schemas.openxmlformats.org/drawingml/2006/main">
          <a:off x="1662136" y="360039"/>
          <a:ext cx="1938263"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ru-RU" sz="11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8BB6D9-AF9A-442D-8188-32A20220A1D5}" type="datetimeFigureOut">
              <a:rPr lang="ru-RU" smtClean="0"/>
              <a:t>16.01.2024</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29EF54-2B44-4209-AE25-F448FCBD2CD5}" type="slidenum">
              <a:rPr lang="ru-RU" smtClean="0"/>
              <a:t>‹#›</a:t>
            </a:fld>
            <a:endParaRPr lang="ru-RU"/>
          </a:p>
        </p:txBody>
      </p:sp>
    </p:spTree>
    <p:extLst>
      <p:ext uri="{BB962C8B-B14F-4D97-AF65-F5344CB8AC3E}">
        <p14:creationId xmlns:p14="http://schemas.microsoft.com/office/powerpoint/2010/main" val="3467452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4829EF54-2B44-4209-AE25-F448FCBD2CD5}" type="slidenum">
              <a:rPr lang="ru-RU" smtClean="0"/>
              <a:t>7</a:t>
            </a:fld>
            <a:endParaRPr lang="ru-RU"/>
          </a:p>
        </p:txBody>
      </p:sp>
    </p:spTree>
    <p:extLst>
      <p:ext uri="{BB962C8B-B14F-4D97-AF65-F5344CB8AC3E}">
        <p14:creationId xmlns:p14="http://schemas.microsoft.com/office/powerpoint/2010/main" val="4223551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874C090-DF56-4B47-BF0A-1D4400378318}" type="datetimeFigureOut">
              <a:rPr lang="ru-RU" smtClean="0"/>
              <a:t>16.01.2024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4C7AAB1-9A56-45E4-BFC9-F229C9B9A305}"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874C090-DF56-4B47-BF0A-1D4400378318}" type="datetimeFigureOut">
              <a:rPr lang="ru-RU" smtClean="0"/>
              <a:t>16.01.2024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4C7AAB1-9A56-45E4-BFC9-F229C9B9A305}"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874C090-DF56-4B47-BF0A-1D4400378318}" type="datetimeFigureOut">
              <a:rPr lang="ru-RU" smtClean="0"/>
              <a:t>16.01.2024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4C7AAB1-9A56-45E4-BFC9-F229C9B9A305}"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874C090-DF56-4B47-BF0A-1D4400378318}" type="datetimeFigureOut">
              <a:rPr lang="ru-RU" smtClean="0"/>
              <a:t>16.01.2024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4C7AAB1-9A56-45E4-BFC9-F229C9B9A305}"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874C090-DF56-4B47-BF0A-1D4400378318}" type="datetimeFigureOut">
              <a:rPr lang="ru-RU" smtClean="0"/>
              <a:t>16.01.2024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4C7AAB1-9A56-45E4-BFC9-F229C9B9A305}"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874C090-DF56-4B47-BF0A-1D4400378318}" type="datetimeFigureOut">
              <a:rPr lang="ru-RU" smtClean="0"/>
              <a:t>16.01.2024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4C7AAB1-9A56-45E4-BFC9-F229C9B9A305}"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874C090-DF56-4B47-BF0A-1D4400378318}" type="datetimeFigureOut">
              <a:rPr lang="ru-RU" smtClean="0"/>
              <a:t>16.01.2024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4C7AAB1-9A56-45E4-BFC9-F229C9B9A305}"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874C090-DF56-4B47-BF0A-1D4400378318}" type="datetimeFigureOut">
              <a:rPr lang="ru-RU" smtClean="0"/>
              <a:t>16.01.2024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4C7AAB1-9A56-45E4-BFC9-F229C9B9A305}"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874C090-DF56-4B47-BF0A-1D4400378318}" type="datetimeFigureOut">
              <a:rPr lang="ru-RU" smtClean="0"/>
              <a:t>16.01.2024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4C7AAB1-9A56-45E4-BFC9-F229C9B9A305}"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874C090-DF56-4B47-BF0A-1D4400378318}" type="datetimeFigureOut">
              <a:rPr lang="ru-RU" smtClean="0"/>
              <a:t>16.01.2024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4C7AAB1-9A56-45E4-BFC9-F229C9B9A305}"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874C090-DF56-4B47-BF0A-1D4400378318}" type="datetimeFigureOut">
              <a:rPr lang="ru-RU" smtClean="0"/>
              <a:t>16.01.2024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4C7AAB1-9A56-45E4-BFC9-F229C9B9A305}"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3000"/>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74C090-DF56-4B47-BF0A-1D4400378318}" type="datetimeFigureOut">
              <a:rPr lang="ru-RU" smtClean="0"/>
              <a:t>16.01.2024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C7AAB1-9A56-45E4-BFC9-F229C9B9A30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chart" Target="../charts/chart4.xml"/><Relationship Id="rId4" Type="http://schemas.openxmlformats.org/officeDocument/2006/relationships/chart" Target="../charts/chart3.xml"/></Relationships>
</file>

<file path=ppt/slides/_rels/slide6.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10" Type="http://schemas.openxmlformats.org/officeDocument/2006/relationships/image" Target="../media/image19.jpeg"/><Relationship Id="rId4" Type="http://schemas.openxmlformats.org/officeDocument/2006/relationships/image" Target="../media/image13.jpeg"/><Relationship Id="rId9" Type="http://schemas.openxmlformats.org/officeDocument/2006/relationships/image" Target="../media/image18.jpeg"/></Relationships>
</file>

<file path=ppt/slides/_rels/slide8.xml.rels><?xml version="1.0" encoding="UTF-8" standalone="yes"?>
<Relationships xmlns="http://schemas.openxmlformats.org/package/2006/relationships"><Relationship Id="rId8" Type="http://schemas.openxmlformats.org/officeDocument/2006/relationships/hyperlink" Target="https://quizizz.com/embed/quiz/641f5da16041fd001dcd9c57" TargetMode="External"/><Relationship Id="rId3" Type="http://schemas.openxmlformats.org/officeDocument/2006/relationships/image" Target="../media/image21.jpeg"/><Relationship Id="rId7" Type="http://schemas.openxmlformats.org/officeDocument/2006/relationships/hyperlink" Target="https://joyteka.com/100220756" TargetMode="External"/><Relationship Id="rId12" Type="http://schemas.openxmlformats.org/officeDocument/2006/relationships/hyperlink" Target="https://wordwall.net/play/54473/985/744" TargetMode="External"/><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hyperlink" Target="https://joyteka.com/100214635" TargetMode="External"/><Relationship Id="rId11" Type="http://schemas.openxmlformats.org/officeDocument/2006/relationships/hyperlink" Target="https://wordwall.net/play/54477/219/990" TargetMode="External"/><Relationship Id="rId5" Type="http://schemas.openxmlformats.org/officeDocument/2006/relationships/hyperlink" Target="https://joyteka.com/100195729" TargetMode="External"/><Relationship Id="rId10" Type="http://schemas.openxmlformats.org/officeDocument/2006/relationships/hyperlink" Target="https://wordwall.net/play/54477/219/688" TargetMode="External"/><Relationship Id="rId4" Type="http://schemas.openxmlformats.org/officeDocument/2006/relationships/hyperlink" Target="https://forms.gle/y7XPwxKHHUu7uymr9" TargetMode="External"/><Relationship Id="rId9" Type="http://schemas.openxmlformats.org/officeDocument/2006/relationships/hyperlink" Target="https://wordwall.net/play/54473/477/649" TargetMode="External"/></Relationships>
</file>

<file path=ppt/slides/_rels/slide9.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10" Type="http://schemas.openxmlformats.org/officeDocument/2006/relationships/image" Target="../media/image30.jpeg"/><Relationship Id="rId4" Type="http://schemas.openxmlformats.org/officeDocument/2006/relationships/image" Target="../media/image24.jpeg"/><Relationship Id="rId9" Type="http://schemas.openxmlformats.org/officeDocument/2006/relationships/image" Target="../media/image29.jpeg"/></Relationships>
</file>

<file path=ppt/slides/_rels/slide11.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image" Target="../media/image31.jpeg"/><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12.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39.jpeg"/><Relationship Id="rId7" Type="http://schemas.openxmlformats.org/officeDocument/2006/relationships/image" Target="../media/image43.jpeg"/><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41.jpeg"/><Relationship Id="rId10" Type="http://schemas.openxmlformats.org/officeDocument/2006/relationships/image" Target="../media/image46.jpeg"/><Relationship Id="rId4" Type="http://schemas.openxmlformats.org/officeDocument/2006/relationships/image" Target="../media/image40.jpeg"/><Relationship Id="rId9" Type="http://schemas.openxmlformats.org/officeDocument/2006/relationships/image" Target="../media/image45.jpeg"/></Relationships>
</file>

<file path=ppt/slides/_rels/slide13.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48.jpeg"/><Relationship Id="rId7" Type="http://schemas.openxmlformats.org/officeDocument/2006/relationships/image" Target="../media/image52.jpeg"/><Relationship Id="rId2" Type="http://schemas.openxmlformats.org/officeDocument/2006/relationships/image" Target="../media/image47.jpeg"/><Relationship Id="rId1" Type="http://schemas.openxmlformats.org/officeDocument/2006/relationships/slideLayout" Target="../slideLayouts/slideLayout2.xml"/><Relationship Id="rId6" Type="http://schemas.openxmlformats.org/officeDocument/2006/relationships/image" Target="../media/image51.jpeg"/><Relationship Id="rId5" Type="http://schemas.openxmlformats.org/officeDocument/2006/relationships/image" Target="../media/image50.jpeg"/><Relationship Id="rId10" Type="http://schemas.openxmlformats.org/officeDocument/2006/relationships/image" Target="../media/image54.jpeg"/><Relationship Id="rId4" Type="http://schemas.openxmlformats.org/officeDocument/2006/relationships/image" Target="../media/image49.jpeg"/><Relationship Id="rId9" Type="http://schemas.openxmlformats.org/officeDocument/2006/relationships/image" Target="../media/image42.jpeg"/></Relationships>
</file>

<file path=ppt/slides/_rels/slide14.xml.rels><?xml version="1.0" encoding="UTF-8" standalone="yes"?>
<Relationships xmlns="http://schemas.openxmlformats.org/package/2006/relationships"><Relationship Id="rId8" Type="http://schemas.openxmlformats.org/officeDocument/2006/relationships/hyperlink" Target="https://wordwall.net/play/54477/219/990" TargetMode="External"/><Relationship Id="rId3" Type="http://schemas.openxmlformats.org/officeDocument/2006/relationships/image" Target="../media/image56.tmp"/><Relationship Id="rId7" Type="http://schemas.openxmlformats.org/officeDocument/2006/relationships/hyperlink" Target="https://wordwall.net/play/54477/219/688" TargetMode="External"/><Relationship Id="rId2"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hyperlink" Target="https://wordwall.net/play/54473/477/649" TargetMode="External"/><Relationship Id="rId5" Type="http://schemas.openxmlformats.org/officeDocument/2006/relationships/image" Target="../media/image58.png"/><Relationship Id="rId4" Type="http://schemas.openxmlformats.org/officeDocument/2006/relationships/image" Target="../media/image57.png"/><Relationship Id="rId9" Type="http://schemas.openxmlformats.org/officeDocument/2006/relationships/hyperlink" Target="https://wordwall.net/play/54473/985/744"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 Id="rId5" Type="http://schemas.openxmlformats.org/officeDocument/2006/relationships/image" Target="../media/image62.png"/><Relationship Id="rId4" Type="http://schemas.openxmlformats.org/officeDocument/2006/relationships/image" Target="../media/image61.png"/></Relationships>
</file>

<file path=ppt/slides/_rels/slide16.xml.rels><?xml version="1.0" encoding="UTF-8" standalone="yes"?>
<Relationships xmlns="http://schemas.openxmlformats.org/package/2006/relationships"><Relationship Id="rId3" Type="http://schemas.openxmlformats.org/officeDocument/2006/relationships/image" Target="../media/image63.tmp"/><Relationship Id="rId2" Type="http://schemas.openxmlformats.org/officeDocument/2006/relationships/image" Target="../media/image62.png"/><Relationship Id="rId1" Type="http://schemas.openxmlformats.org/officeDocument/2006/relationships/slideLayout" Target="../slideLayouts/slideLayout2.xml"/><Relationship Id="rId5" Type="http://schemas.openxmlformats.org/officeDocument/2006/relationships/image" Target="../media/image65.png"/><Relationship Id="rId4" Type="http://schemas.openxmlformats.org/officeDocument/2006/relationships/image" Target="../media/image64.tmp"/></Relationships>
</file>

<file path=ppt/slides/_rels/slide1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7.tmp"/><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 Id="rId5" Type="http://schemas.openxmlformats.org/officeDocument/2006/relationships/image" Target="../media/image73.png"/><Relationship Id="rId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одзаголовок 2"/>
          <p:cNvSpPr txBox="1">
            <a:spLocks/>
          </p:cNvSpPr>
          <p:nvPr/>
        </p:nvSpPr>
        <p:spPr>
          <a:xfrm>
            <a:off x="4644008" y="4653136"/>
            <a:ext cx="3888432" cy="10801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r>
              <a:rPr lang="ru-RU" sz="1800" b="1" dirty="0" smtClean="0">
                <a:solidFill>
                  <a:srgbClr val="002060"/>
                </a:solidFill>
                <a:latin typeface="Times New Roman" pitchFamily="18" charset="0"/>
                <a:cs typeface="Times New Roman" pitchFamily="18" charset="0"/>
              </a:rPr>
              <a:t>Иванова Серафима Герасимовна, </a:t>
            </a:r>
          </a:p>
          <a:p>
            <a:pPr marL="0" indent="0" algn="just">
              <a:buNone/>
            </a:pPr>
            <a:r>
              <a:rPr lang="ru-RU" sz="1800" b="1" dirty="0" err="1" smtClean="0">
                <a:solidFill>
                  <a:srgbClr val="002060"/>
                </a:solidFill>
                <a:latin typeface="Times New Roman" pitchFamily="18" charset="0"/>
                <a:cs typeface="Times New Roman" pitchFamily="18" charset="0"/>
              </a:rPr>
              <a:t>үрдүк</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категориялаах</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учуутал</a:t>
            </a:r>
            <a:endParaRPr lang="ru-RU" sz="1800" b="1" dirty="0">
              <a:solidFill>
                <a:srgbClr val="002060"/>
              </a:solidFill>
              <a:latin typeface="Times New Roman" pitchFamily="18" charset="0"/>
              <a:cs typeface="Times New Roman" pitchFamily="18" charset="0"/>
            </a:endParaRPr>
          </a:p>
        </p:txBody>
      </p:sp>
      <p:sp>
        <p:nvSpPr>
          <p:cNvPr id="7" name="TextBox 6"/>
          <p:cNvSpPr txBox="1"/>
          <p:nvPr/>
        </p:nvSpPr>
        <p:spPr>
          <a:xfrm>
            <a:off x="3738706" y="5949280"/>
            <a:ext cx="1774090" cy="307777"/>
          </a:xfrm>
          <a:prstGeom prst="rect">
            <a:avLst/>
          </a:prstGeom>
          <a:noFill/>
        </p:spPr>
        <p:txBody>
          <a:bodyPr wrap="square" rtlCol="0">
            <a:spAutoFit/>
          </a:bodyPr>
          <a:lstStyle/>
          <a:p>
            <a:pPr algn="ctr"/>
            <a:r>
              <a:rPr lang="ru-RU" sz="1400" b="1" dirty="0" err="1" smtClean="0">
                <a:solidFill>
                  <a:srgbClr val="002060"/>
                </a:solidFill>
                <a:latin typeface="Times New Roman" pitchFamily="18" charset="0"/>
                <a:cs typeface="Times New Roman" pitchFamily="18" charset="0"/>
              </a:rPr>
              <a:t>Бэтинчэ</a:t>
            </a:r>
            <a:r>
              <a:rPr lang="ru-RU" sz="1400" b="1" dirty="0" smtClean="0">
                <a:solidFill>
                  <a:srgbClr val="002060"/>
                </a:solidFill>
                <a:latin typeface="Times New Roman" pitchFamily="18" charset="0"/>
                <a:cs typeface="Times New Roman" pitchFamily="18" charset="0"/>
              </a:rPr>
              <a:t>, 2023 с.</a:t>
            </a:r>
            <a:endParaRPr lang="ru-RU" sz="1400" b="1" dirty="0">
              <a:solidFill>
                <a:srgbClr val="002060"/>
              </a:solidFill>
              <a:latin typeface="Times New Roman" pitchFamily="18" charset="0"/>
              <a:cs typeface="Times New Roman" pitchFamily="18" charset="0"/>
            </a:endParaRPr>
          </a:p>
        </p:txBody>
      </p:sp>
      <p:sp>
        <p:nvSpPr>
          <p:cNvPr id="8" name="Заголовок 1"/>
          <p:cNvSpPr txBox="1">
            <a:spLocks/>
          </p:cNvSpPr>
          <p:nvPr/>
        </p:nvSpPr>
        <p:spPr>
          <a:xfrm>
            <a:off x="503547" y="2470277"/>
            <a:ext cx="8136903" cy="1088390"/>
          </a:xfrm>
          <a:prstGeom prst="rect">
            <a:avLst/>
          </a:prstGeom>
        </p:spPr>
        <p:txBody>
          <a:bodyPr vert="horz" lIns="91440" tIns="45720" rIns="91440" bIns="45720" rtlCol="0" anchor="ctr">
            <a:normAutofit fontScale="77500" lnSpcReduction="20000"/>
          </a:bodyPr>
          <a:lstStyle/>
          <a:p>
            <a:pPr marL="182880" algn="ctr">
              <a:spcAft>
                <a:spcPts val="0"/>
              </a:spcAft>
            </a:pPr>
            <a:r>
              <a:rPr lang="ru-RU" sz="3200" b="1" dirty="0" err="1" smtClean="0">
                <a:solidFill>
                  <a:srgbClr val="403152"/>
                </a:solidFill>
                <a:latin typeface="Monotype Corsiva"/>
                <a:ea typeface="Times New Roman"/>
              </a:rPr>
              <a:t>В.С.Яковлев-Далан</a:t>
            </a:r>
            <a:r>
              <a:rPr lang="ru-RU" sz="3200" b="1" dirty="0" smtClean="0">
                <a:solidFill>
                  <a:srgbClr val="403152"/>
                </a:solidFill>
                <a:latin typeface="Monotype Corsiva"/>
                <a:ea typeface="Times New Roman"/>
              </a:rPr>
              <a:t> </a:t>
            </a:r>
            <a:r>
              <a:rPr lang="ru-RU" sz="3200" b="1" dirty="0">
                <a:solidFill>
                  <a:srgbClr val="403152"/>
                </a:solidFill>
                <a:latin typeface="Monotype Corsiva"/>
                <a:ea typeface="Times New Roman"/>
              </a:rPr>
              <a:t>«</a:t>
            </a:r>
            <a:r>
              <a:rPr lang="ru-RU" sz="3200" b="1" dirty="0" err="1">
                <a:solidFill>
                  <a:srgbClr val="403152"/>
                </a:solidFill>
                <a:latin typeface="Monotype Corsiva"/>
                <a:ea typeface="Times New Roman"/>
              </a:rPr>
              <a:t>Кыракый</a:t>
            </a:r>
            <a:r>
              <a:rPr lang="ru-RU" sz="3200" b="1" dirty="0">
                <a:solidFill>
                  <a:srgbClr val="403152"/>
                </a:solidFill>
                <a:latin typeface="Monotype Corsiva"/>
                <a:ea typeface="Times New Roman"/>
              </a:rPr>
              <a:t> </a:t>
            </a:r>
            <a:r>
              <a:rPr lang="ru-RU" sz="3200" b="1" dirty="0" err="1">
                <a:solidFill>
                  <a:srgbClr val="403152"/>
                </a:solidFill>
                <a:latin typeface="Monotype Corsiva"/>
                <a:ea typeface="Times New Roman"/>
              </a:rPr>
              <a:t>хорсун</a:t>
            </a:r>
            <a:r>
              <a:rPr lang="ru-RU" sz="3200" b="1" dirty="0">
                <a:solidFill>
                  <a:srgbClr val="403152"/>
                </a:solidFill>
                <a:latin typeface="Monotype Corsiva"/>
                <a:ea typeface="Times New Roman"/>
              </a:rPr>
              <a:t> </a:t>
            </a:r>
            <a:r>
              <a:rPr lang="ru-RU" sz="3200" b="1" dirty="0" err="1">
                <a:solidFill>
                  <a:srgbClr val="403152"/>
                </a:solidFill>
                <a:latin typeface="Monotype Corsiva"/>
                <a:ea typeface="Times New Roman"/>
              </a:rPr>
              <a:t>кыыс</a:t>
            </a:r>
            <a:r>
              <a:rPr lang="ru-RU" sz="3200" b="1" dirty="0">
                <a:solidFill>
                  <a:srgbClr val="403152"/>
                </a:solidFill>
                <a:latin typeface="Monotype Corsiva"/>
                <a:ea typeface="Times New Roman"/>
              </a:rPr>
              <a:t> </a:t>
            </a:r>
            <a:r>
              <a:rPr lang="ru-RU" sz="3200" b="1" dirty="0" err="1">
                <a:solidFill>
                  <a:srgbClr val="403152"/>
                </a:solidFill>
                <a:latin typeface="Monotype Corsiva"/>
                <a:ea typeface="Times New Roman"/>
              </a:rPr>
              <a:t>Ньырбачаан</a:t>
            </a:r>
            <a:r>
              <a:rPr lang="ru-RU" sz="3200" b="1" dirty="0">
                <a:solidFill>
                  <a:srgbClr val="403152"/>
                </a:solidFill>
                <a:latin typeface="Monotype Corsiva"/>
                <a:ea typeface="Times New Roman"/>
              </a:rPr>
              <a:t> </a:t>
            </a:r>
            <a:r>
              <a:rPr lang="ru-RU" sz="3200" b="1" dirty="0" err="1">
                <a:solidFill>
                  <a:srgbClr val="403152"/>
                </a:solidFill>
                <a:latin typeface="Monotype Corsiva"/>
                <a:ea typeface="Times New Roman"/>
              </a:rPr>
              <a:t>туһунан</a:t>
            </a:r>
            <a:r>
              <a:rPr lang="ru-RU" sz="3200" b="1" dirty="0">
                <a:solidFill>
                  <a:srgbClr val="403152"/>
                </a:solidFill>
                <a:latin typeface="Monotype Corsiva"/>
                <a:ea typeface="Times New Roman"/>
              </a:rPr>
              <a:t> </a:t>
            </a:r>
            <a:r>
              <a:rPr lang="ru-RU" sz="3200" b="1" dirty="0" err="1">
                <a:solidFill>
                  <a:srgbClr val="403152"/>
                </a:solidFill>
                <a:latin typeface="Monotype Corsiva"/>
                <a:ea typeface="Times New Roman"/>
              </a:rPr>
              <a:t>кэпсээнин</a:t>
            </a:r>
            <a:r>
              <a:rPr lang="ru-RU" sz="3200" b="1" dirty="0">
                <a:solidFill>
                  <a:srgbClr val="403152"/>
                </a:solidFill>
                <a:latin typeface="Monotype Corsiva"/>
                <a:ea typeface="Times New Roman"/>
              </a:rPr>
              <a:t>»  </a:t>
            </a:r>
            <a:r>
              <a:rPr lang="ru-RU" sz="3200" b="1" dirty="0" err="1">
                <a:solidFill>
                  <a:srgbClr val="403152"/>
                </a:solidFill>
                <a:latin typeface="Monotype Corsiva"/>
                <a:ea typeface="Times New Roman"/>
              </a:rPr>
              <a:t>холобуругар</a:t>
            </a:r>
            <a:r>
              <a:rPr lang="ru-RU" sz="3200" b="1" dirty="0">
                <a:solidFill>
                  <a:srgbClr val="403152"/>
                </a:solidFill>
                <a:latin typeface="Monotype Corsiva"/>
                <a:ea typeface="Times New Roman"/>
              </a:rPr>
              <a:t> </a:t>
            </a:r>
            <a:r>
              <a:rPr lang="ru-RU" sz="3200" b="1" dirty="0" err="1">
                <a:solidFill>
                  <a:srgbClr val="403152"/>
                </a:solidFill>
                <a:latin typeface="Monotype Corsiva"/>
                <a:ea typeface="Times New Roman"/>
              </a:rPr>
              <a:t>алын</a:t>
            </a:r>
            <a:r>
              <a:rPr lang="ru-RU" sz="3200" b="1" dirty="0">
                <a:solidFill>
                  <a:srgbClr val="403152"/>
                </a:solidFill>
                <a:latin typeface="Monotype Corsiva"/>
                <a:ea typeface="Times New Roman"/>
              </a:rPr>
              <a:t> </a:t>
            </a:r>
            <a:r>
              <a:rPr lang="ru-RU" sz="3200" b="1" dirty="0" err="1">
                <a:solidFill>
                  <a:srgbClr val="403152"/>
                </a:solidFill>
                <a:latin typeface="Monotype Corsiva"/>
                <a:ea typeface="Times New Roman"/>
              </a:rPr>
              <a:t>сүһүөх</a:t>
            </a:r>
            <a:r>
              <a:rPr lang="ru-RU" sz="3200" b="1" dirty="0">
                <a:solidFill>
                  <a:srgbClr val="403152"/>
                </a:solidFill>
                <a:latin typeface="Monotype Corsiva"/>
                <a:ea typeface="Times New Roman"/>
              </a:rPr>
              <a:t> </a:t>
            </a:r>
            <a:r>
              <a:rPr lang="ru-RU" sz="3200" b="1" dirty="0" err="1">
                <a:solidFill>
                  <a:srgbClr val="403152"/>
                </a:solidFill>
                <a:latin typeface="Monotype Corsiva"/>
                <a:ea typeface="Times New Roman"/>
              </a:rPr>
              <a:t>оскуолатын</a:t>
            </a:r>
            <a:r>
              <a:rPr lang="ru-RU" sz="3200" b="1" dirty="0">
                <a:solidFill>
                  <a:srgbClr val="403152"/>
                </a:solidFill>
                <a:latin typeface="Monotype Corsiva"/>
                <a:ea typeface="Times New Roman"/>
              </a:rPr>
              <a:t> </a:t>
            </a:r>
            <a:r>
              <a:rPr lang="ru-RU" sz="3200" b="1" dirty="0" err="1">
                <a:solidFill>
                  <a:srgbClr val="403152"/>
                </a:solidFill>
                <a:latin typeface="Monotype Corsiva"/>
                <a:ea typeface="Times New Roman"/>
              </a:rPr>
              <a:t>үөрэнээччитэ</a:t>
            </a:r>
            <a:r>
              <a:rPr lang="ru-RU" sz="3200" b="1" dirty="0">
                <a:solidFill>
                  <a:srgbClr val="403152"/>
                </a:solidFill>
                <a:latin typeface="Monotype Corsiva"/>
                <a:ea typeface="Times New Roman"/>
              </a:rPr>
              <a:t> </a:t>
            </a:r>
            <a:r>
              <a:rPr lang="ru-RU" sz="3200" b="1" dirty="0" err="1">
                <a:solidFill>
                  <a:srgbClr val="403152"/>
                </a:solidFill>
                <a:latin typeface="Monotype Corsiva"/>
                <a:ea typeface="Times New Roman"/>
              </a:rPr>
              <a:t>олоххо</a:t>
            </a:r>
            <a:r>
              <a:rPr lang="ru-RU" sz="3200" b="1" dirty="0">
                <a:solidFill>
                  <a:srgbClr val="403152"/>
                </a:solidFill>
                <a:latin typeface="Monotype Corsiva"/>
                <a:ea typeface="Times New Roman"/>
              </a:rPr>
              <a:t> </a:t>
            </a:r>
            <a:r>
              <a:rPr lang="ru-RU" sz="3200" b="1" dirty="0" err="1">
                <a:solidFill>
                  <a:srgbClr val="403152"/>
                </a:solidFill>
                <a:latin typeface="Monotype Corsiva"/>
                <a:ea typeface="Times New Roman"/>
              </a:rPr>
              <a:t>туһанар</a:t>
            </a:r>
            <a:r>
              <a:rPr lang="ru-RU" sz="3200" b="1" dirty="0">
                <a:solidFill>
                  <a:srgbClr val="403152"/>
                </a:solidFill>
                <a:latin typeface="Monotype Corsiva"/>
                <a:ea typeface="Times New Roman"/>
              </a:rPr>
              <a:t> </a:t>
            </a:r>
            <a:r>
              <a:rPr lang="ru-RU" sz="3200" b="1" dirty="0" err="1">
                <a:solidFill>
                  <a:srgbClr val="403152"/>
                </a:solidFill>
                <a:latin typeface="Monotype Corsiva"/>
                <a:ea typeface="Times New Roman"/>
              </a:rPr>
              <a:t>үөрүйэхтэрин</a:t>
            </a:r>
            <a:r>
              <a:rPr lang="ru-RU" sz="3200" b="1" dirty="0">
                <a:solidFill>
                  <a:srgbClr val="403152"/>
                </a:solidFill>
                <a:latin typeface="Monotype Corsiva"/>
                <a:ea typeface="Times New Roman"/>
              </a:rPr>
              <a:t> </a:t>
            </a:r>
            <a:r>
              <a:rPr lang="ru-RU" sz="3200" b="1" dirty="0" err="1" smtClean="0">
                <a:solidFill>
                  <a:srgbClr val="403152"/>
                </a:solidFill>
                <a:latin typeface="Monotype Corsiva"/>
                <a:ea typeface="Times New Roman"/>
              </a:rPr>
              <a:t>сайыннарыы</a:t>
            </a:r>
            <a:r>
              <a:rPr lang="ru-RU" sz="3200" b="1" dirty="0" smtClean="0">
                <a:solidFill>
                  <a:srgbClr val="403152"/>
                </a:solidFill>
                <a:latin typeface="Monotype Corsiva"/>
                <a:ea typeface="Times New Roman"/>
              </a:rPr>
              <a:t> </a:t>
            </a:r>
            <a:endParaRPr lang="ru-RU" sz="3200" b="1" dirty="0">
              <a:effectLst/>
              <a:latin typeface="Times New Roman"/>
              <a:ea typeface="Times New Roman"/>
            </a:endParaRPr>
          </a:p>
        </p:txBody>
      </p:sp>
      <p:sp>
        <p:nvSpPr>
          <p:cNvPr id="9" name="Rectangle 4"/>
          <p:cNvSpPr>
            <a:spLocks noChangeArrowheads="1"/>
          </p:cNvSpPr>
          <p:nvPr/>
        </p:nvSpPr>
        <p:spPr bwMode="auto">
          <a:xfrm>
            <a:off x="449797" y="777478"/>
            <a:ext cx="824440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ctr"/>
            <a:r>
              <a:rPr lang="ru-RU" altLang="ru-RU"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САХА РЕСПУБЛИКАТЫН ЛЕНСКЭЙ ОРОЙУОНУН «ЕГОР МЫРЕЕВ ААТЫНАН БЭТИНЧЭ ОРТО ОСКУОЛАТА»</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52736"/>
            <a:ext cx="8229600" cy="5400600"/>
          </a:xfrm>
        </p:spPr>
        <p:txBody>
          <a:bodyPr>
            <a:noAutofit/>
          </a:bodyPr>
          <a:lstStyle/>
          <a:p>
            <a:pPr marL="0" indent="0" algn="just">
              <a:buNone/>
            </a:pPr>
            <a:r>
              <a:rPr lang="ru-RU" sz="1400" b="1" dirty="0">
                <a:solidFill>
                  <a:srgbClr val="002060"/>
                </a:solidFill>
                <a:latin typeface="Times New Roman" panose="02020603050405020304" pitchFamily="18" charset="0"/>
                <a:cs typeface="Times New Roman" panose="02020603050405020304" pitchFamily="18" charset="0"/>
              </a:rPr>
              <a:t>Бырайыак </a:t>
            </a:r>
            <a:r>
              <a:rPr lang="ru-RU" sz="1400" b="1" dirty="0" err="1" smtClean="0">
                <a:solidFill>
                  <a:srgbClr val="002060"/>
                </a:solidFill>
                <a:latin typeface="Times New Roman" panose="02020603050405020304" pitchFamily="18" charset="0"/>
                <a:cs typeface="Times New Roman" panose="02020603050405020304" pitchFamily="18" charset="0"/>
              </a:rPr>
              <a:t>тоҕоостооҕо</a:t>
            </a:r>
            <a:r>
              <a:rPr lang="ru-RU" sz="1400" b="1"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Оҕо</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олоххо</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туһанар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үөрүйэхтэрин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сайыннарыы</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туһунан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билиҥҥи</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кэмҥэ</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үгүстүк</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этиллэр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О</a:t>
            </a:r>
            <a:r>
              <a:rPr lang="ru-RU" sz="1400" dirty="0" err="1" smtClean="0">
                <a:solidFill>
                  <a:srgbClr val="002060"/>
                </a:solidFill>
                <a:latin typeface="Times New Roman" panose="02020603050405020304" pitchFamily="18" charset="0"/>
                <a:cs typeface="Times New Roman" panose="02020603050405020304" pitchFamily="18" charset="0"/>
              </a:rPr>
              <a:t>лохпут</a:t>
            </a:r>
            <a:r>
              <a:rPr lang="ru-RU" sz="1400" dirty="0" smtClean="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сылтан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сыл</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сайдан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саҥа</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араас</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технологияларынан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информациянан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туолар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Өскө</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урукку</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дьылларга</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оҕо</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сүрүн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ситиһиитинэн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ааҕар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дьоҕурун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сайдыыта</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эбит</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буоллаҕына</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билигин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сүрүн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болҕомто</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ааҕыы</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хаачыстыбатыгар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ууруллар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smtClean="0">
                <a:solidFill>
                  <a:srgbClr val="002060"/>
                </a:solidFill>
                <a:latin typeface="Times New Roman" panose="02020603050405020304" pitchFamily="18" charset="0"/>
                <a:cs typeface="Times New Roman" panose="02020603050405020304" pitchFamily="18" charset="0"/>
              </a:rPr>
              <a:t>Оҕону</a:t>
            </a:r>
            <a:r>
              <a:rPr lang="ru-RU" sz="1400" dirty="0" smtClean="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төһөнөн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эрдэ</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ааҕыы</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эйгэтигэр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угуйаҕын</a:t>
            </a:r>
            <a:r>
              <a:rPr lang="ru-RU" sz="1400" dirty="0">
                <a:solidFill>
                  <a:srgbClr val="002060"/>
                </a:solidFill>
                <a:latin typeface="Times New Roman" panose="02020603050405020304" pitchFamily="18" charset="0"/>
                <a:cs typeface="Times New Roman" panose="02020603050405020304" pitchFamily="18" charset="0"/>
              </a:rPr>
              <a:t> да, </a:t>
            </a:r>
            <a:r>
              <a:rPr lang="ru-RU" sz="1400" dirty="0" err="1">
                <a:solidFill>
                  <a:srgbClr val="002060"/>
                </a:solidFill>
                <a:latin typeface="Times New Roman" panose="02020603050405020304" pitchFamily="18" charset="0"/>
                <a:cs typeface="Times New Roman" panose="02020603050405020304" pitchFamily="18" charset="0"/>
              </a:rPr>
              <a:t>кини</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соччонон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сытыы</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имигэс</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өйдөөх</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билбитин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сатабыллаахтык</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олоххо</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туһанар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инникитин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өтө</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көрөр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кыахтаах</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дьиҥнээх</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үрдүк</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интеллектээх</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киһи</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буола</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улаатар</a:t>
            </a:r>
            <a:r>
              <a:rPr lang="ru-RU" sz="1400" dirty="0" smtClean="0">
                <a:solidFill>
                  <a:srgbClr val="002060"/>
                </a:solidFill>
                <a:latin typeface="Times New Roman" panose="02020603050405020304" pitchFamily="18" charset="0"/>
                <a:cs typeface="Times New Roman" panose="02020603050405020304" pitchFamily="18" charset="0"/>
              </a:rPr>
              <a:t>.</a:t>
            </a:r>
          </a:p>
          <a:p>
            <a:pPr marL="0" indent="0" algn="just">
              <a:buNone/>
            </a:pPr>
            <a:r>
              <a:rPr lang="ru-RU" sz="1400" b="1" dirty="0">
                <a:solidFill>
                  <a:srgbClr val="002060"/>
                </a:solidFill>
                <a:latin typeface="Times New Roman" panose="02020603050405020304" pitchFamily="18" charset="0"/>
                <a:cs typeface="Times New Roman" panose="02020603050405020304" pitchFamily="18" charset="0"/>
              </a:rPr>
              <a:t>Бырайыак </a:t>
            </a:r>
            <a:r>
              <a:rPr lang="ru-RU" sz="1400" b="1" dirty="0" err="1">
                <a:solidFill>
                  <a:srgbClr val="002060"/>
                </a:solidFill>
                <a:latin typeface="Times New Roman" panose="02020603050405020304" pitchFamily="18" charset="0"/>
                <a:cs typeface="Times New Roman" panose="02020603050405020304" pitchFamily="18" charset="0"/>
              </a:rPr>
              <a:t>туһулуута</a:t>
            </a:r>
            <a:r>
              <a:rPr lang="ru-RU" sz="1400" b="1"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үөрэнээччи</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төрөөбүт</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тылынан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толкуйдуур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дьоҕурун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үөрэх</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дэгиттэр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дьайыыларын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сайыннарар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оҕо</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суруйааччыларын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кинигэлэрин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ааҕыы</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үөрэтии</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smtClean="0">
                <a:solidFill>
                  <a:srgbClr val="002060"/>
                </a:solidFill>
                <a:latin typeface="Times New Roman" panose="02020603050405020304" pitchFamily="18" charset="0"/>
                <a:cs typeface="Times New Roman" panose="02020603050405020304" pitchFamily="18" charset="0"/>
              </a:rPr>
              <a:t>чинчийии</a:t>
            </a:r>
            <a:r>
              <a:rPr lang="ru-RU" sz="1400" dirty="0" smtClean="0">
                <a:solidFill>
                  <a:srgbClr val="002060"/>
                </a:solidFill>
                <a:latin typeface="Times New Roman" panose="02020603050405020304" pitchFamily="18" charset="0"/>
                <a:cs typeface="Times New Roman" panose="02020603050405020304" pitchFamily="18" charset="0"/>
              </a:rPr>
              <a:t>, </a:t>
            </a:r>
            <a:r>
              <a:rPr lang="ru-RU" sz="1400" dirty="0" err="1" smtClean="0">
                <a:solidFill>
                  <a:srgbClr val="002060"/>
                </a:solidFill>
                <a:latin typeface="Times New Roman" panose="02020603050405020304" pitchFamily="18" charset="0"/>
                <a:cs typeface="Times New Roman" panose="02020603050405020304" pitchFamily="18" charset="0"/>
              </a:rPr>
              <a:t>ойуулуур-дь</a:t>
            </a:r>
            <a:r>
              <a:rPr lang="sah-RU" sz="1400" dirty="0" smtClean="0">
                <a:solidFill>
                  <a:srgbClr val="002060"/>
                </a:solidFill>
                <a:latin typeface="Times New Roman" panose="02020603050405020304" pitchFamily="18" charset="0"/>
                <a:cs typeface="Times New Roman" panose="02020603050405020304" pitchFamily="18" charset="0"/>
              </a:rPr>
              <a:t>үһүннүүр, айар сатабылларын сайыннарыы.</a:t>
            </a:r>
            <a:endParaRPr lang="ru-RU" sz="1400" dirty="0">
              <a:solidFill>
                <a:srgbClr val="002060"/>
              </a:solidFill>
              <a:latin typeface="Times New Roman" panose="02020603050405020304" pitchFamily="18" charset="0"/>
              <a:cs typeface="Times New Roman" panose="02020603050405020304" pitchFamily="18" charset="0"/>
            </a:endParaRPr>
          </a:p>
          <a:p>
            <a:pPr marL="0" indent="0" algn="just">
              <a:buNone/>
            </a:pPr>
            <a:r>
              <a:rPr lang="ru-RU" sz="1400" b="1" dirty="0">
                <a:solidFill>
                  <a:srgbClr val="002060"/>
                </a:solidFill>
                <a:latin typeface="Times New Roman" panose="02020603050405020304" pitchFamily="18" charset="0"/>
                <a:cs typeface="Times New Roman" panose="02020603050405020304" pitchFamily="18" charset="0"/>
              </a:rPr>
              <a:t>Бырайыак </a:t>
            </a:r>
            <a:r>
              <a:rPr lang="ru-RU" sz="1400" b="1" dirty="0" err="1">
                <a:solidFill>
                  <a:srgbClr val="002060"/>
                </a:solidFill>
                <a:latin typeface="Times New Roman" panose="02020603050405020304" pitchFamily="18" charset="0"/>
                <a:cs typeface="Times New Roman" panose="02020603050405020304" pitchFamily="18" charset="0"/>
              </a:rPr>
              <a:t>сыала</a:t>
            </a:r>
            <a:r>
              <a:rPr lang="ru-RU" sz="1400" b="1"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Кыракый</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хорсун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кыыс</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Ньырбачаан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туһунан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кэпсээни</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ааҕан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оҕо</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ылбыт</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билиитин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олоххо</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туһанар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сатабылларын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сайыннарыы</a:t>
            </a:r>
            <a:r>
              <a:rPr lang="ru-RU" sz="1400" dirty="0">
                <a:solidFill>
                  <a:srgbClr val="002060"/>
                </a:solidFill>
                <a:latin typeface="Times New Roman" panose="02020603050405020304" pitchFamily="18" charset="0"/>
                <a:cs typeface="Times New Roman" panose="02020603050405020304" pitchFamily="18" charset="0"/>
              </a:rPr>
              <a:t>.</a:t>
            </a:r>
          </a:p>
          <a:p>
            <a:pPr marL="0" indent="0" algn="just">
              <a:buNone/>
            </a:pPr>
            <a:r>
              <a:rPr lang="ru-RU" sz="1400" b="1" dirty="0">
                <a:solidFill>
                  <a:srgbClr val="002060"/>
                </a:solidFill>
                <a:latin typeface="Times New Roman" panose="02020603050405020304" pitchFamily="18" charset="0"/>
                <a:cs typeface="Times New Roman" panose="02020603050405020304" pitchFamily="18" charset="0"/>
              </a:rPr>
              <a:t>Бырайыак </a:t>
            </a:r>
            <a:r>
              <a:rPr lang="ru-RU" sz="1400" b="1" dirty="0" err="1">
                <a:solidFill>
                  <a:srgbClr val="002060"/>
                </a:solidFill>
                <a:latin typeface="Times New Roman" panose="02020603050405020304" pitchFamily="18" charset="0"/>
                <a:cs typeface="Times New Roman" panose="02020603050405020304" pitchFamily="18" charset="0"/>
              </a:rPr>
              <a:t>соруктара</a:t>
            </a:r>
            <a:r>
              <a:rPr lang="ru-RU" sz="1400" b="1" dirty="0">
                <a:solidFill>
                  <a:srgbClr val="002060"/>
                </a:solidFill>
                <a:latin typeface="Times New Roman" panose="02020603050405020304" pitchFamily="18" charset="0"/>
                <a:cs typeface="Times New Roman" panose="02020603050405020304" pitchFamily="18" charset="0"/>
              </a:rPr>
              <a:t>:</a:t>
            </a:r>
          </a:p>
          <a:p>
            <a:pPr marL="361950" indent="-361950" algn="just">
              <a:buNone/>
            </a:pPr>
            <a:r>
              <a:rPr lang="ru-RU" sz="1400" dirty="0">
                <a:solidFill>
                  <a:srgbClr val="002060"/>
                </a:solidFill>
                <a:latin typeface="Times New Roman" panose="02020603050405020304" pitchFamily="18" charset="0"/>
                <a:cs typeface="Times New Roman" panose="02020603050405020304" pitchFamily="18" charset="0"/>
              </a:rPr>
              <a:t>1.	</a:t>
            </a:r>
            <a:r>
              <a:rPr lang="ru-RU" sz="1400" dirty="0" err="1">
                <a:solidFill>
                  <a:srgbClr val="002060"/>
                </a:solidFill>
                <a:latin typeface="Times New Roman" panose="02020603050405020304" pitchFamily="18" charset="0"/>
                <a:cs typeface="Times New Roman" panose="02020603050405020304" pitchFamily="18" charset="0"/>
              </a:rPr>
              <a:t>Толкуйу</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өйү-санааны</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төрөөбүт</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тылынан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саҥарар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саҥаны</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сайыннарарга</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аналлаах</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араас</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тэрээһини</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тэрийии</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сахалыы</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ааҕыыга</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интэриэһи</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үөскэтии</a:t>
            </a:r>
            <a:r>
              <a:rPr lang="ru-RU" sz="1400" dirty="0">
                <a:solidFill>
                  <a:srgbClr val="002060"/>
                </a:solidFill>
                <a:latin typeface="Times New Roman" panose="02020603050405020304" pitchFamily="18" charset="0"/>
                <a:cs typeface="Times New Roman" panose="02020603050405020304" pitchFamily="18" charset="0"/>
              </a:rPr>
              <a:t>;</a:t>
            </a:r>
          </a:p>
          <a:p>
            <a:pPr marL="361950" indent="-361950" algn="just">
              <a:buNone/>
            </a:pPr>
            <a:r>
              <a:rPr lang="ru-RU" sz="1400" dirty="0">
                <a:solidFill>
                  <a:srgbClr val="002060"/>
                </a:solidFill>
                <a:latin typeface="Times New Roman" panose="02020603050405020304" pitchFamily="18" charset="0"/>
                <a:cs typeface="Times New Roman" panose="02020603050405020304" pitchFamily="18" charset="0"/>
              </a:rPr>
              <a:t>2.	</a:t>
            </a:r>
            <a:r>
              <a:rPr lang="ru-RU" sz="1400" dirty="0" err="1">
                <a:solidFill>
                  <a:srgbClr val="002060"/>
                </a:solidFill>
                <a:latin typeface="Times New Roman" panose="02020603050405020304" pitchFamily="18" charset="0"/>
                <a:cs typeface="Times New Roman" panose="02020603050405020304" pitchFamily="18" charset="0"/>
              </a:rPr>
              <a:t>Сахалыы</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ааҕыыны</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пропагандалааһыны</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салгыы</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ыытан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оҕо</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логическай</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креативнай</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толкуйдаах</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өйтөн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айар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үлэ</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араас</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көрүҥүн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сатаан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толорор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бириэмэни</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көдьүүстээхтик</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туһанар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дьоҥҥо-сэргэҕэ</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сиэрдээх</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сыһыаннаах</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үтүө</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майгылаах</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буола</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улаатарыгар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олук</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ууруу</a:t>
            </a:r>
            <a:r>
              <a:rPr lang="ru-RU" sz="1400" dirty="0">
                <a:solidFill>
                  <a:srgbClr val="002060"/>
                </a:solidFill>
                <a:latin typeface="Times New Roman" panose="02020603050405020304" pitchFamily="18" charset="0"/>
                <a:cs typeface="Times New Roman" panose="02020603050405020304" pitchFamily="18" charset="0"/>
              </a:rPr>
              <a:t>;</a:t>
            </a:r>
          </a:p>
          <a:p>
            <a:pPr marL="361950" indent="-361950" algn="just">
              <a:buNone/>
            </a:pPr>
            <a:r>
              <a:rPr lang="ru-RU" sz="1400" dirty="0">
                <a:solidFill>
                  <a:srgbClr val="002060"/>
                </a:solidFill>
                <a:latin typeface="Times New Roman" panose="02020603050405020304" pitchFamily="18" charset="0"/>
                <a:cs typeface="Times New Roman" panose="02020603050405020304" pitchFamily="18" charset="0"/>
              </a:rPr>
              <a:t>3.	</a:t>
            </a:r>
            <a:r>
              <a:rPr lang="ru-RU" sz="1400" dirty="0" err="1">
                <a:solidFill>
                  <a:srgbClr val="002060"/>
                </a:solidFill>
                <a:latin typeface="Times New Roman" panose="02020603050405020304" pitchFamily="18" charset="0"/>
                <a:cs typeface="Times New Roman" panose="02020603050405020304" pitchFamily="18" charset="0"/>
              </a:rPr>
              <a:t>Кылаас</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салайааччыта</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иитэр-үөрэтэр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үлэтигэр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хас</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биирдии</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төрөппүт</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көхтөөхтүк</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кыттарын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ситиһии</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учуутал</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көмөтүнэн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төрөппүт</a:t>
            </a:r>
            <a:r>
              <a:rPr lang="ru-RU" sz="1400" dirty="0">
                <a:solidFill>
                  <a:srgbClr val="002060"/>
                </a:solidFill>
                <a:latin typeface="Times New Roman" panose="02020603050405020304" pitchFamily="18" charset="0"/>
                <a:cs typeface="Times New Roman" panose="02020603050405020304" pitchFamily="18" charset="0"/>
              </a:rPr>
              <a:t> – </a:t>
            </a:r>
            <a:r>
              <a:rPr lang="ru-RU" sz="1400" dirty="0" err="1">
                <a:solidFill>
                  <a:srgbClr val="002060"/>
                </a:solidFill>
                <a:latin typeface="Times New Roman" panose="02020603050405020304" pitchFamily="18" charset="0"/>
                <a:cs typeface="Times New Roman" panose="02020603050405020304" pitchFamily="18" charset="0"/>
              </a:rPr>
              <a:t>оҕо</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бодоруһан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тэттик</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чинчийэр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үлэни</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толорор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эйгэлэрин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тэрийии</a:t>
            </a:r>
            <a:r>
              <a:rPr lang="ru-RU" sz="1400" dirty="0">
                <a:solidFill>
                  <a:srgbClr val="002060"/>
                </a:solidFill>
                <a:latin typeface="Times New Roman" panose="02020603050405020304" pitchFamily="18" charset="0"/>
                <a:cs typeface="Times New Roman" panose="02020603050405020304" pitchFamily="18" charset="0"/>
              </a:rPr>
              <a:t>.</a:t>
            </a:r>
          </a:p>
          <a:p>
            <a:pPr marL="0" indent="0" algn="just">
              <a:buNone/>
            </a:pPr>
            <a:r>
              <a:rPr lang="ru-RU" sz="1400" b="1" dirty="0" err="1" smtClean="0">
                <a:solidFill>
                  <a:srgbClr val="002060"/>
                </a:solidFill>
                <a:latin typeface="Times New Roman" panose="02020603050405020304" pitchFamily="18" charset="0"/>
                <a:cs typeface="Times New Roman" panose="02020603050405020304" pitchFamily="18" charset="0"/>
              </a:rPr>
              <a:t>Бырайыак</a:t>
            </a:r>
            <a:r>
              <a:rPr lang="ru-RU" sz="1400" b="1" dirty="0" smtClean="0">
                <a:solidFill>
                  <a:srgbClr val="002060"/>
                </a:solidFill>
                <a:latin typeface="Times New Roman" panose="02020603050405020304" pitchFamily="18" charset="0"/>
                <a:cs typeface="Times New Roman" panose="02020603050405020304" pitchFamily="18" charset="0"/>
              </a:rPr>
              <a:t> </a:t>
            </a:r>
            <a:r>
              <a:rPr lang="ru-RU" sz="1400" b="1" dirty="0" err="1">
                <a:solidFill>
                  <a:srgbClr val="002060"/>
                </a:solidFill>
                <a:latin typeface="Times New Roman" panose="02020603050405020304" pitchFamily="18" charset="0"/>
                <a:cs typeface="Times New Roman" panose="02020603050405020304" pitchFamily="18" charset="0"/>
              </a:rPr>
              <a:t>сонуна</a:t>
            </a:r>
            <a:r>
              <a:rPr lang="ru-RU" sz="1400" b="1"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кылаас</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олоҕор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оҕо</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уонна</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төрөппүт</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чинчийэр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үлэҕэ</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бииргэ</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куолаан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бодоруһан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чинчийиилэрин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киллэрии</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аан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маҥнай</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ыытыллар</a:t>
            </a:r>
            <a:r>
              <a:rPr lang="ru-RU" sz="1400" dirty="0">
                <a:solidFill>
                  <a:srgbClr val="002060"/>
                </a:solidFill>
                <a:latin typeface="Times New Roman" panose="02020603050405020304" pitchFamily="18" charset="0"/>
                <a:cs typeface="Times New Roman" panose="02020603050405020304" pitchFamily="18" charset="0"/>
              </a:rPr>
              <a:t>.</a:t>
            </a:r>
          </a:p>
          <a:p>
            <a:pPr marL="0" indent="0" algn="just">
              <a:buNone/>
            </a:pPr>
            <a:r>
              <a:rPr lang="ru-RU" sz="1400" b="1" dirty="0">
                <a:solidFill>
                  <a:srgbClr val="002060"/>
                </a:solidFill>
                <a:latin typeface="Times New Roman" panose="02020603050405020304" pitchFamily="18" charset="0"/>
                <a:cs typeface="Times New Roman" panose="02020603050405020304" pitchFamily="18" charset="0"/>
              </a:rPr>
              <a:t>Бырайыак </a:t>
            </a:r>
            <a:r>
              <a:rPr lang="ru-RU" sz="1400" b="1" dirty="0" err="1">
                <a:solidFill>
                  <a:srgbClr val="002060"/>
                </a:solidFill>
                <a:latin typeface="Times New Roman" panose="02020603050405020304" pitchFamily="18" charset="0"/>
                <a:cs typeface="Times New Roman" panose="02020603050405020304" pitchFamily="18" charset="0"/>
              </a:rPr>
              <a:t>ыытыллар</a:t>
            </a:r>
            <a:r>
              <a:rPr lang="ru-RU" sz="1400" b="1" dirty="0">
                <a:solidFill>
                  <a:srgbClr val="002060"/>
                </a:solidFill>
                <a:latin typeface="Times New Roman" panose="02020603050405020304" pitchFamily="18" charset="0"/>
                <a:cs typeface="Times New Roman" panose="02020603050405020304" pitchFamily="18" charset="0"/>
              </a:rPr>
              <a:t> </a:t>
            </a:r>
            <a:r>
              <a:rPr lang="ru-RU" sz="1400" b="1" dirty="0" err="1">
                <a:solidFill>
                  <a:srgbClr val="002060"/>
                </a:solidFill>
                <a:latin typeface="Times New Roman" panose="02020603050405020304" pitchFamily="18" charset="0"/>
                <a:cs typeface="Times New Roman" panose="02020603050405020304" pitchFamily="18" charset="0"/>
              </a:rPr>
              <a:t>кэмэ</a:t>
            </a:r>
            <a:r>
              <a:rPr lang="ru-RU" sz="1400" b="1" dirty="0">
                <a:solidFill>
                  <a:srgbClr val="002060"/>
                </a:solidFill>
                <a:latin typeface="Times New Roman" panose="02020603050405020304" pitchFamily="18" charset="0"/>
                <a:cs typeface="Times New Roman" panose="02020603050405020304" pitchFamily="18" charset="0"/>
              </a:rPr>
              <a:t>: </a:t>
            </a:r>
            <a:r>
              <a:rPr lang="ru-RU" sz="1400" dirty="0">
                <a:solidFill>
                  <a:srgbClr val="002060"/>
                </a:solidFill>
                <a:latin typeface="Times New Roman" panose="02020603050405020304" pitchFamily="18" charset="0"/>
                <a:cs typeface="Times New Roman" panose="02020603050405020304" pitchFamily="18" charset="0"/>
              </a:rPr>
              <a:t>2023 с. </a:t>
            </a:r>
            <a:r>
              <a:rPr lang="ru-RU" sz="1400" dirty="0" err="1">
                <a:solidFill>
                  <a:srgbClr val="002060"/>
                </a:solidFill>
                <a:latin typeface="Times New Roman" panose="02020603050405020304" pitchFamily="18" charset="0"/>
                <a:cs typeface="Times New Roman" panose="02020603050405020304" pitchFamily="18" charset="0"/>
              </a:rPr>
              <a:t>кулун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тутар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ый</a:t>
            </a:r>
            <a:r>
              <a:rPr lang="ru-RU" sz="1400" dirty="0">
                <a:solidFill>
                  <a:srgbClr val="002060"/>
                </a:solidFill>
                <a:latin typeface="Times New Roman" panose="02020603050405020304" pitchFamily="18" charset="0"/>
                <a:cs typeface="Times New Roman" panose="02020603050405020304" pitchFamily="18" charset="0"/>
              </a:rPr>
              <a:t> 1  </a:t>
            </a:r>
            <a:r>
              <a:rPr lang="ru-RU" sz="1400" dirty="0" err="1">
                <a:solidFill>
                  <a:srgbClr val="002060"/>
                </a:solidFill>
                <a:latin typeface="Times New Roman" panose="02020603050405020304" pitchFamily="18" charset="0"/>
                <a:cs typeface="Times New Roman" panose="02020603050405020304" pitchFamily="18" charset="0"/>
              </a:rPr>
              <a:t>күнүттэн</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муус</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устар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ый</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smtClean="0">
                <a:solidFill>
                  <a:srgbClr val="002060"/>
                </a:solidFill>
                <a:latin typeface="Times New Roman" panose="02020603050405020304" pitchFamily="18" charset="0"/>
                <a:cs typeface="Times New Roman" panose="02020603050405020304" pitchFamily="18" charset="0"/>
              </a:rPr>
              <a:t>12 </a:t>
            </a:r>
            <a:r>
              <a:rPr lang="ru-RU" sz="1400" dirty="0" err="1">
                <a:solidFill>
                  <a:srgbClr val="002060"/>
                </a:solidFill>
                <a:latin typeface="Times New Roman" panose="02020603050405020304" pitchFamily="18" charset="0"/>
                <a:cs typeface="Times New Roman" panose="02020603050405020304" pitchFamily="18" charset="0"/>
              </a:rPr>
              <a:t>күнүгэр</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err="1">
                <a:solidFill>
                  <a:srgbClr val="002060"/>
                </a:solidFill>
                <a:latin typeface="Times New Roman" panose="02020603050405020304" pitchFamily="18" charset="0"/>
                <a:cs typeface="Times New Roman" panose="02020603050405020304" pitchFamily="18" charset="0"/>
              </a:rPr>
              <a:t>диэри</a:t>
            </a:r>
            <a:r>
              <a:rPr lang="ru-RU" sz="1400" dirty="0">
                <a:solidFill>
                  <a:srgbClr val="002060"/>
                </a:solidFill>
                <a:latin typeface="Times New Roman" panose="02020603050405020304" pitchFamily="18" charset="0"/>
                <a:cs typeface="Times New Roman" panose="02020603050405020304" pitchFamily="18" charset="0"/>
              </a:rPr>
              <a:t>.</a:t>
            </a:r>
          </a:p>
        </p:txBody>
      </p:sp>
      <p:sp>
        <p:nvSpPr>
          <p:cNvPr id="6" name="Заголовок 1"/>
          <p:cNvSpPr>
            <a:spLocks noGrp="1"/>
          </p:cNvSpPr>
          <p:nvPr>
            <p:ph type="title"/>
          </p:nvPr>
        </p:nvSpPr>
        <p:spPr>
          <a:xfrm>
            <a:off x="457200" y="-90264"/>
            <a:ext cx="8229600" cy="1143000"/>
          </a:xfrm>
        </p:spPr>
        <p:txBody>
          <a:bodyPr>
            <a:normAutofit/>
          </a:bodyPr>
          <a:lstStyle/>
          <a:p>
            <a:r>
              <a:rPr lang="ru-RU" sz="1800" b="1" i="1" dirty="0" smtClean="0">
                <a:solidFill>
                  <a:srgbClr val="002060"/>
                </a:solidFill>
                <a:latin typeface="Times New Roman" panose="02020603050405020304" pitchFamily="18" charset="0"/>
                <a:cs typeface="Times New Roman" panose="02020603050405020304" pitchFamily="18" charset="0"/>
              </a:rPr>
              <a:t>В.С.Яковлев-Далан </a:t>
            </a:r>
            <a:r>
              <a:rPr lang="ru-RU" sz="1800" b="1" i="1" dirty="0">
                <a:solidFill>
                  <a:srgbClr val="002060"/>
                </a:solidFill>
                <a:latin typeface="Times New Roman" panose="02020603050405020304" pitchFamily="18" charset="0"/>
                <a:cs typeface="Times New Roman" panose="02020603050405020304" pitchFamily="18" charset="0"/>
              </a:rPr>
              <a:t>«</a:t>
            </a:r>
            <a:r>
              <a:rPr lang="ru-RU" sz="1800" b="1" i="1" dirty="0" err="1">
                <a:solidFill>
                  <a:srgbClr val="002060"/>
                </a:solidFill>
                <a:latin typeface="Times New Roman" panose="02020603050405020304" pitchFamily="18" charset="0"/>
                <a:cs typeface="Times New Roman" panose="02020603050405020304" pitchFamily="18" charset="0"/>
              </a:rPr>
              <a:t>Кыракый</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хорсун</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кыыс</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Ньырбачаан</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туһунан</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кэпсээнин</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холобуругар</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алын</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сүһүөх</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оскуолатын</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үөрэнээччитэ</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олоххо</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туһанар</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үөрүйэхтэрин</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smtClean="0">
                <a:solidFill>
                  <a:srgbClr val="002060"/>
                </a:solidFill>
                <a:latin typeface="Times New Roman" panose="02020603050405020304" pitchFamily="18" charset="0"/>
                <a:cs typeface="Times New Roman" panose="02020603050405020304" pitchFamily="18" charset="0"/>
              </a:rPr>
              <a:t>сайыннарыы</a:t>
            </a:r>
            <a:r>
              <a:rPr lang="ru-RU" sz="1800" b="1" i="1" dirty="0" smtClean="0">
                <a:solidFill>
                  <a:srgbClr val="002060"/>
                </a:solidFill>
                <a:latin typeface="Times New Roman" panose="02020603050405020304" pitchFamily="18" charset="0"/>
                <a:cs typeface="Times New Roman" panose="02020603050405020304" pitchFamily="18" charset="0"/>
              </a:rPr>
              <a:t> </a:t>
            </a:r>
            <a:endParaRPr lang="ru-RU" sz="1800" b="1" i="1"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90264"/>
            <a:ext cx="8229600" cy="1143000"/>
          </a:xfrm>
        </p:spPr>
        <p:txBody>
          <a:bodyPr>
            <a:normAutofit/>
          </a:bodyPr>
          <a:lstStyle/>
          <a:p>
            <a:r>
              <a:rPr lang="ru-RU" sz="1800" b="1" i="1" dirty="0" smtClean="0">
                <a:solidFill>
                  <a:srgbClr val="002060"/>
                </a:solidFill>
                <a:latin typeface="Times New Roman" panose="02020603050405020304" pitchFamily="18" charset="0"/>
                <a:cs typeface="Times New Roman" panose="02020603050405020304" pitchFamily="18" charset="0"/>
              </a:rPr>
              <a:t>В.С.Яковлев-Далан </a:t>
            </a:r>
            <a:r>
              <a:rPr lang="ru-RU" sz="1800" b="1" i="1" dirty="0">
                <a:solidFill>
                  <a:srgbClr val="002060"/>
                </a:solidFill>
                <a:latin typeface="Times New Roman" panose="02020603050405020304" pitchFamily="18" charset="0"/>
                <a:cs typeface="Times New Roman" panose="02020603050405020304" pitchFamily="18" charset="0"/>
              </a:rPr>
              <a:t>«</a:t>
            </a:r>
            <a:r>
              <a:rPr lang="ru-RU" sz="1800" b="1" i="1" dirty="0" err="1">
                <a:solidFill>
                  <a:srgbClr val="002060"/>
                </a:solidFill>
                <a:latin typeface="Times New Roman" panose="02020603050405020304" pitchFamily="18" charset="0"/>
                <a:cs typeface="Times New Roman" panose="02020603050405020304" pitchFamily="18" charset="0"/>
              </a:rPr>
              <a:t>Кыракый</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хорсун</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кыыс</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Ньырбачаан</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туһунан</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кэпсээнин</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холобуругар</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алын</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сүһүөх</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оскуолатын</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үөрэнээччитэ</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олоххо</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туһанар</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a:solidFill>
                  <a:srgbClr val="002060"/>
                </a:solidFill>
                <a:latin typeface="Times New Roman" panose="02020603050405020304" pitchFamily="18" charset="0"/>
                <a:cs typeface="Times New Roman" panose="02020603050405020304" pitchFamily="18" charset="0"/>
              </a:rPr>
              <a:t>үөрүйэхтэрин</a:t>
            </a:r>
            <a:r>
              <a:rPr lang="ru-RU" sz="1800" b="1" i="1" dirty="0">
                <a:solidFill>
                  <a:srgbClr val="002060"/>
                </a:solidFill>
                <a:latin typeface="Times New Roman" panose="02020603050405020304" pitchFamily="18" charset="0"/>
                <a:cs typeface="Times New Roman" panose="02020603050405020304" pitchFamily="18" charset="0"/>
              </a:rPr>
              <a:t> </a:t>
            </a:r>
            <a:r>
              <a:rPr lang="ru-RU" sz="1800" b="1" i="1" dirty="0" err="1" smtClean="0">
                <a:solidFill>
                  <a:srgbClr val="002060"/>
                </a:solidFill>
                <a:latin typeface="Times New Roman" panose="02020603050405020304" pitchFamily="18" charset="0"/>
                <a:cs typeface="Times New Roman" panose="02020603050405020304" pitchFamily="18" charset="0"/>
              </a:rPr>
              <a:t>сайыннарыы</a:t>
            </a:r>
            <a:r>
              <a:rPr lang="ru-RU" sz="1800" b="1" i="1" dirty="0" smtClean="0">
                <a:solidFill>
                  <a:srgbClr val="002060"/>
                </a:solidFill>
                <a:latin typeface="Times New Roman" panose="02020603050405020304" pitchFamily="18" charset="0"/>
                <a:cs typeface="Times New Roman" panose="02020603050405020304" pitchFamily="18" charset="0"/>
              </a:rPr>
              <a:t> </a:t>
            </a:r>
            <a:endParaRPr lang="ru-RU" sz="1800" b="1" i="1" dirty="0">
              <a:solidFill>
                <a:srgbClr val="002060"/>
              </a:solidFill>
              <a:latin typeface="Times New Roman" panose="02020603050405020304" pitchFamily="18" charset="0"/>
              <a:cs typeface="Times New Roman" panose="02020603050405020304" pitchFamily="18" charset="0"/>
            </a:endParaRPr>
          </a:p>
        </p:txBody>
      </p:sp>
      <p:sp>
        <p:nvSpPr>
          <p:cNvPr id="3" name="Содержимое 2"/>
          <p:cNvSpPr>
            <a:spLocks noGrp="1"/>
          </p:cNvSpPr>
          <p:nvPr>
            <p:ph idx="1"/>
          </p:nvPr>
        </p:nvSpPr>
        <p:spPr>
          <a:xfrm>
            <a:off x="457200" y="1024136"/>
            <a:ext cx="8229600" cy="4997152"/>
          </a:xfrm>
        </p:spPr>
        <p:txBody>
          <a:bodyPr>
            <a:noAutofit/>
          </a:bodyPr>
          <a:lstStyle/>
          <a:p>
            <a:pPr marL="0" indent="0" algn="just">
              <a:buNone/>
            </a:pPr>
            <a:r>
              <a:rPr lang="ru-RU" sz="1600" dirty="0" smtClean="0">
                <a:solidFill>
                  <a:srgbClr val="002060"/>
                </a:solidFill>
                <a:latin typeface="Times New Roman" panose="02020603050405020304" pitchFamily="18" charset="0"/>
                <a:cs typeface="Times New Roman" panose="02020603050405020304" pitchFamily="18" charset="0"/>
              </a:rPr>
              <a:t>С</a:t>
            </a:r>
            <a:r>
              <a:rPr lang="sah-RU" sz="1600" dirty="0" smtClean="0">
                <a:solidFill>
                  <a:srgbClr val="002060"/>
                </a:solidFill>
                <a:latin typeface="Times New Roman" panose="02020603050405020304" pitchFamily="18" charset="0"/>
                <a:cs typeface="Times New Roman" panose="02020603050405020304" pitchFamily="18" charset="0"/>
              </a:rPr>
              <a:t>аҥардыллыбыт ФГҮөС </a:t>
            </a:r>
            <a:r>
              <a:rPr lang="ru-RU" sz="1600" dirty="0" err="1" smtClean="0">
                <a:solidFill>
                  <a:srgbClr val="002060"/>
                </a:solidFill>
                <a:latin typeface="Times New Roman" panose="02020603050405020304" pitchFamily="18" charset="0"/>
                <a:cs typeface="Times New Roman" panose="02020603050405020304" pitchFamily="18" charset="0"/>
              </a:rPr>
              <a:t>аныгы</a:t>
            </a:r>
            <a:r>
              <a:rPr lang="ru-RU" sz="1600" dirty="0" smtClean="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оскуолаҕа</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дьиэ</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кэргэҥҥэ</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оҕону</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иитии-дьаһайыы</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үлэтин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оннугар</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уһуйуу-уһуйуллуу</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сайыннарыы</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сатабылланыы</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үлэтэ</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былааннаахтык</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ыытыллыахтаах</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Уларытыы</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сүрүн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ис</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хоһооно</a:t>
            </a:r>
            <a:r>
              <a:rPr lang="ru-RU" sz="1600" dirty="0">
                <a:solidFill>
                  <a:srgbClr val="002060"/>
                </a:solidFill>
                <a:latin typeface="Times New Roman" panose="02020603050405020304" pitchFamily="18" charset="0"/>
                <a:cs typeface="Times New Roman" panose="02020603050405020304" pitchFamily="18" charset="0"/>
              </a:rPr>
              <a:t> – </a:t>
            </a:r>
            <a:r>
              <a:rPr lang="ru-RU" sz="1600" dirty="0" err="1">
                <a:solidFill>
                  <a:srgbClr val="002060"/>
                </a:solidFill>
                <a:latin typeface="Times New Roman" panose="02020603050405020304" pitchFamily="18" charset="0"/>
                <a:cs typeface="Times New Roman" panose="02020603050405020304" pitchFamily="18" charset="0"/>
              </a:rPr>
              <a:t>оҕо</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ыччат</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кыра</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сааһыттан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бэйэтин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билинэр</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тус</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бэйэтин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сайдар</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уратытын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булунар</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ис</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кыаҕын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арына</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сатыыр</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олоххо</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дьону</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кытта</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сыһыаҥҥа</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сатабылланар</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ырытынар-көннөрүнэр</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эппиэтинэстээх</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буоларга</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уһуйуллар</a:t>
            </a:r>
            <a:r>
              <a:rPr lang="ru-RU" sz="1600" dirty="0">
                <a:solidFill>
                  <a:srgbClr val="002060"/>
                </a:solidFill>
                <a:latin typeface="Times New Roman" panose="02020603050405020304" pitchFamily="18" charset="0"/>
                <a:cs typeface="Times New Roman" panose="02020603050405020304" pitchFamily="18" charset="0"/>
              </a:rPr>
              <a:t>. </a:t>
            </a:r>
            <a:endParaRPr lang="ru-RU" sz="1600" dirty="0" smtClean="0">
              <a:solidFill>
                <a:srgbClr val="002060"/>
              </a:solidFill>
              <a:latin typeface="Times New Roman" panose="02020603050405020304" pitchFamily="18" charset="0"/>
              <a:cs typeface="Times New Roman" panose="02020603050405020304" pitchFamily="18" charset="0"/>
            </a:endParaRPr>
          </a:p>
          <a:p>
            <a:pPr marL="0" indent="0" algn="just">
              <a:buNone/>
            </a:pPr>
            <a:r>
              <a:rPr lang="ru-RU" sz="1600" dirty="0" smtClean="0">
                <a:solidFill>
                  <a:srgbClr val="002060"/>
                </a:solidFill>
                <a:latin typeface="Times New Roman" panose="02020603050405020304" pitchFamily="18" charset="0"/>
                <a:cs typeface="Times New Roman" panose="02020603050405020304" pitchFamily="18" charset="0"/>
              </a:rPr>
              <a:t>Билиини </a:t>
            </a:r>
            <a:r>
              <a:rPr lang="ru-RU" sz="1600" dirty="0" err="1">
                <a:solidFill>
                  <a:srgbClr val="002060"/>
                </a:solidFill>
                <a:latin typeface="Times New Roman" panose="02020603050405020304" pitchFamily="18" charset="0"/>
                <a:cs typeface="Times New Roman" panose="02020603050405020304" pitchFamily="18" charset="0"/>
              </a:rPr>
              <a:t>алын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сүһүөх</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оскуолаҕа</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олоххо</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туһанар</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үөрүйэхтэр</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сүрүн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хайысхалара</a:t>
            </a:r>
            <a:r>
              <a:rPr lang="ru-RU" sz="1600" dirty="0" smtClean="0">
                <a:solidFill>
                  <a:srgbClr val="002060"/>
                </a:solidFill>
                <a:latin typeface="Times New Roman" panose="02020603050405020304" pitchFamily="18" charset="0"/>
                <a:cs typeface="Times New Roman" panose="02020603050405020304" pitchFamily="18" charset="0"/>
              </a:rPr>
              <a:t>:</a:t>
            </a:r>
            <a:endParaRPr lang="ru-RU" sz="1600" dirty="0">
              <a:solidFill>
                <a:srgbClr val="002060"/>
              </a:solidFill>
              <a:latin typeface="Times New Roman" panose="02020603050405020304" pitchFamily="18" charset="0"/>
              <a:cs typeface="Times New Roman" panose="02020603050405020304" pitchFamily="18" charset="0"/>
            </a:endParaRPr>
          </a:p>
        </p:txBody>
      </p:sp>
      <p:pic>
        <p:nvPicPr>
          <p:cNvPr id="33796" name="Picture 4" descr="https://uchebnik.mos.ru/system_2/atomic_objects/files/006/320/404/original/%D1%81%D0%BB%D0%B0%D0%B9%D0%B4_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931" t="16035" r="14261" b="3116"/>
          <a:stretch/>
        </p:blipFill>
        <p:spPr bwMode="auto">
          <a:xfrm>
            <a:off x="1229574" y="3140968"/>
            <a:ext cx="6684851" cy="31683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04470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99392"/>
            <a:ext cx="8229600" cy="634082"/>
          </a:xfrm>
        </p:spPr>
        <p:txBody>
          <a:bodyPr>
            <a:normAutofit/>
          </a:bodyPr>
          <a:lstStyle/>
          <a:p>
            <a:r>
              <a:rPr lang="sah-RU" sz="1800" b="1" dirty="0">
                <a:solidFill>
                  <a:srgbClr val="002060"/>
                </a:solidFill>
                <a:latin typeface="Times New Roman" panose="02020603050405020304" pitchFamily="18" charset="0"/>
                <a:cs typeface="Times New Roman" panose="02020603050405020304" pitchFamily="18" charset="0"/>
              </a:rPr>
              <a:t>Бырайыак сүрүн ис хоһооно, олоххо киириитин тутула</a:t>
            </a:r>
            <a:endParaRPr lang="ru-RU" sz="1800" b="1" i="1" dirty="0">
              <a:solidFill>
                <a:srgbClr val="002060"/>
              </a:solidFill>
              <a:latin typeface="Times New Roman" panose="02020603050405020304" pitchFamily="18" charset="0"/>
              <a:cs typeface="Times New Roman" panose="02020603050405020304" pitchFamily="18"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4027156624"/>
              </p:ext>
            </p:extLst>
          </p:nvPr>
        </p:nvGraphicFramePr>
        <p:xfrm>
          <a:off x="323528" y="404664"/>
          <a:ext cx="8568952" cy="6459303"/>
        </p:xfrm>
        <a:graphic>
          <a:graphicData uri="http://schemas.openxmlformats.org/drawingml/2006/table">
            <a:tbl>
              <a:tblPr firstRow="1" firstCol="1" bandRow="1"/>
              <a:tblGrid>
                <a:gridCol w="1732920"/>
                <a:gridCol w="4770304"/>
                <a:gridCol w="2065728"/>
              </a:tblGrid>
              <a:tr h="203283">
                <a:tc>
                  <a:txBody>
                    <a:bodyPr/>
                    <a:lstStyle/>
                    <a:p>
                      <a:pPr algn="ctr">
                        <a:spcBef>
                          <a:spcPts val="375"/>
                        </a:spcBef>
                        <a:spcAft>
                          <a:spcPts val="0"/>
                        </a:spcAft>
                      </a:pPr>
                      <a:r>
                        <a:rPr lang="sah-RU" sz="105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Хайысхалара</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175" marR="321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75"/>
                        </a:spcBef>
                        <a:spcAft>
                          <a:spcPts val="0"/>
                        </a:spcAft>
                      </a:pPr>
                      <a:r>
                        <a:rPr lang="sah-RU" sz="1050" b="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Ыытыллар үлэ көрүҥэ</a:t>
                      </a:r>
                      <a:endParaRPr lang="ru-RU" sz="10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175" marR="321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75"/>
                        </a:spcBef>
                        <a:spcAft>
                          <a:spcPts val="0"/>
                        </a:spcAft>
                      </a:pPr>
                      <a:r>
                        <a:rPr lang="sah-RU" sz="1050" b="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Ким толороро, кыттара</a:t>
                      </a:r>
                      <a:endParaRPr lang="ru-RU" sz="10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175" marR="321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56338">
                <a:tc>
                  <a:txBody>
                    <a:bodyPr/>
                    <a:lstStyle/>
                    <a:p>
                      <a:pPr algn="just">
                        <a:spcBef>
                          <a:spcPts val="375"/>
                        </a:spcBef>
                        <a:spcAft>
                          <a:spcPts val="0"/>
                        </a:spcAft>
                      </a:pPr>
                      <a:r>
                        <a:rPr lang="sah-RU" sz="105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l. Бэлэмнэнии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2023 с. кулун тутар ый 1  күнүттэн кулун тутар ый 6 күнүгэр диэри</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175" marR="321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1. Сыал, сорук туруоруу, үлэни барыллааһын (Айымньыны ырытыы, ис хоhоонун тургутуу, тэттик чинчийэр үлэлэри торумнааһын, тексинэн үлэ көрүҥнэрин түмүү, бэлиэтэнии, идеятын тэҥнии тутан анаарыы, сүрүн түмүгү быhаарыы);</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2. Хас биирдии оҕо толкуйдуур дьоҕурун, интеллегин кэтээн көрүү, мониторины саҕалааһын;</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3. «Оҕо чинчийэр дьоҕура, өйө-санаата, тыла-өһө сайдарыгар төрөппүт оруола» төрөппүттэргэ конференция-практикум тэрийии, </a:t>
                      </a:r>
                      <a:r>
                        <a:rPr lang="sah-RU" sz="105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диагностика түмүктэрин </a:t>
                      </a: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иһитиннэрии, төрөппүттэргэ </a:t>
                      </a:r>
                      <a:r>
                        <a:rPr lang="sah-RU" sz="105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бырайыак чэрчитинэн ыытыллар үлэ </a:t>
                      </a: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барылын,  сметатын билиһиннэрии.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175" marR="321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Кылаас салайааччыта</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sah-RU" sz="105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Учуутал</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Учуутал, төрөппүттэр</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175" marR="321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67933">
                <a:tc>
                  <a:txBody>
                    <a:bodyPr/>
                    <a:lstStyle/>
                    <a:p>
                      <a:pPr algn="just">
                        <a:spcBef>
                          <a:spcPts val="375"/>
                        </a:spcBef>
                        <a:spcAft>
                          <a:spcPts val="0"/>
                        </a:spcAft>
                      </a:pPr>
                      <a:r>
                        <a:rPr lang="sah-RU" sz="105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ll. Олоххо киллэрии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2023 с. кулун тутар ый 7  күнүттэн кулун тутар ый 31 күнүгэр диэри</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175" marR="321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Bef>
                          <a:spcPts val="375"/>
                        </a:spcBef>
                        <a:spcAft>
                          <a:spcPts val="0"/>
                        </a:spcAft>
                      </a:pP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1. Ылыллыбыт былаанынан бырайыагы тиһигин быспакка үлэлэтии.</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2. Хас биирдии төрөппүт оҕотун кытта тус тэттик бырайыактарын (подпроекты) кэмигэр оҥороллорун ситиһии:</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1). Дарина Индеева ийэтинээн – «Кылынан уонна сиэлинэн өрүү ньымаларын үөрэтии»;</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2).Нюргун Матвеев ийэтинээн, аҕатынаан «Саха былыргы иһиттэрэ»;</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3). Попов Ваня ийэтинээн – «Ньырбачаан Кустаах күөлгэ» алмазнай мозаика;</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ru-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4). </a:t>
                      </a: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Сорокина Маша ийэтинээн «Өй оонньуулара» (викториналар, тестэр, о.д.а);</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5). Николаев Сахайаан ийэтинээн – «Өбүгэ оонньуулара» (сахалыы остуол оонньуулара: хабылык, хаамыска, тырыыҥка, о.д.а, эти-хааны чэбдигирдэр өбүгэ оонньуулара);</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6</a:t>
                      </a:r>
                      <a:r>
                        <a:rPr lang="sah-RU" sz="1000" kern="12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).В.С.Яковлев-Далан </a:t>
                      </a: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«Кыракый хорсун кыыс Ньырбачаан туһунан кэпсээн» электроннай сыһыарыытын оҥоруу (ойуу, аудио);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7).«Өй оонньуулара» веб-версията “Ньырбачаан” QUIZ-оонньуу</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175" marR="321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Bef>
                          <a:spcPts val="375"/>
                        </a:spcBef>
                        <a:spcAft>
                          <a:spcPts val="0"/>
                        </a:spcAft>
                      </a:pP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-Учуутал, оҕолор, төрөппүттэр.</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-Бырайыак кыттыылаахтара.</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sah-RU" sz="1000" kern="12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Индеевтар дьиэ кэргэттэрэ, учуутал.</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-Матвеевтар дьиэ кэргэттэрэ, учуутал.</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-Поповтар дьиэ кэргэттэрэ, учуутал.</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-Новгородовтар дьиэ кэргэттэрэ, учуутал.</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-Николаевтар дьиэ кэргэттэрэ, учуутал.</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00" kern="12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Учуутал, </a:t>
                      </a:r>
                      <a:r>
                        <a:rPr lang="sah-RU" sz="1000" kern="12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оҕолор</a:t>
                      </a:r>
                      <a:r>
                        <a:rPr lang="sah-RU" sz="1000" kern="12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000" kern="12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sah-RU" sz="1000" kern="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Учуутал</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175" marR="321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7337">
                <a:tc>
                  <a:txBody>
                    <a:bodyPr/>
                    <a:lstStyle/>
                    <a:p>
                      <a:pPr algn="just">
                        <a:spcBef>
                          <a:spcPts val="375"/>
                        </a:spcBef>
                        <a:spcAft>
                          <a:spcPts val="0"/>
                        </a:spcAft>
                      </a:pPr>
                      <a:r>
                        <a:rPr lang="sah-RU" sz="105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lll. Түмүк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2023 с. муус устар 1 күнүттэн </a:t>
                      </a:r>
                      <a:r>
                        <a:rPr lang="sah-RU" sz="105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ru-RU" sz="105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sah-RU" sz="105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күнүгэр дылы.</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175" marR="321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Bef>
                          <a:spcPts val="375"/>
                        </a:spcBef>
                        <a:spcAft>
                          <a:spcPts val="0"/>
                        </a:spcAft>
                      </a:pPr>
                      <a:r>
                        <a:rPr lang="sah-RU" sz="105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1. Бырайыак үлэтин түмүгүнэн тэрээһин үлэлэр.</a:t>
                      </a:r>
                    </a:p>
                    <a:p>
                      <a:pPr algn="just">
                        <a:spcBef>
                          <a:spcPts val="375"/>
                        </a:spcBef>
                        <a:spcAft>
                          <a:spcPts val="0"/>
                        </a:spcAft>
                      </a:pPr>
                      <a:r>
                        <a:rPr lang="sah-RU" sz="105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2. Сыл аайы кылаас иһинэн ыытыллар «Тииҥчээн»  научнай-практическай конференцияҕа тэттик бырайыактары көмүскээһин (выход проекта). </a:t>
                      </a:r>
                    </a:p>
                    <a:p>
                      <a:pPr algn="just">
                        <a:spcBef>
                          <a:spcPts val="375"/>
                        </a:spcBef>
                        <a:spcAft>
                          <a:spcPts val="0"/>
                        </a:spcAft>
                      </a:pPr>
                      <a:r>
                        <a:rPr lang="sah-RU" sz="105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3. Библиотека үлэһиттэрэ ыытар «Оҕо кинигэтин нэдиэлэтигэр» бырайыакпыт туһунан иһитиннэрии, сырдатыы.</a:t>
                      </a:r>
                    </a:p>
                    <a:p>
                      <a:pPr algn="just">
                        <a:spcBef>
                          <a:spcPts val="375"/>
                        </a:spcBef>
                        <a:spcAft>
                          <a:spcPts val="0"/>
                        </a:spcAft>
                      </a:pPr>
                      <a:r>
                        <a:rPr lang="sah-RU" sz="105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4. В.С.Яковлев-Далан аатынан Кытаанах орто оскуолата ыытар алын сүһүөх оскуола кылаастарын коллективтарыгар Далан айымньытынан кэтэхтэн республикатааҕы айар куонкуруска кыттыы. </a:t>
                      </a:r>
                    </a:p>
                    <a:p>
                      <a:pPr algn="just">
                        <a:spcBef>
                          <a:spcPts val="375"/>
                        </a:spcBef>
                        <a:spcAft>
                          <a:spcPts val="0"/>
                        </a:spcAft>
                      </a:pPr>
                      <a:r>
                        <a:rPr lang="sah-RU" sz="105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5. "Өй оонньуулара: интерактивнай пазллар, филворд, кроссвортар, викториналар, веб-квестар" станцияларынан күрэхтэһии тэрийии.</a:t>
                      </a:r>
                    </a:p>
                    <a:p>
                      <a:pPr algn="just">
                        <a:spcBef>
                          <a:spcPts val="375"/>
                        </a:spcBef>
                        <a:spcAft>
                          <a:spcPts val="0"/>
                        </a:spcAft>
                      </a:pPr>
                      <a:r>
                        <a:rPr lang="sah-RU" sz="105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6. Бырайыак салгыы сайдар кэскилин дьүүллэһии, ырытыы (рефлексия), салгыы быланнаныы.</a:t>
                      </a:r>
                      <a:endPar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175" marR="321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-Учуутал, төрөппүттэр, үөрэнээччилэр.</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sah-RU" sz="105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Бырайыак кыттыылаахтара</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-Бырайыак кыттыылаахтара</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-1-6 кылаас үөрэнээччилэрэ </a:t>
                      </a:r>
                    </a:p>
                    <a:p>
                      <a:pPr algn="just">
                        <a:spcBef>
                          <a:spcPts val="375"/>
                        </a:spcBef>
                        <a:spcAft>
                          <a:spcPts val="0"/>
                        </a:spcAft>
                      </a:pPr>
                      <a:endParaRPr lang="sah-RU" sz="105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75"/>
                        </a:spcBef>
                        <a:spcAft>
                          <a:spcPts val="0"/>
                        </a:spcAft>
                      </a:pPr>
                      <a:r>
                        <a:rPr lang="sah-RU" sz="105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-Бырайыак </a:t>
                      </a:r>
                      <a:r>
                        <a:rPr lang="sah-RU" sz="105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кыттыылаахтара</a:t>
                      </a:r>
                      <a:endParaRPr lang="ru-RU" sz="1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175" marR="321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8747039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85402"/>
            <a:ext cx="8229600" cy="634082"/>
          </a:xfrm>
        </p:spPr>
        <p:txBody>
          <a:bodyPr>
            <a:normAutofit fontScale="90000"/>
          </a:bodyPr>
          <a:lstStyle/>
          <a:p>
            <a:r>
              <a:rPr lang="ru-RU" sz="1800" b="1" dirty="0">
                <a:solidFill>
                  <a:srgbClr val="002060"/>
                </a:solidFill>
                <a:latin typeface="Times New Roman" panose="02020603050405020304" pitchFamily="18" charset="0"/>
                <a:cs typeface="Times New Roman" panose="02020603050405020304" pitchFamily="18" charset="0"/>
              </a:rPr>
              <a:t>«</a:t>
            </a:r>
            <a:r>
              <a:rPr lang="ru-RU" sz="1800" b="1" dirty="0" err="1">
                <a:solidFill>
                  <a:srgbClr val="002060"/>
                </a:solidFill>
                <a:latin typeface="Times New Roman" panose="02020603050405020304" pitchFamily="18" charset="0"/>
                <a:cs typeface="Times New Roman" panose="02020603050405020304" pitchFamily="18" charset="0"/>
              </a:rPr>
              <a:t>Оҕо</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a:solidFill>
                  <a:srgbClr val="002060"/>
                </a:solidFill>
                <a:latin typeface="Times New Roman" panose="02020603050405020304" pitchFamily="18" charset="0"/>
                <a:cs typeface="Times New Roman" panose="02020603050405020304" pitchFamily="18" charset="0"/>
              </a:rPr>
              <a:t>чинчийэр</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a:solidFill>
                  <a:srgbClr val="002060"/>
                </a:solidFill>
                <a:latin typeface="Times New Roman" panose="02020603050405020304" pitchFamily="18" charset="0"/>
                <a:cs typeface="Times New Roman" panose="02020603050405020304" pitchFamily="18" charset="0"/>
              </a:rPr>
              <a:t>дьоҕура</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a:solidFill>
                  <a:srgbClr val="002060"/>
                </a:solidFill>
                <a:latin typeface="Times New Roman" panose="02020603050405020304" pitchFamily="18" charset="0"/>
                <a:cs typeface="Times New Roman" panose="02020603050405020304" pitchFamily="18" charset="0"/>
              </a:rPr>
              <a:t>өйө-санаата</a:t>
            </a:r>
            <a:r>
              <a:rPr lang="ru-RU" sz="1800" b="1" dirty="0">
                <a:solidFill>
                  <a:srgbClr val="002060"/>
                </a:solidFill>
                <a:latin typeface="Times New Roman" panose="02020603050405020304" pitchFamily="18" charset="0"/>
                <a:cs typeface="Times New Roman" panose="02020603050405020304" pitchFamily="18" charset="0"/>
              </a:rPr>
              <a:t>, тыла-</a:t>
            </a:r>
            <a:r>
              <a:rPr lang="ru-RU" sz="1800" b="1" dirty="0" err="1">
                <a:solidFill>
                  <a:srgbClr val="002060"/>
                </a:solidFill>
                <a:latin typeface="Times New Roman" panose="02020603050405020304" pitchFamily="18" charset="0"/>
                <a:cs typeface="Times New Roman" panose="02020603050405020304" pitchFamily="18" charset="0"/>
              </a:rPr>
              <a:t>өһө</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a:solidFill>
                  <a:srgbClr val="002060"/>
                </a:solidFill>
                <a:latin typeface="Times New Roman" panose="02020603050405020304" pitchFamily="18" charset="0"/>
                <a:cs typeface="Times New Roman" panose="02020603050405020304" pitchFamily="18" charset="0"/>
              </a:rPr>
              <a:t>сайдарыгар</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a:solidFill>
                  <a:srgbClr val="002060"/>
                </a:solidFill>
                <a:latin typeface="Times New Roman" panose="02020603050405020304" pitchFamily="18" charset="0"/>
                <a:cs typeface="Times New Roman" panose="02020603050405020304" pitchFamily="18" charset="0"/>
              </a:rPr>
              <a:t>төрөппүт</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a:solidFill>
                  <a:srgbClr val="002060"/>
                </a:solidFill>
                <a:latin typeface="Times New Roman" panose="02020603050405020304" pitchFamily="18" charset="0"/>
                <a:cs typeface="Times New Roman" panose="02020603050405020304" pitchFamily="18" charset="0"/>
              </a:rPr>
              <a:t>оруола</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a:solidFill>
                  <a:srgbClr val="002060"/>
                </a:solidFill>
                <a:latin typeface="Times New Roman" panose="02020603050405020304" pitchFamily="18" charset="0"/>
                <a:cs typeface="Times New Roman" panose="02020603050405020304" pitchFamily="18" charset="0"/>
              </a:rPr>
              <a:t>төрөппүттэргэ</a:t>
            </a:r>
            <a:r>
              <a:rPr lang="ru-RU" sz="1800" b="1" dirty="0">
                <a:solidFill>
                  <a:srgbClr val="002060"/>
                </a:solidFill>
                <a:latin typeface="Times New Roman" panose="02020603050405020304" pitchFamily="18" charset="0"/>
                <a:cs typeface="Times New Roman" panose="02020603050405020304" pitchFamily="18" charset="0"/>
              </a:rPr>
              <a:t> конференция-практикум </a:t>
            </a:r>
          </a:p>
        </p:txBody>
      </p:sp>
      <p:sp>
        <p:nvSpPr>
          <p:cNvPr id="3" name="Прямоугольник 2"/>
          <p:cNvSpPr/>
          <p:nvPr/>
        </p:nvSpPr>
        <p:spPr>
          <a:xfrm>
            <a:off x="4860032" y="4437112"/>
            <a:ext cx="3744416" cy="461665"/>
          </a:xfrm>
          <a:prstGeom prst="rect">
            <a:avLst/>
          </a:prstGeom>
        </p:spPr>
        <p:txBody>
          <a:bodyPr wrap="square">
            <a:spAutoFit/>
          </a:bodyPr>
          <a:lstStyle/>
          <a:p>
            <a:pPr marL="285750" indent="-285750">
              <a:buFont typeface="Wingdings" panose="05000000000000000000" pitchFamily="2" charset="2"/>
              <a:buChar char="v"/>
            </a:pPr>
            <a:r>
              <a:rPr lang="ru-RU" sz="1200" dirty="0" smtClean="0">
                <a:solidFill>
                  <a:srgbClr val="002060"/>
                </a:solidFill>
                <a:latin typeface="Times New Roman" panose="02020603050405020304" pitchFamily="18" charset="0"/>
                <a:cs typeface="Times New Roman" panose="02020603050405020304" pitchFamily="18" charset="0"/>
              </a:rPr>
              <a:t>25 </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төрөппүт</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оҕо</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көрдөстөҕүнэ</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ааҕар</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эбит</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үгүстэрэ</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араас</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биричиинэннэн</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аахпаттар</a:t>
            </a:r>
            <a:endParaRPr lang="ru-RU" sz="1200" dirty="0">
              <a:solidFill>
                <a:srgbClr val="002060"/>
              </a:solidFill>
              <a:latin typeface="Times New Roman" panose="02020603050405020304" pitchFamily="18" charset="0"/>
              <a:cs typeface="Times New Roman" panose="02020603050405020304" pitchFamily="18" charset="0"/>
            </a:endParaRPr>
          </a:p>
        </p:txBody>
      </p:sp>
      <p:graphicFrame>
        <p:nvGraphicFramePr>
          <p:cNvPr id="7" name="Диаграмма 6"/>
          <p:cNvGraphicFramePr/>
          <p:nvPr>
            <p:extLst>
              <p:ext uri="{D42A27DB-BD31-4B8C-83A1-F6EECF244321}">
                <p14:modId xmlns:p14="http://schemas.microsoft.com/office/powerpoint/2010/main" val="2358755235"/>
              </p:ext>
            </p:extLst>
          </p:nvPr>
        </p:nvGraphicFramePr>
        <p:xfrm>
          <a:off x="539552" y="512723"/>
          <a:ext cx="3725069" cy="176598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Диаграмма 9"/>
          <p:cNvGraphicFramePr/>
          <p:nvPr>
            <p:extLst>
              <p:ext uri="{D42A27DB-BD31-4B8C-83A1-F6EECF244321}">
                <p14:modId xmlns:p14="http://schemas.microsoft.com/office/powerpoint/2010/main" val="3608494692"/>
              </p:ext>
            </p:extLst>
          </p:nvPr>
        </p:nvGraphicFramePr>
        <p:xfrm>
          <a:off x="4809283" y="512723"/>
          <a:ext cx="3723157" cy="176598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Диаграмма 12"/>
          <p:cNvGraphicFramePr/>
          <p:nvPr>
            <p:extLst>
              <p:ext uri="{D42A27DB-BD31-4B8C-83A1-F6EECF244321}">
                <p14:modId xmlns:p14="http://schemas.microsoft.com/office/powerpoint/2010/main" val="1939777451"/>
              </p:ext>
            </p:extLst>
          </p:nvPr>
        </p:nvGraphicFramePr>
        <p:xfrm>
          <a:off x="550784" y="2661929"/>
          <a:ext cx="3696072" cy="176414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Диаграмма 15"/>
          <p:cNvGraphicFramePr/>
          <p:nvPr>
            <p:extLst>
              <p:ext uri="{D42A27DB-BD31-4B8C-83A1-F6EECF244321}">
                <p14:modId xmlns:p14="http://schemas.microsoft.com/office/powerpoint/2010/main" val="2656478322"/>
              </p:ext>
            </p:extLst>
          </p:nvPr>
        </p:nvGraphicFramePr>
        <p:xfrm>
          <a:off x="4809282" y="2679397"/>
          <a:ext cx="3723157" cy="1764149"/>
        </p:xfrm>
        <a:graphic>
          <a:graphicData uri="http://schemas.openxmlformats.org/drawingml/2006/chart">
            <c:chart xmlns:c="http://schemas.openxmlformats.org/drawingml/2006/chart" xmlns:r="http://schemas.openxmlformats.org/officeDocument/2006/relationships" r:id="rId5"/>
          </a:graphicData>
        </a:graphic>
      </p:graphicFrame>
      <p:sp>
        <p:nvSpPr>
          <p:cNvPr id="17" name="Прямоугольник 16"/>
          <p:cNvSpPr/>
          <p:nvPr/>
        </p:nvSpPr>
        <p:spPr>
          <a:xfrm>
            <a:off x="479451" y="2204864"/>
            <a:ext cx="3444477" cy="276999"/>
          </a:xfrm>
          <a:prstGeom prst="rect">
            <a:avLst/>
          </a:prstGeom>
        </p:spPr>
        <p:txBody>
          <a:bodyPr wrap="square">
            <a:spAutoFit/>
          </a:bodyPr>
          <a:lstStyle/>
          <a:p>
            <a:pPr marL="285750" indent="-285750">
              <a:buFont typeface="Wingdings" panose="05000000000000000000" pitchFamily="2" charset="2"/>
              <a:buChar char="v"/>
            </a:pPr>
            <a:r>
              <a:rPr lang="ru-RU" sz="1200" dirty="0" err="1" smtClean="0">
                <a:solidFill>
                  <a:srgbClr val="002060"/>
                </a:solidFill>
                <a:latin typeface="Times New Roman" panose="02020603050405020304" pitchFamily="18" charset="0"/>
                <a:cs typeface="Times New Roman" panose="02020603050405020304" pitchFamily="18" charset="0"/>
              </a:rPr>
              <a:t>Дьиэ</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кэргэҥҥэ</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барыларыгар</a:t>
            </a:r>
            <a:r>
              <a:rPr lang="ru-RU" sz="1200" dirty="0">
                <a:solidFill>
                  <a:srgbClr val="002060"/>
                </a:solidFill>
                <a:latin typeface="Times New Roman" panose="02020603050405020304" pitchFamily="18" charset="0"/>
                <a:cs typeface="Times New Roman" panose="02020603050405020304" pitchFamily="18" charset="0"/>
              </a:rPr>
              <a:t> библиотека </a:t>
            </a:r>
            <a:r>
              <a:rPr lang="ru-RU" sz="1200" dirty="0" err="1" smtClean="0">
                <a:solidFill>
                  <a:srgbClr val="002060"/>
                </a:solidFill>
                <a:latin typeface="Times New Roman" panose="02020603050405020304" pitchFamily="18" charset="0"/>
                <a:cs typeface="Times New Roman" panose="02020603050405020304" pitchFamily="18" charset="0"/>
              </a:rPr>
              <a:t>баар</a:t>
            </a:r>
            <a:endParaRPr lang="ru-RU" sz="1200" dirty="0">
              <a:solidFill>
                <a:srgbClr val="002060"/>
              </a:solidFill>
              <a:latin typeface="Times New Roman" panose="02020603050405020304" pitchFamily="18" charset="0"/>
              <a:cs typeface="Times New Roman" panose="02020603050405020304" pitchFamily="18" charset="0"/>
            </a:endParaRPr>
          </a:p>
        </p:txBody>
      </p:sp>
      <p:sp>
        <p:nvSpPr>
          <p:cNvPr id="18" name="Прямоугольник 17"/>
          <p:cNvSpPr/>
          <p:nvPr/>
        </p:nvSpPr>
        <p:spPr>
          <a:xfrm>
            <a:off x="4737881" y="2204864"/>
            <a:ext cx="3931829" cy="461665"/>
          </a:xfrm>
          <a:prstGeom prst="rect">
            <a:avLst/>
          </a:prstGeom>
        </p:spPr>
        <p:txBody>
          <a:bodyPr wrap="square">
            <a:spAutoFit/>
          </a:bodyPr>
          <a:lstStyle/>
          <a:p>
            <a:pPr marL="285750" indent="-285750">
              <a:buFont typeface="Wingdings" panose="05000000000000000000" pitchFamily="2" charset="2"/>
              <a:buChar char="v"/>
            </a:pPr>
            <a:r>
              <a:rPr lang="ru-RU" sz="1200" dirty="0" err="1" smtClean="0">
                <a:solidFill>
                  <a:srgbClr val="002060"/>
                </a:solidFill>
                <a:latin typeface="Times New Roman" panose="02020603050405020304" pitchFamily="18" charset="0"/>
                <a:cs typeface="Times New Roman" panose="02020603050405020304" pitchFamily="18" charset="0"/>
              </a:rPr>
              <a:t>Сорох</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ыалга</a:t>
            </a:r>
            <a:r>
              <a:rPr lang="ru-RU" sz="1200" dirty="0">
                <a:solidFill>
                  <a:srgbClr val="002060"/>
                </a:solidFill>
                <a:latin typeface="Times New Roman" panose="02020603050405020304" pitchFamily="18" charset="0"/>
                <a:cs typeface="Times New Roman" panose="02020603050405020304" pitchFamily="18" charset="0"/>
              </a:rPr>
              <a:t> библиотека </a:t>
            </a:r>
            <a:r>
              <a:rPr lang="ru-RU" sz="1200" dirty="0" err="1">
                <a:solidFill>
                  <a:srgbClr val="002060"/>
                </a:solidFill>
                <a:latin typeface="Times New Roman" panose="02020603050405020304" pitchFamily="18" charset="0"/>
                <a:cs typeface="Times New Roman" panose="02020603050405020304" pitchFamily="18" charset="0"/>
              </a:rPr>
              <a:t>аҥара</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сорох</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ыалга</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бмблиотека</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улахан</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аҥара</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оҕо</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кинигэтигэр</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анаммыт</a:t>
            </a:r>
            <a:endParaRPr lang="ru-RU" sz="1200" dirty="0">
              <a:solidFill>
                <a:srgbClr val="002060"/>
              </a:solidFill>
              <a:latin typeface="Times New Roman" panose="02020603050405020304" pitchFamily="18" charset="0"/>
              <a:cs typeface="Times New Roman" panose="02020603050405020304" pitchFamily="18" charset="0"/>
            </a:endParaRPr>
          </a:p>
        </p:txBody>
      </p:sp>
      <p:sp>
        <p:nvSpPr>
          <p:cNvPr id="19" name="Прямоугольник 18"/>
          <p:cNvSpPr/>
          <p:nvPr/>
        </p:nvSpPr>
        <p:spPr>
          <a:xfrm>
            <a:off x="457200" y="4437112"/>
            <a:ext cx="3794992" cy="461665"/>
          </a:xfrm>
          <a:prstGeom prst="rect">
            <a:avLst/>
          </a:prstGeom>
        </p:spPr>
        <p:txBody>
          <a:bodyPr wrap="square">
            <a:spAutoFit/>
          </a:bodyPr>
          <a:lstStyle/>
          <a:p>
            <a:pPr marL="285750" indent="-285750">
              <a:buFont typeface="Wingdings" panose="05000000000000000000" pitchFamily="2" charset="2"/>
              <a:buChar char="v"/>
            </a:pPr>
            <a:r>
              <a:rPr lang="ru-RU" sz="1200" dirty="0" err="1" smtClean="0">
                <a:solidFill>
                  <a:srgbClr val="002060"/>
                </a:solidFill>
                <a:latin typeface="Times New Roman" panose="02020603050405020304" pitchFamily="18" charset="0"/>
                <a:cs typeface="Times New Roman" panose="02020603050405020304" pitchFamily="18" charset="0"/>
              </a:rPr>
              <a:t>Төрөппүттэр</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оҕолоругар</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анаан</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Кэскил</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хаһыаты</a:t>
            </a:r>
            <a:r>
              <a:rPr lang="ru-RU" sz="1200" dirty="0">
                <a:solidFill>
                  <a:srgbClr val="002060"/>
                </a:solidFill>
                <a:latin typeface="Times New Roman" panose="02020603050405020304" pitchFamily="18" charset="0"/>
                <a:cs typeface="Times New Roman" panose="02020603050405020304" pitchFamily="18" charset="0"/>
              </a:rPr>
              <a:t> 80% </a:t>
            </a:r>
            <a:r>
              <a:rPr lang="ru-RU" sz="1200" dirty="0" err="1">
                <a:solidFill>
                  <a:srgbClr val="002060"/>
                </a:solidFill>
                <a:latin typeface="Times New Roman" panose="02020603050405020304" pitchFamily="18" charset="0"/>
                <a:cs typeface="Times New Roman" panose="02020603050405020304" pitchFamily="18" charset="0"/>
              </a:rPr>
              <a:t>уонна</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a:solidFill>
                  <a:srgbClr val="002060"/>
                </a:solidFill>
                <a:latin typeface="Times New Roman" panose="02020603050405020304" pitchFamily="18" charset="0"/>
                <a:cs typeface="Times New Roman" panose="02020603050405020304" pitchFamily="18" charset="0"/>
              </a:rPr>
              <a:t>Чуораанчыгы</a:t>
            </a:r>
            <a:r>
              <a:rPr lang="ru-RU" sz="1200" dirty="0">
                <a:solidFill>
                  <a:srgbClr val="002060"/>
                </a:solidFill>
                <a:latin typeface="Times New Roman" panose="02020603050405020304" pitchFamily="18" charset="0"/>
                <a:cs typeface="Times New Roman" panose="02020603050405020304" pitchFamily="18" charset="0"/>
              </a:rPr>
              <a:t> 40% </a:t>
            </a:r>
            <a:r>
              <a:rPr lang="ru-RU" sz="1200" dirty="0" err="1">
                <a:solidFill>
                  <a:srgbClr val="002060"/>
                </a:solidFill>
                <a:latin typeface="Times New Roman" panose="02020603050405020304" pitchFamily="18" charset="0"/>
                <a:cs typeface="Times New Roman" panose="02020603050405020304" pitchFamily="18" charset="0"/>
              </a:rPr>
              <a:t>сурутараллар</a:t>
            </a:r>
            <a:r>
              <a:rPr lang="ru-RU" sz="1200" dirty="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эбит</a:t>
            </a:r>
            <a:endParaRPr lang="ru-RU" sz="1200" dirty="0">
              <a:solidFill>
                <a:srgbClr val="002060"/>
              </a:solidFill>
              <a:latin typeface="Times New Roman" panose="02020603050405020304" pitchFamily="18" charset="0"/>
              <a:cs typeface="Times New Roman" panose="02020603050405020304" pitchFamily="18" charset="0"/>
            </a:endParaRPr>
          </a:p>
        </p:txBody>
      </p:sp>
      <p:sp>
        <p:nvSpPr>
          <p:cNvPr id="22" name="TextBox 21"/>
          <p:cNvSpPr txBox="1"/>
          <p:nvPr/>
        </p:nvSpPr>
        <p:spPr>
          <a:xfrm>
            <a:off x="1547664" y="556935"/>
            <a:ext cx="2831609" cy="307777"/>
          </a:xfrm>
          <a:prstGeom prst="rect">
            <a:avLst/>
          </a:prstGeom>
          <a:noFill/>
        </p:spPr>
        <p:txBody>
          <a:bodyPr wrap="none" rtlCol="0">
            <a:spAutoFit/>
          </a:bodyPr>
          <a:lstStyle/>
          <a:p>
            <a:r>
              <a:rPr lang="sah-RU" sz="1400" b="1" dirty="0" smtClean="0">
                <a:solidFill>
                  <a:srgbClr val="002060"/>
                </a:solidFill>
                <a:latin typeface="Times New Roman" panose="02020603050405020304" pitchFamily="18" charset="0"/>
                <a:cs typeface="Times New Roman" panose="02020603050405020304" pitchFamily="18" charset="0"/>
              </a:rPr>
              <a:t>Дьиэҕэ библиотекалааххыт дуо?</a:t>
            </a:r>
            <a:endParaRPr lang="ru-RU" sz="1400" b="1" dirty="0">
              <a:solidFill>
                <a:srgbClr val="002060"/>
              </a:solidFill>
              <a:latin typeface="Times New Roman" panose="02020603050405020304" pitchFamily="18" charset="0"/>
              <a:cs typeface="Times New Roman" panose="02020603050405020304" pitchFamily="18" charset="0"/>
            </a:endParaRPr>
          </a:p>
        </p:txBody>
      </p:sp>
      <p:pic>
        <p:nvPicPr>
          <p:cNvPr id="23" name="Рисунок 22"/>
          <p:cNvPicPr>
            <a:picLocks noChangeAspect="1"/>
          </p:cNvPicPr>
          <p:nvPr/>
        </p:nvPicPr>
        <p:blipFill rotWithShape="1">
          <a:blip r:embed="rId6" cstate="print">
            <a:extLst>
              <a:ext uri="{28A0092B-C50C-407E-A947-70E740481C1C}">
                <a14:useLocalDpi xmlns:a14="http://schemas.microsoft.com/office/drawing/2010/main" val="0"/>
              </a:ext>
            </a:extLst>
          </a:blip>
          <a:srcRect t="18501" b="12201"/>
          <a:stretch/>
        </p:blipFill>
        <p:spPr>
          <a:xfrm>
            <a:off x="2519635" y="4925556"/>
            <a:ext cx="3719275" cy="1700808"/>
          </a:xfrm>
          <a:prstGeom prst="rect">
            <a:avLst/>
          </a:prstGeom>
        </p:spPr>
      </p:pic>
    </p:spTree>
    <p:extLst>
      <p:ext uri="{BB962C8B-B14F-4D97-AF65-F5344CB8AC3E}">
        <p14:creationId xmlns:p14="http://schemas.microsoft.com/office/powerpoint/2010/main" val="30305255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99392"/>
            <a:ext cx="8229600" cy="634082"/>
          </a:xfrm>
        </p:spPr>
        <p:txBody>
          <a:bodyPr>
            <a:normAutofit/>
          </a:bodyPr>
          <a:lstStyle/>
          <a:p>
            <a:r>
              <a:rPr lang="sah-RU" sz="1800" b="1" dirty="0">
                <a:solidFill>
                  <a:srgbClr val="002060"/>
                </a:solidFill>
                <a:latin typeface="Times New Roman" panose="02020603050405020304" pitchFamily="18" charset="0"/>
                <a:cs typeface="Times New Roman" panose="02020603050405020304" pitchFamily="18" charset="0"/>
              </a:rPr>
              <a:t>Уруок таһынан </a:t>
            </a:r>
            <a:r>
              <a:rPr lang="sah-RU" sz="1800" b="1" dirty="0" smtClean="0">
                <a:solidFill>
                  <a:srgbClr val="002060"/>
                </a:solidFill>
                <a:latin typeface="Times New Roman" panose="02020603050405020304" pitchFamily="18" charset="0"/>
                <a:cs typeface="Times New Roman" panose="02020603050405020304" pitchFamily="18" charset="0"/>
              </a:rPr>
              <a:t>дьарыктар</a:t>
            </a:r>
            <a:endParaRPr lang="ru-RU" sz="1800" b="1" i="1" dirty="0">
              <a:solidFill>
                <a:srgbClr val="002060"/>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521921" y="452994"/>
            <a:ext cx="2151551" cy="369332"/>
          </a:xfrm>
          <a:prstGeom prst="rect">
            <a:avLst/>
          </a:prstGeom>
        </p:spPr>
        <p:txBody>
          <a:bodyPr wrap="none">
            <a:spAutoFit/>
          </a:bodyPr>
          <a:lstStyle/>
          <a:p>
            <a:r>
              <a:rPr lang="ru-RU" dirty="0" smtClean="0">
                <a:solidFill>
                  <a:srgbClr val="002060"/>
                </a:solidFill>
                <a:latin typeface="Times New Roman" panose="02020603050405020304" pitchFamily="18" charset="0"/>
                <a:cs typeface="Times New Roman" panose="02020603050405020304" pitchFamily="18" charset="0"/>
              </a:rPr>
              <a:t>«</a:t>
            </a:r>
            <a:r>
              <a:rPr lang="ru-RU" dirty="0" err="1" smtClean="0">
                <a:solidFill>
                  <a:srgbClr val="002060"/>
                </a:solidFill>
                <a:latin typeface="Times New Roman" panose="02020603050405020304" pitchFamily="18" charset="0"/>
                <a:cs typeface="Times New Roman" panose="02020603050405020304" pitchFamily="18" charset="0"/>
              </a:rPr>
              <a:t>Ааҕыы</a:t>
            </a:r>
            <a:r>
              <a:rPr lang="ru-RU" dirty="0" smtClean="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балаҕана</a:t>
            </a:r>
            <a:r>
              <a:rPr lang="ru-RU" dirty="0" smtClean="0">
                <a:solidFill>
                  <a:srgbClr val="002060"/>
                </a:solidFill>
                <a:latin typeface="Times New Roman" panose="02020603050405020304" pitchFamily="18" charset="0"/>
                <a:cs typeface="Times New Roman" panose="02020603050405020304" pitchFamily="18" charset="0"/>
              </a:rPr>
              <a:t>» </a:t>
            </a:r>
            <a:endParaRPr lang="ru-RU" dirty="0">
              <a:solidFill>
                <a:srgbClr val="002060"/>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70179" y="2829173"/>
            <a:ext cx="2089418" cy="369332"/>
          </a:xfrm>
          <a:prstGeom prst="rect">
            <a:avLst/>
          </a:prstGeom>
        </p:spPr>
        <p:txBody>
          <a:bodyPr wrap="none">
            <a:spAutoFit/>
          </a:bodyPr>
          <a:lstStyle/>
          <a:p>
            <a:r>
              <a:rPr lang="ru-RU" dirty="0" smtClean="0">
                <a:solidFill>
                  <a:srgbClr val="002060"/>
                </a:solidFill>
                <a:latin typeface="Times New Roman" panose="02020603050405020304" pitchFamily="18" charset="0"/>
                <a:cs typeface="Times New Roman" panose="02020603050405020304" pitchFamily="18" charset="0"/>
              </a:rPr>
              <a:t>«Саха </a:t>
            </a:r>
            <a:r>
              <a:rPr lang="ru-RU" dirty="0" err="1">
                <a:solidFill>
                  <a:srgbClr val="002060"/>
                </a:solidFill>
                <a:latin typeface="Times New Roman" panose="02020603050405020304" pitchFamily="18" charset="0"/>
                <a:cs typeface="Times New Roman" panose="02020603050405020304" pitchFamily="18" charset="0"/>
              </a:rPr>
              <a:t>төрдө-ууһа</a:t>
            </a:r>
            <a:r>
              <a:rPr lang="ru-RU" dirty="0">
                <a:solidFill>
                  <a:srgbClr val="002060"/>
                </a:solidFill>
                <a:latin typeface="Times New Roman" panose="02020603050405020304" pitchFamily="18" charset="0"/>
                <a:cs typeface="Times New Roman" panose="02020603050405020304" pitchFamily="18" charset="0"/>
              </a:rPr>
              <a:t>» </a:t>
            </a:r>
          </a:p>
        </p:txBody>
      </p:sp>
      <p:sp>
        <p:nvSpPr>
          <p:cNvPr id="6" name="Прямоугольник 5"/>
          <p:cNvSpPr/>
          <p:nvPr/>
        </p:nvSpPr>
        <p:spPr>
          <a:xfrm>
            <a:off x="3444048" y="453531"/>
            <a:ext cx="4572000" cy="646331"/>
          </a:xfrm>
          <a:prstGeom prst="rect">
            <a:avLst/>
          </a:prstGeom>
        </p:spPr>
        <p:txBody>
          <a:bodyPr>
            <a:spAutoFit/>
          </a:bodyPr>
          <a:lstStyle/>
          <a:p>
            <a:r>
              <a:rPr lang="ru-RU" dirty="0" smtClean="0">
                <a:solidFill>
                  <a:srgbClr val="002060"/>
                </a:solidFill>
                <a:latin typeface="Times New Roman" panose="02020603050405020304" pitchFamily="18" charset="0"/>
                <a:cs typeface="Times New Roman" panose="02020603050405020304" pitchFamily="18" charset="0"/>
              </a:rPr>
              <a:t>«Саха </a:t>
            </a:r>
            <a:r>
              <a:rPr lang="ru-RU" dirty="0" err="1">
                <a:solidFill>
                  <a:srgbClr val="002060"/>
                </a:solidFill>
                <a:latin typeface="Times New Roman" panose="02020603050405020304" pitchFamily="18" charset="0"/>
                <a:cs typeface="Times New Roman" panose="02020603050405020304" pitchFamily="18" charset="0"/>
              </a:rPr>
              <a:t>суруйааччылара</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оҕолорго</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кинигэ</a:t>
            </a:r>
            <a:r>
              <a:rPr lang="ru-RU" dirty="0">
                <a:solidFill>
                  <a:srgbClr val="002060"/>
                </a:solidFill>
                <a:latin typeface="Times New Roman" panose="02020603050405020304" pitchFamily="18" charset="0"/>
                <a:cs typeface="Times New Roman" panose="02020603050405020304" pitchFamily="18" charset="0"/>
              </a:rPr>
              <a:t> </a:t>
            </a:r>
            <a:r>
              <a:rPr lang="ru-RU" dirty="0" err="1" smtClean="0">
                <a:solidFill>
                  <a:srgbClr val="002060"/>
                </a:solidFill>
                <a:latin typeface="Times New Roman" panose="02020603050405020304" pitchFamily="18" charset="0"/>
                <a:cs typeface="Times New Roman" panose="02020603050405020304" pitchFamily="18" charset="0"/>
              </a:rPr>
              <a:t>быыстапката</a:t>
            </a:r>
            <a:endParaRPr lang="ru-RU" dirty="0">
              <a:solidFill>
                <a:srgbClr val="002060"/>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3478866" y="2911290"/>
            <a:ext cx="1545767" cy="369332"/>
          </a:xfrm>
          <a:prstGeom prst="rect">
            <a:avLst/>
          </a:prstGeom>
        </p:spPr>
        <p:txBody>
          <a:bodyPr wrap="square">
            <a:spAutoFit/>
          </a:bodyPr>
          <a:lstStyle/>
          <a:p>
            <a:r>
              <a:rPr lang="ru-RU" dirty="0" smtClean="0">
                <a:solidFill>
                  <a:srgbClr val="002060"/>
                </a:solidFill>
                <a:latin typeface="Times New Roman" panose="02020603050405020304" pitchFamily="18" charset="0"/>
                <a:cs typeface="Times New Roman" panose="02020603050405020304" pitchFamily="18" charset="0"/>
              </a:rPr>
              <a:t>Бодоруһуулар</a:t>
            </a:r>
            <a:endParaRPr lang="ru-RU" dirty="0">
              <a:solidFill>
                <a:srgbClr val="002060"/>
              </a:solidFill>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0852" y="831155"/>
            <a:ext cx="2664024" cy="19980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Рисунок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35063" y="1549341"/>
            <a:ext cx="1915683" cy="255424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Рисунок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37781" y="3280622"/>
            <a:ext cx="2664024" cy="19980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Рисунок 13"/>
          <p:cNvPicPr>
            <a:picLocks noChangeAspect="1"/>
          </p:cNvPicPr>
          <p:nvPr/>
        </p:nvPicPr>
        <p:blipFill rotWithShape="1">
          <a:blip r:embed="rId5" cstate="print">
            <a:extLst>
              <a:ext uri="{28A0092B-C50C-407E-A947-70E740481C1C}">
                <a14:useLocalDpi xmlns:a14="http://schemas.microsoft.com/office/drawing/2010/main" val="0"/>
              </a:ext>
            </a:extLst>
          </a:blip>
          <a:srcRect t="8534" b="17999"/>
          <a:stretch/>
        </p:blipFill>
        <p:spPr>
          <a:xfrm>
            <a:off x="6300192" y="4734069"/>
            <a:ext cx="2672108" cy="20040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5" name="Рисунок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3838" y="3164593"/>
            <a:ext cx="2376264" cy="178219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Рисунок 12"/>
          <p:cNvPicPr>
            <a:picLocks noChangeAspect="1"/>
          </p:cNvPicPr>
          <p:nvPr/>
        </p:nvPicPr>
        <p:blipFill rotWithShape="1">
          <a:blip r:embed="rId7" cstate="print">
            <a:extLst>
              <a:ext uri="{28A0092B-C50C-407E-A947-70E740481C1C}">
                <a14:useLocalDpi xmlns:a14="http://schemas.microsoft.com/office/drawing/2010/main" val="0"/>
              </a:ext>
            </a:extLst>
          </a:blip>
          <a:srcRect b="18189"/>
          <a:stretch/>
        </p:blipFill>
        <p:spPr>
          <a:xfrm>
            <a:off x="164066" y="5087808"/>
            <a:ext cx="2672108" cy="163955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Рисунок 11">
            <a:extLst>
              <a:ext uri="{FF2B5EF4-FFF2-40B4-BE49-F238E27FC236}">
                <a16:creationId xmlns="" xmlns:a16="http://schemas.microsoft.com/office/drawing/2014/main" id="{D9433070-09F0-342C-0190-F5285F75D765}"/>
              </a:ext>
            </a:extLst>
          </p:cNvPr>
          <p:cNvPicPr>
            <a:picLocks noChangeAspect="1"/>
          </p:cNvPicPr>
          <p:nvPr/>
        </p:nvPicPr>
        <p:blipFill rotWithShape="1">
          <a:blip r:embed="rId8">
            <a:extLst>
              <a:ext uri="{28A0092B-C50C-407E-A947-70E740481C1C}">
                <a14:useLocalDpi xmlns:a14="http://schemas.microsoft.com/office/drawing/2010/main" val="0"/>
              </a:ext>
            </a:extLst>
          </a:blip>
          <a:srcRect l="8691" t="26395" r="52924" b="39864"/>
          <a:stretch/>
        </p:blipFill>
        <p:spPr>
          <a:xfrm>
            <a:off x="2996047" y="4734069"/>
            <a:ext cx="2664024" cy="200654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Рисунок 15"/>
          <p:cNvPicPr>
            <a:picLocks noChangeAspect="1"/>
          </p:cNvPicPr>
          <p:nvPr/>
        </p:nvPicPr>
        <p:blipFill rotWithShape="1">
          <a:blip r:embed="rId9" cstate="print">
            <a:extLst>
              <a:ext uri="{28A0092B-C50C-407E-A947-70E740481C1C}">
                <a14:useLocalDpi xmlns:a14="http://schemas.microsoft.com/office/drawing/2010/main" val="0"/>
              </a:ext>
            </a:extLst>
          </a:blip>
          <a:srcRect l="11413"/>
          <a:stretch/>
        </p:blipFill>
        <p:spPr>
          <a:xfrm>
            <a:off x="4355976" y="1113298"/>
            <a:ext cx="2086692" cy="17666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49942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71400"/>
            <a:ext cx="8229600" cy="634082"/>
          </a:xfrm>
        </p:spPr>
        <p:txBody>
          <a:bodyPr>
            <a:normAutofit/>
          </a:bodyPr>
          <a:lstStyle/>
          <a:p>
            <a:r>
              <a:rPr lang="sah-RU" sz="1800" b="1" dirty="0" smtClean="0">
                <a:solidFill>
                  <a:srgbClr val="002060"/>
                </a:solidFill>
                <a:latin typeface="Times New Roman" panose="02020603050405020304" pitchFamily="18" charset="0"/>
                <a:cs typeface="Times New Roman" panose="02020603050405020304" pitchFamily="18" charset="0"/>
              </a:rPr>
              <a:t>Маастар </a:t>
            </a:r>
            <a:r>
              <a:rPr lang="sah-RU" sz="1800" b="1" dirty="0">
                <a:solidFill>
                  <a:srgbClr val="002060"/>
                </a:solidFill>
                <a:latin typeface="Times New Roman" panose="02020603050405020304" pitchFamily="18" charset="0"/>
                <a:cs typeface="Times New Roman" panose="02020603050405020304" pitchFamily="18" charset="0"/>
              </a:rPr>
              <a:t>– </a:t>
            </a:r>
            <a:r>
              <a:rPr lang="sah-RU" sz="1800" b="1" dirty="0" smtClean="0">
                <a:solidFill>
                  <a:srgbClr val="002060"/>
                </a:solidFill>
                <a:latin typeface="Times New Roman" panose="02020603050405020304" pitchFamily="18" charset="0"/>
                <a:cs typeface="Times New Roman" panose="02020603050405020304" pitchFamily="18" charset="0"/>
              </a:rPr>
              <a:t>кылаастар</a:t>
            </a:r>
            <a:endParaRPr lang="ru-RU" sz="1800" b="1" i="1" dirty="0">
              <a:solidFill>
                <a:srgbClr val="002060"/>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458272" y="404664"/>
            <a:ext cx="4910447" cy="369332"/>
          </a:xfrm>
          <a:prstGeom prst="rect">
            <a:avLst/>
          </a:prstGeom>
        </p:spPr>
        <p:txBody>
          <a:bodyPr wrap="none">
            <a:spAutoFit/>
          </a:bodyPr>
          <a:lstStyle/>
          <a:p>
            <a:r>
              <a:rPr lang="ru-RU" dirty="0" err="1">
                <a:solidFill>
                  <a:srgbClr val="002060"/>
                </a:solidFill>
                <a:latin typeface="Times New Roman" panose="02020603050405020304" pitchFamily="18" charset="0"/>
                <a:cs typeface="Times New Roman" panose="02020603050405020304" pitchFamily="18" charset="0"/>
              </a:rPr>
              <a:t>В.Г.Дегесов</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Хабылык-Хаамыска-Быа</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баайыы</a:t>
            </a:r>
            <a:r>
              <a:rPr lang="ru-RU" dirty="0">
                <a:solidFill>
                  <a:srgbClr val="002060"/>
                </a:solidFill>
                <a:latin typeface="Times New Roman" panose="02020603050405020304" pitchFamily="18" charset="0"/>
                <a:cs typeface="Times New Roman" panose="02020603050405020304" pitchFamily="18" charset="0"/>
              </a:rPr>
              <a:t>»</a:t>
            </a:r>
          </a:p>
        </p:txBody>
      </p:sp>
      <p:sp>
        <p:nvSpPr>
          <p:cNvPr id="4" name="Прямоугольник 3"/>
          <p:cNvSpPr/>
          <p:nvPr/>
        </p:nvSpPr>
        <p:spPr>
          <a:xfrm>
            <a:off x="457200" y="3172326"/>
            <a:ext cx="5070683" cy="369332"/>
          </a:xfrm>
          <a:prstGeom prst="rect">
            <a:avLst/>
          </a:prstGeom>
        </p:spPr>
        <p:txBody>
          <a:bodyPr wrap="none">
            <a:spAutoFit/>
          </a:bodyPr>
          <a:lstStyle/>
          <a:p>
            <a:r>
              <a:rPr lang="ru-RU" dirty="0" err="1">
                <a:solidFill>
                  <a:srgbClr val="002060"/>
                </a:solidFill>
                <a:latin typeface="Times New Roman" panose="02020603050405020304" pitchFamily="18" charset="0"/>
                <a:cs typeface="Times New Roman" panose="02020603050405020304" pitchFamily="18" charset="0"/>
              </a:rPr>
              <a:t>Д.И.Неустроева</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Дьөһөгөй</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айыы</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оҕотун</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симэҕэ</a:t>
            </a:r>
            <a:r>
              <a:rPr lang="ru-RU" dirty="0">
                <a:solidFill>
                  <a:srgbClr val="002060"/>
                </a:solidFill>
                <a:latin typeface="Times New Roman" panose="02020603050405020304" pitchFamily="18" charset="0"/>
                <a:cs typeface="Times New Roman" panose="02020603050405020304" pitchFamily="18" charset="0"/>
              </a:rPr>
              <a:t>»</a:t>
            </a:r>
          </a:p>
        </p:txBody>
      </p:sp>
      <p:sp>
        <p:nvSpPr>
          <p:cNvPr id="6" name="Прямоугольник 5"/>
          <p:cNvSpPr/>
          <p:nvPr/>
        </p:nvSpPr>
        <p:spPr>
          <a:xfrm>
            <a:off x="4753512" y="697057"/>
            <a:ext cx="4572000" cy="369332"/>
          </a:xfrm>
          <a:prstGeom prst="rect">
            <a:avLst/>
          </a:prstGeom>
        </p:spPr>
        <p:txBody>
          <a:bodyPr>
            <a:spAutoFit/>
          </a:bodyPr>
          <a:lstStyle/>
          <a:p>
            <a:r>
              <a:rPr lang="ru-RU" dirty="0" err="1">
                <a:solidFill>
                  <a:srgbClr val="002060"/>
                </a:solidFill>
                <a:latin typeface="Times New Roman" panose="02020603050405020304" pitchFamily="18" charset="0"/>
                <a:cs typeface="Times New Roman" panose="02020603050405020304" pitchFamily="18" charset="0"/>
              </a:rPr>
              <a:t>А.И.Попова</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Аныгы</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остуол</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оонньуулара</a:t>
            </a:r>
            <a:r>
              <a:rPr lang="ru-RU" dirty="0">
                <a:solidFill>
                  <a:srgbClr val="002060"/>
                </a:solidFill>
                <a:latin typeface="Times New Roman" panose="02020603050405020304" pitchFamily="18" charset="0"/>
                <a:cs typeface="Times New Roman" panose="02020603050405020304" pitchFamily="18" charset="0"/>
              </a:rPr>
              <a:t>»</a:t>
            </a:r>
          </a:p>
        </p:txBody>
      </p:sp>
      <p:sp>
        <p:nvSpPr>
          <p:cNvPr id="7" name="Прямоугольник 6"/>
          <p:cNvSpPr/>
          <p:nvPr/>
        </p:nvSpPr>
        <p:spPr>
          <a:xfrm>
            <a:off x="5368719" y="3378405"/>
            <a:ext cx="3918644" cy="369332"/>
          </a:xfrm>
          <a:prstGeom prst="rect">
            <a:avLst/>
          </a:prstGeom>
        </p:spPr>
        <p:txBody>
          <a:bodyPr wrap="square">
            <a:spAutoFit/>
          </a:bodyPr>
          <a:lstStyle/>
          <a:p>
            <a:r>
              <a:rPr lang="ru-RU" dirty="0" err="1">
                <a:solidFill>
                  <a:srgbClr val="002060"/>
                </a:solidFill>
                <a:latin typeface="Times New Roman" panose="02020603050405020304" pitchFamily="18" charset="0"/>
                <a:cs typeface="Times New Roman" panose="02020603050405020304" pitchFamily="18" charset="0"/>
              </a:rPr>
              <a:t>С.Н.Моякунова</a:t>
            </a:r>
            <a:r>
              <a:rPr lang="ru-RU" dirty="0">
                <a:solidFill>
                  <a:srgbClr val="002060"/>
                </a:solidFill>
                <a:latin typeface="Times New Roman" panose="02020603050405020304" pitchFamily="18" charset="0"/>
                <a:cs typeface="Times New Roman" panose="02020603050405020304" pitchFamily="18" charset="0"/>
              </a:rPr>
              <a:t> </a:t>
            </a:r>
            <a:r>
              <a:rPr lang="ru-RU" dirty="0" smtClean="0">
                <a:solidFill>
                  <a:srgbClr val="002060"/>
                </a:solidFill>
                <a:latin typeface="Times New Roman" panose="02020603050405020304" pitchFamily="18" charset="0"/>
                <a:cs typeface="Times New Roman" panose="02020603050405020304" pitchFamily="18" charset="0"/>
              </a:rPr>
              <a:t>«Саха </a:t>
            </a:r>
            <a:r>
              <a:rPr lang="ru-RU" dirty="0" err="1" smtClean="0">
                <a:solidFill>
                  <a:srgbClr val="002060"/>
                </a:solidFill>
                <a:latin typeface="Times New Roman" panose="02020603050405020304" pitchFamily="18" charset="0"/>
                <a:cs typeface="Times New Roman" panose="02020603050405020304" pitchFamily="18" charset="0"/>
              </a:rPr>
              <a:t>харысхал</a:t>
            </a:r>
            <a:r>
              <a:rPr lang="ru-RU" dirty="0" err="1">
                <a:solidFill>
                  <a:srgbClr val="002060"/>
                </a:solidFill>
                <a:latin typeface="Times New Roman" panose="02020603050405020304" pitchFamily="18" charset="0"/>
                <a:cs typeface="Times New Roman" panose="02020603050405020304" pitchFamily="18" charset="0"/>
              </a:rPr>
              <a:t>а</a:t>
            </a:r>
            <a:r>
              <a:rPr lang="ru-RU" dirty="0" smtClean="0">
                <a:solidFill>
                  <a:srgbClr val="002060"/>
                </a:solidFill>
                <a:latin typeface="Times New Roman" panose="02020603050405020304" pitchFamily="18" charset="0"/>
                <a:cs typeface="Times New Roman" panose="02020603050405020304" pitchFamily="18" charset="0"/>
              </a:rPr>
              <a:t>»</a:t>
            </a:r>
            <a:endParaRPr lang="ru-RU" dirty="0">
              <a:solidFill>
                <a:srgbClr val="002060"/>
              </a:solidFill>
              <a:latin typeface="Times New Roman" panose="02020603050405020304" pitchFamily="18" charset="0"/>
              <a:cs typeface="Times New Roman" panose="02020603050405020304" pitchFamily="18" charset="0"/>
            </a:endParaRPr>
          </a:p>
        </p:txBody>
      </p:sp>
      <p:pic>
        <p:nvPicPr>
          <p:cNvPr id="8" name="Picture 2" descr="D:\Оҥоһук\20230305_104658.jpg"/>
          <p:cNvPicPr>
            <a:picLocks noChangeAspect="1" noChangeArrowheads="1"/>
          </p:cNvPicPr>
          <p:nvPr/>
        </p:nvPicPr>
        <p:blipFill>
          <a:blip r:embed="rId3" cstate="print"/>
          <a:srcRect/>
          <a:stretch>
            <a:fillRect/>
          </a:stretch>
        </p:blipFill>
        <p:spPr bwMode="auto">
          <a:xfrm flipH="1">
            <a:off x="167675" y="3633228"/>
            <a:ext cx="2990047" cy="15925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p:cNvPicPr>
            <a:picLocks noChangeAspect="1"/>
          </p:cNvPicPr>
          <p:nvPr/>
        </p:nvPicPr>
        <p:blipFill rotWithShape="1">
          <a:blip r:embed="rId4" cstate="print">
            <a:extLst>
              <a:ext uri="{28A0092B-C50C-407E-A947-70E740481C1C}">
                <a14:useLocalDpi xmlns:a14="http://schemas.microsoft.com/office/drawing/2010/main" val="0"/>
              </a:ext>
            </a:extLst>
          </a:blip>
          <a:srcRect b="25112"/>
          <a:stretch/>
        </p:blipFill>
        <p:spPr>
          <a:xfrm>
            <a:off x="4753512" y="1107665"/>
            <a:ext cx="3090107" cy="15972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Рисунок 9"/>
          <p:cNvPicPr>
            <a:picLocks noChangeAspect="1"/>
          </p:cNvPicPr>
          <p:nvPr/>
        </p:nvPicPr>
        <p:blipFill rotWithShape="1">
          <a:blip r:embed="rId5" cstate="print">
            <a:extLst>
              <a:ext uri="{28A0092B-C50C-407E-A947-70E740481C1C}">
                <a14:useLocalDpi xmlns:a14="http://schemas.microsoft.com/office/drawing/2010/main" val="0"/>
              </a:ext>
            </a:extLst>
          </a:blip>
          <a:srcRect b="17941"/>
          <a:stretch/>
        </p:blipFill>
        <p:spPr>
          <a:xfrm>
            <a:off x="144016" y="830263"/>
            <a:ext cx="2990047" cy="172251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Рисунок 10"/>
          <p:cNvPicPr>
            <a:picLocks noChangeAspect="1"/>
          </p:cNvPicPr>
          <p:nvPr/>
        </p:nvPicPr>
        <p:blipFill rotWithShape="1">
          <a:blip r:embed="rId6" cstate="print">
            <a:extLst>
              <a:ext uri="{28A0092B-C50C-407E-A947-70E740481C1C}">
                <a14:useLocalDpi xmlns:a14="http://schemas.microsoft.com/office/drawing/2010/main" val="0"/>
              </a:ext>
            </a:extLst>
          </a:blip>
          <a:srcRect l="4828" t="14147" r="4138"/>
          <a:stretch/>
        </p:blipFill>
        <p:spPr>
          <a:xfrm>
            <a:off x="4603323" y="3924596"/>
            <a:ext cx="3185498" cy="17111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Рисунок 11"/>
          <p:cNvPicPr>
            <a:picLocks noChangeAspect="1"/>
          </p:cNvPicPr>
          <p:nvPr/>
        </p:nvPicPr>
        <p:blipFill rotWithShape="1">
          <a:blip r:embed="rId7" cstate="print">
            <a:extLst>
              <a:ext uri="{28A0092B-C50C-407E-A947-70E740481C1C}">
                <a14:useLocalDpi xmlns:a14="http://schemas.microsoft.com/office/drawing/2010/main" val="0"/>
              </a:ext>
            </a:extLst>
          </a:blip>
          <a:srcRect t="12454" b="15274"/>
          <a:stretch/>
        </p:blipFill>
        <p:spPr>
          <a:xfrm>
            <a:off x="1269357" y="4938217"/>
            <a:ext cx="3210097" cy="17399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Рисунок 12"/>
          <p:cNvPicPr>
            <a:picLocks noChangeAspect="1"/>
          </p:cNvPicPr>
          <p:nvPr/>
        </p:nvPicPr>
        <p:blipFill rotWithShape="1">
          <a:blip r:embed="rId8" cstate="print">
            <a:extLst>
              <a:ext uri="{28A0092B-C50C-407E-A947-70E740481C1C}">
                <a14:useLocalDpi xmlns:a14="http://schemas.microsoft.com/office/drawing/2010/main" val="0"/>
              </a:ext>
            </a:extLst>
          </a:blip>
          <a:srcRect t="22700" b="25851"/>
          <a:stretch/>
        </p:blipFill>
        <p:spPr>
          <a:xfrm>
            <a:off x="2000250" y="1372827"/>
            <a:ext cx="2571750" cy="176419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Рисунок 13"/>
          <p:cNvPicPr>
            <a:picLocks noChangeAspect="1"/>
          </p:cNvPicPr>
          <p:nvPr/>
        </p:nvPicPr>
        <p:blipFill rotWithShape="1">
          <a:blip r:embed="rId9" cstate="print">
            <a:extLst>
              <a:ext uri="{28A0092B-C50C-407E-A947-70E740481C1C}">
                <a14:useLocalDpi xmlns:a14="http://schemas.microsoft.com/office/drawing/2010/main" val="0"/>
              </a:ext>
            </a:extLst>
          </a:blip>
          <a:srcRect l="3181" t="14680" b="22600"/>
          <a:stretch/>
        </p:blipFill>
        <p:spPr>
          <a:xfrm>
            <a:off x="5729352" y="5094711"/>
            <a:ext cx="3197378" cy="15534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5" name="Рисунок 14"/>
          <p:cNvPicPr>
            <a:picLocks noChangeAspect="1"/>
          </p:cNvPicPr>
          <p:nvPr/>
        </p:nvPicPr>
        <p:blipFill rotWithShape="1">
          <a:blip r:embed="rId10" cstate="print">
            <a:extLst>
              <a:ext uri="{28A0092B-C50C-407E-A947-70E740481C1C}">
                <a14:useLocalDpi xmlns:a14="http://schemas.microsoft.com/office/drawing/2010/main" val="0"/>
              </a:ext>
            </a:extLst>
          </a:blip>
          <a:srcRect l="9051" t="5900" r="7475"/>
          <a:stretch/>
        </p:blipFill>
        <p:spPr>
          <a:xfrm>
            <a:off x="7236296" y="1895430"/>
            <a:ext cx="1728700" cy="14615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994982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99392"/>
            <a:ext cx="8229600" cy="634082"/>
          </a:xfrm>
        </p:spPr>
        <p:txBody>
          <a:bodyPr>
            <a:normAutofit fontScale="90000"/>
          </a:bodyPr>
          <a:lstStyle/>
          <a:p>
            <a:r>
              <a:rPr lang="ru-RU" sz="1800" b="1" dirty="0" err="1">
                <a:solidFill>
                  <a:srgbClr val="002060"/>
                </a:solidFill>
                <a:latin typeface="Times New Roman" panose="02020603050405020304" pitchFamily="18" charset="0"/>
                <a:cs typeface="Times New Roman" panose="02020603050405020304" pitchFamily="18" charset="0"/>
              </a:rPr>
              <a:t>Үөрэх</a:t>
            </a:r>
            <a:r>
              <a:rPr lang="ru-RU" sz="1800" b="1" dirty="0">
                <a:solidFill>
                  <a:srgbClr val="002060"/>
                </a:solidFill>
                <a:latin typeface="Times New Roman" panose="02020603050405020304" pitchFamily="18" charset="0"/>
                <a:cs typeface="Times New Roman" panose="02020603050405020304" pitchFamily="18" charset="0"/>
              </a:rPr>
              <a:t> онлайн-</a:t>
            </a:r>
            <a:r>
              <a:rPr lang="ru-RU" sz="1800" b="1" dirty="0" err="1">
                <a:solidFill>
                  <a:srgbClr val="002060"/>
                </a:solidFill>
                <a:latin typeface="Times New Roman" panose="02020603050405020304" pitchFamily="18" charset="0"/>
                <a:cs typeface="Times New Roman" panose="02020603050405020304" pitchFamily="18" charset="0"/>
              </a:rPr>
              <a:t>платформаларын</a:t>
            </a:r>
            <a:r>
              <a:rPr lang="ru-RU" sz="1800" b="1" dirty="0">
                <a:solidFill>
                  <a:srgbClr val="002060"/>
                </a:solidFill>
                <a:latin typeface="Times New Roman" panose="02020603050405020304" pitchFamily="18" charset="0"/>
                <a:cs typeface="Times New Roman" panose="02020603050405020304" pitchFamily="18" charset="0"/>
              </a:rPr>
              <a:t> веб-</a:t>
            </a:r>
            <a:r>
              <a:rPr lang="ru-RU" sz="1800" b="1" dirty="0" err="1">
                <a:solidFill>
                  <a:srgbClr val="002060"/>
                </a:solidFill>
                <a:latin typeface="Times New Roman" panose="02020603050405020304" pitchFamily="18" charset="0"/>
                <a:cs typeface="Times New Roman" panose="02020603050405020304" pitchFamily="18" charset="0"/>
              </a:rPr>
              <a:t>квест</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a:solidFill>
                  <a:srgbClr val="002060"/>
                </a:solidFill>
                <a:latin typeface="Times New Roman" panose="02020603050405020304" pitchFamily="18" charset="0"/>
                <a:cs typeface="Times New Roman" panose="02020603050405020304" pitchFamily="18" charset="0"/>
              </a:rPr>
              <a:t>оҥорон</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a:solidFill>
                  <a:srgbClr val="002060"/>
                </a:solidFill>
                <a:latin typeface="Times New Roman" panose="02020603050405020304" pitchFamily="18" charset="0"/>
                <a:cs typeface="Times New Roman" panose="02020603050405020304" pitchFamily="18" charset="0"/>
              </a:rPr>
              <a:t>уруок</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a:solidFill>
                  <a:srgbClr val="002060"/>
                </a:solidFill>
                <a:latin typeface="Times New Roman" panose="02020603050405020304" pitchFamily="18" charset="0"/>
                <a:cs typeface="Times New Roman" panose="02020603050405020304" pitchFamily="18" charset="0"/>
              </a:rPr>
              <a:t>кэмигэр</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a:solidFill>
                  <a:srgbClr val="002060"/>
                </a:solidFill>
                <a:latin typeface="Times New Roman" panose="02020603050405020304" pitchFamily="18" charset="0"/>
                <a:cs typeface="Times New Roman" panose="02020603050405020304" pitchFamily="18" charset="0"/>
              </a:rPr>
              <a:t>уруок</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a:solidFill>
                  <a:srgbClr val="002060"/>
                </a:solidFill>
                <a:latin typeface="Times New Roman" panose="02020603050405020304" pitchFamily="18" charset="0"/>
                <a:cs typeface="Times New Roman" panose="02020603050405020304" pitchFamily="18" charset="0"/>
              </a:rPr>
              <a:t>таһынан</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a:solidFill>
                  <a:srgbClr val="002060"/>
                </a:solidFill>
                <a:latin typeface="Times New Roman" panose="02020603050405020304" pitchFamily="18" charset="0"/>
                <a:cs typeface="Times New Roman" panose="02020603050405020304" pitchFamily="18" charset="0"/>
              </a:rPr>
              <a:t>дьарыктарга</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a:solidFill>
                  <a:srgbClr val="002060"/>
                </a:solidFill>
                <a:latin typeface="Times New Roman" panose="02020603050405020304" pitchFamily="18" charset="0"/>
                <a:cs typeface="Times New Roman" panose="02020603050405020304" pitchFamily="18" charset="0"/>
              </a:rPr>
              <a:t>туһаныы</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a:solidFill>
                  <a:srgbClr val="002060"/>
                </a:solidFill>
                <a:latin typeface="Times New Roman" panose="02020603050405020304" pitchFamily="18" charset="0"/>
                <a:cs typeface="Times New Roman" panose="02020603050405020304" pitchFamily="18" charset="0"/>
              </a:rPr>
              <a:t>холобура</a:t>
            </a:r>
            <a:endParaRPr lang="ru-RU" sz="1800" b="1" i="1" dirty="0">
              <a:solidFill>
                <a:srgbClr val="002060"/>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579900" y="534690"/>
            <a:ext cx="7984199" cy="2800767"/>
          </a:xfrm>
          <a:prstGeom prst="rect">
            <a:avLst/>
          </a:prstGeom>
        </p:spPr>
        <p:txBody>
          <a:bodyPr wrap="square">
            <a:spAutoFit/>
          </a:bodyPr>
          <a:lstStyle/>
          <a:p>
            <a:pPr algn="just"/>
            <a:r>
              <a:rPr lang="ru-RU" sz="1600" dirty="0" err="1">
                <a:solidFill>
                  <a:srgbClr val="002060"/>
                </a:solidFill>
                <a:latin typeface="Times New Roman" panose="02020603050405020304" pitchFamily="18" charset="0"/>
                <a:cs typeface="Times New Roman" panose="02020603050405020304" pitchFamily="18" charset="0"/>
              </a:rPr>
              <a:t>Учуутал</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алын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сүһүөх</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оскуола</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үөрэнээччитин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ааҕыыга</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интэриэһин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тардар</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көҕүлүүр</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сүрүн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ньымалара</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үгүстэр</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Олортон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биир</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сүрүннэрэ</a:t>
            </a:r>
            <a:r>
              <a:rPr lang="ru-RU" sz="1600" dirty="0">
                <a:solidFill>
                  <a:srgbClr val="002060"/>
                </a:solidFill>
                <a:latin typeface="Times New Roman" panose="02020603050405020304" pitchFamily="18" charset="0"/>
                <a:cs typeface="Times New Roman" panose="02020603050405020304" pitchFamily="18" charset="0"/>
              </a:rPr>
              <a:t> - </a:t>
            </a:r>
            <a:r>
              <a:rPr lang="ru-RU" sz="1600" dirty="0" err="1">
                <a:solidFill>
                  <a:srgbClr val="002060"/>
                </a:solidFill>
                <a:latin typeface="Times New Roman" panose="02020603050405020304" pitchFamily="18" charset="0"/>
                <a:cs typeface="Times New Roman" panose="02020603050405020304" pitchFamily="18" charset="0"/>
              </a:rPr>
              <a:t>аныгы</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кэмҥэ</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үөрэх</a:t>
            </a:r>
            <a:r>
              <a:rPr lang="ru-RU" sz="1600" dirty="0">
                <a:solidFill>
                  <a:srgbClr val="002060"/>
                </a:solidFill>
                <a:latin typeface="Times New Roman" panose="02020603050405020304" pitchFamily="18" charset="0"/>
                <a:cs typeface="Times New Roman" panose="02020603050405020304" pitchFamily="18" charset="0"/>
              </a:rPr>
              <a:t> онлайн-</a:t>
            </a:r>
            <a:r>
              <a:rPr lang="ru-RU" sz="1600" dirty="0" err="1">
                <a:solidFill>
                  <a:srgbClr val="002060"/>
                </a:solidFill>
                <a:latin typeface="Times New Roman" panose="02020603050405020304" pitchFamily="18" charset="0"/>
                <a:cs typeface="Times New Roman" panose="02020603050405020304" pitchFamily="18" charset="0"/>
              </a:rPr>
              <a:t>платформаларын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туһаныы</a:t>
            </a:r>
            <a:r>
              <a:rPr lang="ru-RU" sz="1600" dirty="0">
                <a:solidFill>
                  <a:srgbClr val="002060"/>
                </a:solidFill>
                <a:latin typeface="Times New Roman" panose="02020603050405020304" pitchFamily="18" charset="0"/>
                <a:cs typeface="Times New Roman" panose="02020603050405020304" pitchFamily="18" charset="0"/>
              </a:rPr>
              <a:t> – «</a:t>
            </a:r>
            <a:r>
              <a:rPr lang="ru-RU" sz="1600" dirty="0" err="1">
                <a:solidFill>
                  <a:srgbClr val="002060"/>
                </a:solidFill>
                <a:latin typeface="Times New Roman" panose="02020603050405020304" pitchFamily="18" charset="0"/>
                <a:cs typeface="Times New Roman" panose="02020603050405020304" pitchFamily="18" charset="0"/>
              </a:rPr>
              <a:t>Ньырбачаан</a:t>
            </a:r>
            <a:r>
              <a:rPr lang="ru-RU" sz="1600" dirty="0">
                <a:solidFill>
                  <a:srgbClr val="002060"/>
                </a:solidFill>
                <a:latin typeface="Times New Roman" panose="02020603050405020304" pitchFamily="18" charset="0"/>
                <a:cs typeface="Times New Roman" panose="02020603050405020304" pitchFamily="18" charset="0"/>
              </a:rPr>
              <a:t>» веб-</a:t>
            </a:r>
            <a:r>
              <a:rPr lang="ru-RU" sz="1600" dirty="0" err="1">
                <a:solidFill>
                  <a:srgbClr val="002060"/>
                </a:solidFill>
                <a:latin typeface="Times New Roman" panose="02020603050405020304" pitchFamily="18" charset="0"/>
                <a:cs typeface="Times New Roman" panose="02020603050405020304" pitchFamily="18" charset="0"/>
              </a:rPr>
              <a:t>квест</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холобуругар</a:t>
            </a:r>
            <a:r>
              <a:rPr lang="ru-RU" sz="1600" dirty="0">
                <a:solidFill>
                  <a:srgbClr val="002060"/>
                </a:solidFill>
                <a:latin typeface="Times New Roman" panose="02020603050405020304" pitchFamily="18" charset="0"/>
                <a:cs typeface="Times New Roman" panose="02020603050405020304" pitchFamily="18" charset="0"/>
              </a:rPr>
              <a:t>.</a:t>
            </a:r>
          </a:p>
          <a:p>
            <a:pPr algn="just"/>
            <a:r>
              <a:rPr lang="ru-RU" sz="1600" dirty="0" err="1">
                <a:solidFill>
                  <a:srgbClr val="002060"/>
                </a:solidFill>
                <a:latin typeface="Times New Roman" panose="02020603050405020304" pitchFamily="18" charset="0"/>
                <a:cs typeface="Times New Roman" panose="02020603050405020304" pitchFamily="18" charset="0"/>
              </a:rPr>
              <a:t>Сыала</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аныгы</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технологияны</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туһанан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Ньырбачаан</a:t>
            </a:r>
            <a:r>
              <a:rPr lang="ru-RU" sz="1600" dirty="0">
                <a:solidFill>
                  <a:srgbClr val="002060"/>
                </a:solidFill>
                <a:latin typeface="Times New Roman" panose="02020603050405020304" pitchFamily="18" charset="0"/>
                <a:cs typeface="Times New Roman" panose="02020603050405020304" pitchFamily="18" charset="0"/>
              </a:rPr>
              <a:t>»  </a:t>
            </a:r>
            <a:r>
              <a:rPr lang="en-US" sz="1600" dirty="0">
                <a:solidFill>
                  <a:srgbClr val="002060"/>
                </a:solidFill>
                <a:latin typeface="Times New Roman" panose="02020603050405020304" pitchFamily="18" charset="0"/>
                <a:cs typeface="Times New Roman" panose="02020603050405020304" pitchFamily="18" charset="0"/>
              </a:rPr>
              <a:t>QUIZ </a:t>
            </a:r>
            <a:r>
              <a:rPr lang="ru-RU" sz="1600" dirty="0" err="1">
                <a:solidFill>
                  <a:srgbClr val="002060"/>
                </a:solidFill>
                <a:latin typeface="Times New Roman" panose="02020603050405020304" pitchFamily="18" charset="0"/>
                <a:cs typeface="Times New Roman" panose="02020603050405020304" pitchFamily="18" charset="0"/>
              </a:rPr>
              <a:t>таҥан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алын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сүһүөх</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үөрэнээччитин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төрөөбүт</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тылынан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ааҕыыга</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көҕүлээһин</a:t>
            </a:r>
            <a:r>
              <a:rPr lang="ru-RU" sz="1600" dirty="0">
                <a:solidFill>
                  <a:srgbClr val="002060"/>
                </a:solidFill>
                <a:latin typeface="Times New Roman" panose="02020603050405020304" pitchFamily="18" charset="0"/>
                <a:cs typeface="Times New Roman" panose="02020603050405020304" pitchFamily="18" charset="0"/>
              </a:rPr>
              <a:t>. </a:t>
            </a:r>
          </a:p>
          <a:p>
            <a:pPr algn="just"/>
            <a:r>
              <a:rPr lang="ru-RU" sz="1600" dirty="0" err="1">
                <a:solidFill>
                  <a:srgbClr val="002060"/>
                </a:solidFill>
                <a:latin typeface="Times New Roman" panose="02020603050405020304" pitchFamily="18" charset="0"/>
                <a:cs typeface="Times New Roman" panose="02020603050405020304" pitchFamily="18" charset="0"/>
              </a:rPr>
              <a:t>Соруктара</a:t>
            </a:r>
            <a:r>
              <a:rPr lang="ru-RU" sz="1600" dirty="0">
                <a:solidFill>
                  <a:srgbClr val="002060"/>
                </a:solidFill>
                <a:latin typeface="Times New Roman" panose="02020603050405020304" pitchFamily="18" charset="0"/>
                <a:cs typeface="Times New Roman" panose="02020603050405020304" pitchFamily="18" charset="0"/>
              </a:rPr>
              <a:t>:</a:t>
            </a:r>
          </a:p>
          <a:p>
            <a:pPr marL="355600" algn="just"/>
            <a:r>
              <a:rPr lang="ru-RU" sz="1600" dirty="0">
                <a:solidFill>
                  <a:srgbClr val="002060"/>
                </a:solidFill>
                <a:latin typeface="Times New Roman" panose="02020603050405020304" pitchFamily="18" charset="0"/>
                <a:cs typeface="Times New Roman" panose="02020603050405020304" pitchFamily="18" charset="0"/>
              </a:rPr>
              <a:t>1.	«</a:t>
            </a:r>
            <a:r>
              <a:rPr lang="en-US" sz="1600" dirty="0" err="1">
                <a:solidFill>
                  <a:srgbClr val="002060"/>
                </a:solidFill>
                <a:latin typeface="Times New Roman" panose="02020603050405020304" pitchFamily="18" charset="0"/>
                <a:cs typeface="Times New Roman" panose="02020603050405020304" pitchFamily="18" charset="0"/>
              </a:rPr>
              <a:t>Joyteka</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Padlet</a:t>
            </a:r>
            <a:r>
              <a:rPr lang="en-US" sz="1600" dirty="0">
                <a:solidFill>
                  <a:srgbClr val="002060"/>
                </a:solidFill>
                <a:latin typeface="Times New Roman" panose="02020603050405020304" pitchFamily="18" charset="0"/>
                <a:cs typeface="Times New Roman" panose="02020603050405020304" pitchFamily="18" charset="0"/>
              </a:rPr>
              <a:t>», «Google</a:t>
            </a:r>
            <a:r>
              <a:rPr lang="en-US" sz="1600" dirty="0" smtClean="0">
                <a:solidFill>
                  <a:srgbClr val="002060"/>
                </a:solidFill>
                <a:latin typeface="Times New Roman" panose="02020603050405020304" pitchFamily="18" charset="0"/>
                <a:cs typeface="Times New Roman" panose="02020603050405020304" pitchFamily="18" charset="0"/>
              </a:rPr>
              <a:t>»</a:t>
            </a:r>
            <a:r>
              <a:rPr lang="sah-RU" sz="1600" dirty="0" smtClean="0">
                <a:solidFill>
                  <a:srgbClr val="002060"/>
                </a:solidFill>
                <a:latin typeface="Times New Roman" panose="02020603050405020304" pitchFamily="18" charset="0"/>
                <a:cs typeface="Times New Roman" panose="02020603050405020304" pitchFamily="18" charset="0"/>
              </a:rPr>
              <a:t>, </a:t>
            </a:r>
            <a:r>
              <a:rPr lang="en-US" sz="1600" dirty="0" err="1" smtClean="0">
                <a:solidFill>
                  <a:srgbClr val="002060"/>
                </a:solidFill>
                <a:latin typeface="Times New Roman" panose="02020603050405020304" pitchFamily="18" charset="0"/>
                <a:cs typeface="Times New Roman" panose="02020603050405020304" pitchFamily="18" charset="0"/>
              </a:rPr>
              <a:t>Wordwall</a:t>
            </a:r>
            <a:r>
              <a:rPr lang="en-US" sz="1600" dirty="0" smtClean="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платформаларга</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smtClean="0">
                <a:solidFill>
                  <a:srgbClr val="002060"/>
                </a:solidFill>
                <a:latin typeface="Times New Roman" panose="02020603050405020304" pitchFamily="18" charset="0"/>
                <a:cs typeface="Times New Roman" panose="02020603050405020304" pitchFamily="18" charset="0"/>
              </a:rPr>
              <a:t>араас</a:t>
            </a:r>
            <a:r>
              <a:rPr lang="ru-RU" sz="1600" dirty="0" smtClean="0">
                <a:solidFill>
                  <a:srgbClr val="002060"/>
                </a:solidFill>
                <a:latin typeface="Times New Roman" panose="02020603050405020304" pitchFamily="18" charset="0"/>
                <a:cs typeface="Times New Roman" panose="02020603050405020304" pitchFamily="18" charset="0"/>
              </a:rPr>
              <a:t> </a:t>
            </a:r>
            <a:r>
              <a:rPr lang="ru-RU" sz="1600" dirty="0" err="1" smtClean="0">
                <a:solidFill>
                  <a:srgbClr val="002060"/>
                </a:solidFill>
                <a:latin typeface="Times New Roman" panose="02020603050405020304" pitchFamily="18" charset="0"/>
                <a:cs typeface="Times New Roman" panose="02020603050405020304" pitchFamily="18" charset="0"/>
              </a:rPr>
              <a:t>сорудахтары</a:t>
            </a:r>
            <a:r>
              <a:rPr lang="ru-RU" sz="1600" dirty="0" smtClean="0">
                <a:solidFill>
                  <a:srgbClr val="002060"/>
                </a:solidFill>
                <a:latin typeface="Times New Roman" panose="02020603050405020304" pitchFamily="18" charset="0"/>
                <a:cs typeface="Times New Roman" panose="02020603050405020304" pitchFamily="18" charset="0"/>
              </a:rPr>
              <a:t>, </a:t>
            </a:r>
            <a:r>
              <a:rPr lang="en-US" sz="1600" dirty="0" smtClean="0">
                <a:solidFill>
                  <a:srgbClr val="002060"/>
                </a:solidFill>
                <a:latin typeface="Times New Roman" panose="02020603050405020304" pitchFamily="18" charset="0"/>
                <a:cs typeface="Times New Roman" panose="02020603050405020304" pitchFamily="18" charset="0"/>
              </a:rPr>
              <a:t>QUIZ</a:t>
            </a:r>
            <a:r>
              <a:rPr lang="sah-RU" sz="1600" dirty="0" smtClean="0">
                <a:solidFill>
                  <a:srgbClr val="002060"/>
                </a:solidFill>
                <a:latin typeface="Times New Roman" panose="02020603050405020304" pitchFamily="18" charset="0"/>
                <a:cs typeface="Times New Roman" panose="02020603050405020304" pitchFamily="18" charset="0"/>
              </a:rPr>
              <a:t>тары </a:t>
            </a:r>
            <a:r>
              <a:rPr lang="ru-RU" sz="1600" dirty="0" err="1" smtClean="0">
                <a:solidFill>
                  <a:srgbClr val="002060"/>
                </a:solidFill>
                <a:latin typeface="Times New Roman" panose="02020603050405020304" pitchFamily="18" charset="0"/>
                <a:cs typeface="Times New Roman" panose="02020603050405020304" pitchFamily="18" charset="0"/>
              </a:rPr>
              <a:t>оҥорон</a:t>
            </a:r>
            <a:r>
              <a:rPr lang="ru-RU" sz="1600" dirty="0" smtClean="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оҕолору</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билэр-көрөр</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баҕаларын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чинчийэр</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сатабылларын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сайыннарыы</a:t>
            </a:r>
            <a:r>
              <a:rPr lang="ru-RU" sz="1600" dirty="0">
                <a:solidFill>
                  <a:srgbClr val="002060"/>
                </a:solidFill>
                <a:latin typeface="Times New Roman" panose="02020603050405020304" pitchFamily="18" charset="0"/>
                <a:cs typeface="Times New Roman" panose="02020603050405020304" pitchFamily="18" charset="0"/>
              </a:rPr>
              <a:t>;</a:t>
            </a:r>
          </a:p>
          <a:p>
            <a:pPr marL="355600" algn="just"/>
            <a:r>
              <a:rPr lang="ru-RU" sz="1600" dirty="0">
                <a:solidFill>
                  <a:srgbClr val="002060"/>
                </a:solidFill>
                <a:latin typeface="Times New Roman" panose="02020603050405020304" pitchFamily="18" charset="0"/>
                <a:cs typeface="Times New Roman" panose="02020603050405020304" pitchFamily="18" charset="0"/>
              </a:rPr>
              <a:t>2.	</a:t>
            </a:r>
            <a:r>
              <a:rPr lang="ru-RU" sz="1600" dirty="0" err="1">
                <a:solidFill>
                  <a:srgbClr val="002060"/>
                </a:solidFill>
                <a:latin typeface="Times New Roman" panose="02020603050405020304" pitchFamily="18" charset="0"/>
                <a:cs typeface="Times New Roman" panose="02020603050405020304" pitchFamily="18" charset="0"/>
              </a:rPr>
              <a:t>Аныгы</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технологияны</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туһанар</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үөрүйэхтэрин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үрдэтии</a:t>
            </a:r>
            <a:r>
              <a:rPr lang="ru-RU" sz="1600" dirty="0">
                <a:solidFill>
                  <a:srgbClr val="002060"/>
                </a:solidFill>
                <a:latin typeface="Times New Roman" panose="02020603050405020304" pitchFamily="18" charset="0"/>
                <a:cs typeface="Times New Roman" panose="02020603050405020304" pitchFamily="18" charset="0"/>
              </a:rPr>
              <a:t>;</a:t>
            </a:r>
          </a:p>
          <a:p>
            <a:pPr marL="355600" algn="just"/>
            <a:r>
              <a:rPr lang="ru-RU" sz="1600" dirty="0">
                <a:solidFill>
                  <a:srgbClr val="002060"/>
                </a:solidFill>
                <a:latin typeface="Times New Roman" panose="02020603050405020304" pitchFamily="18" charset="0"/>
                <a:cs typeface="Times New Roman" panose="02020603050405020304" pitchFamily="18" charset="0"/>
              </a:rPr>
              <a:t>3.	</a:t>
            </a:r>
            <a:r>
              <a:rPr lang="ru-RU" sz="1600" dirty="0" err="1">
                <a:solidFill>
                  <a:srgbClr val="002060"/>
                </a:solidFill>
                <a:latin typeface="Times New Roman" panose="02020603050405020304" pitchFamily="18" charset="0"/>
                <a:cs typeface="Times New Roman" panose="02020603050405020304" pitchFamily="18" charset="0"/>
              </a:rPr>
              <a:t>Биирдиилээн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уонна</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бөлөхтөрүнэн</a:t>
            </a:r>
            <a:r>
              <a:rPr lang="ru-RU" sz="1600" dirty="0">
                <a:solidFill>
                  <a:srgbClr val="002060"/>
                </a:solidFill>
                <a:latin typeface="Times New Roman" panose="02020603050405020304" pitchFamily="18" charset="0"/>
                <a:cs typeface="Times New Roman" panose="02020603050405020304" pitchFamily="18" charset="0"/>
              </a:rPr>
              <a:t> </a:t>
            </a:r>
            <a:r>
              <a:rPr lang="en-US" sz="1600" dirty="0">
                <a:solidFill>
                  <a:srgbClr val="002060"/>
                </a:solidFill>
                <a:latin typeface="Times New Roman" panose="02020603050405020304" pitchFamily="18" charset="0"/>
                <a:cs typeface="Times New Roman" panose="02020603050405020304" pitchFamily="18" charset="0"/>
              </a:rPr>
              <a:t>QUIZ </a:t>
            </a:r>
            <a:r>
              <a:rPr lang="ru-RU" sz="1600" dirty="0" err="1">
                <a:solidFill>
                  <a:srgbClr val="002060"/>
                </a:solidFill>
                <a:latin typeface="Times New Roman" panose="02020603050405020304" pitchFamily="18" charset="0"/>
                <a:cs typeface="Times New Roman" panose="02020603050405020304" pitchFamily="18" charset="0"/>
              </a:rPr>
              <a:t>сорудахтарын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толорон</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куоталаһыы</a:t>
            </a:r>
            <a:r>
              <a:rPr lang="ru-RU" sz="1600" dirty="0" smtClean="0">
                <a:solidFill>
                  <a:srgbClr val="002060"/>
                </a:solidFill>
                <a:latin typeface="Times New Roman" panose="02020603050405020304" pitchFamily="18" charset="0"/>
                <a:cs typeface="Times New Roman" panose="02020603050405020304" pitchFamily="18" charset="0"/>
              </a:rPr>
              <a:t>.</a:t>
            </a:r>
            <a:endParaRPr lang="ru-RU" sz="1600" dirty="0">
              <a:solidFill>
                <a:srgbClr val="002060"/>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rotWithShape="1">
          <a:blip r:embed="rId2">
            <a:extLst>
              <a:ext uri="{28A0092B-C50C-407E-A947-70E740481C1C}">
                <a14:useLocalDpi xmlns:a14="http://schemas.microsoft.com/office/drawing/2010/main" val="0"/>
              </a:ext>
            </a:extLst>
          </a:blip>
          <a:srcRect b="13471"/>
          <a:stretch/>
        </p:blipFill>
        <p:spPr>
          <a:xfrm>
            <a:off x="439266" y="3560525"/>
            <a:ext cx="2808267" cy="194479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Рисунок 7">
            <a:extLst>
              <a:ext uri="{FF2B5EF4-FFF2-40B4-BE49-F238E27FC236}">
                <a16:creationId xmlns="" xmlns:a16="http://schemas.microsoft.com/office/drawing/2014/main" id="{D2044F0C-429A-8AB4-3744-4BFE821497B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23" t="20800" r="13597" b="7362"/>
          <a:stretch/>
        </p:blipFill>
        <p:spPr>
          <a:xfrm>
            <a:off x="6184124" y="4869160"/>
            <a:ext cx="2738804" cy="18966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TextBox 3"/>
          <p:cNvSpPr txBox="1"/>
          <p:nvPr/>
        </p:nvSpPr>
        <p:spPr>
          <a:xfrm>
            <a:off x="3275856" y="3296920"/>
            <a:ext cx="4214615" cy="2123658"/>
          </a:xfrm>
          <a:prstGeom prst="rect">
            <a:avLst/>
          </a:prstGeom>
          <a:noFill/>
        </p:spPr>
        <p:txBody>
          <a:bodyPr wrap="none" rtlCol="0">
            <a:spAutoFit/>
          </a:bodyPr>
          <a:lstStyle/>
          <a:p>
            <a:r>
              <a:rPr lang="sr-Cyrl-CS" sz="1200" dirty="0"/>
              <a:t> </a:t>
            </a:r>
            <a:endParaRPr lang="ru-RU" sz="1200" dirty="0"/>
          </a:p>
          <a:p>
            <a:pPr marL="228600" lvl="0" indent="-228600" algn="just">
              <a:buFont typeface="+mj-lt"/>
              <a:buAutoNum type="arabicPeriod"/>
            </a:pPr>
            <a:r>
              <a:rPr lang="sr-Cyrl-CS" sz="1200" u="sng" dirty="0">
                <a:latin typeface="Times New Roman" panose="02020603050405020304" pitchFamily="18" charset="0"/>
                <a:cs typeface="Times New Roman" panose="02020603050405020304" pitchFamily="18" charset="0"/>
                <a:hlinkClick r:id="rId4"/>
              </a:rPr>
              <a:t>https://forms.gle/y7XPwxKHHUu7uymr9</a:t>
            </a:r>
            <a:endParaRPr lang="ru-RU" sz="1200" dirty="0">
              <a:latin typeface="Times New Roman" panose="02020603050405020304" pitchFamily="18" charset="0"/>
              <a:cs typeface="Times New Roman" panose="02020603050405020304" pitchFamily="18" charset="0"/>
            </a:endParaRPr>
          </a:p>
          <a:p>
            <a:pPr marL="228600" lvl="0" indent="-228600" algn="just">
              <a:buFont typeface="+mj-lt"/>
              <a:buAutoNum type="arabicPeriod"/>
            </a:pPr>
            <a:r>
              <a:rPr lang="sr-Cyrl-CS" sz="1200" u="sng" dirty="0">
                <a:latin typeface="Times New Roman" panose="02020603050405020304" pitchFamily="18" charset="0"/>
                <a:cs typeface="Times New Roman" panose="02020603050405020304" pitchFamily="18" charset="0"/>
                <a:hlinkClick r:id="rId5"/>
              </a:rPr>
              <a:t>https://joyteka.com/100195729</a:t>
            </a:r>
            <a:endParaRPr lang="ru-RU" sz="1200" dirty="0">
              <a:latin typeface="Times New Roman" panose="02020603050405020304" pitchFamily="18" charset="0"/>
              <a:cs typeface="Times New Roman" panose="02020603050405020304" pitchFamily="18" charset="0"/>
            </a:endParaRPr>
          </a:p>
          <a:p>
            <a:pPr marL="228600" lvl="0" indent="-228600" algn="just">
              <a:buFont typeface="+mj-lt"/>
              <a:buAutoNum type="arabicPeriod"/>
            </a:pPr>
            <a:r>
              <a:rPr lang="sr-Cyrl-CS" sz="1200" u="sng" dirty="0">
                <a:latin typeface="Times New Roman" panose="02020603050405020304" pitchFamily="18" charset="0"/>
                <a:cs typeface="Times New Roman" panose="02020603050405020304" pitchFamily="18" charset="0"/>
                <a:hlinkClick r:id="rId6"/>
              </a:rPr>
              <a:t>https://joyteka.com/100214635</a:t>
            </a:r>
            <a:endParaRPr lang="ru-RU" sz="1200" dirty="0">
              <a:latin typeface="Times New Roman" panose="02020603050405020304" pitchFamily="18" charset="0"/>
              <a:cs typeface="Times New Roman" panose="02020603050405020304" pitchFamily="18" charset="0"/>
            </a:endParaRPr>
          </a:p>
          <a:p>
            <a:pPr marL="228600" lvl="0" indent="-228600" algn="just">
              <a:buFont typeface="+mj-lt"/>
              <a:buAutoNum type="arabicPeriod"/>
            </a:pPr>
            <a:r>
              <a:rPr lang="sr-Cyrl-CS" sz="1200" u="sng" dirty="0">
                <a:latin typeface="Times New Roman" panose="02020603050405020304" pitchFamily="18" charset="0"/>
                <a:cs typeface="Times New Roman" panose="02020603050405020304" pitchFamily="18" charset="0"/>
                <a:hlinkClick r:id="rId7"/>
              </a:rPr>
              <a:t>https://joyteka.com/100220756</a:t>
            </a:r>
            <a:endParaRPr lang="ru-RU" sz="1200" dirty="0">
              <a:latin typeface="Times New Roman" panose="02020603050405020304" pitchFamily="18" charset="0"/>
              <a:cs typeface="Times New Roman" panose="02020603050405020304" pitchFamily="18" charset="0"/>
            </a:endParaRPr>
          </a:p>
          <a:p>
            <a:pPr marL="228600" lvl="0" indent="-228600" algn="just">
              <a:buFont typeface="+mj-lt"/>
              <a:buAutoNum type="arabicPeriod"/>
            </a:pPr>
            <a:r>
              <a:rPr lang="sr-Cyrl-CS" sz="1200" u="sng" dirty="0">
                <a:latin typeface="Times New Roman" panose="02020603050405020304" pitchFamily="18" charset="0"/>
                <a:cs typeface="Times New Roman" panose="02020603050405020304" pitchFamily="18" charset="0"/>
                <a:hlinkClick r:id="rId8"/>
              </a:rPr>
              <a:t>https://quizizz.com/embed/quiz/641f5da16041fd001dcd9c57</a:t>
            </a:r>
            <a:r>
              <a:rPr lang="sr-Cyrl-CS" sz="1200" dirty="0">
                <a:latin typeface="Times New Roman" panose="02020603050405020304" pitchFamily="18" charset="0"/>
                <a:cs typeface="Times New Roman" panose="02020603050405020304" pitchFamily="18" charset="0"/>
              </a:rPr>
              <a:t> </a:t>
            </a:r>
            <a:endParaRPr lang="sah-RU" sz="1200" dirty="0" smtClean="0">
              <a:latin typeface="Times New Roman" panose="02020603050405020304" pitchFamily="18" charset="0"/>
              <a:cs typeface="Times New Roman" panose="02020603050405020304" pitchFamily="18" charset="0"/>
            </a:endParaRPr>
          </a:p>
          <a:p>
            <a:pPr marL="228600" indent="-228600" algn="just">
              <a:buFont typeface="+mj-lt"/>
              <a:buAutoNum type="arabicPeriod"/>
            </a:pPr>
            <a:r>
              <a:rPr lang="en-US" sz="1200" dirty="0">
                <a:latin typeface="Times New Roman" panose="02020603050405020304" pitchFamily="18" charset="0"/>
                <a:cs typeface="Times New Roman" panose="02020603050405020304" pitchFamily="18" charset="0"/>
                <a:hlinkClick r:id="rId9"/>
              </a:rPr>
              <a:t>https://wordwall.net/play/54473/477/649</a:t>
            </a:r>
            <a:r>
              <a:rPr lang="ru-RU" sz="1200" dirty="0">
                <a:latin typeface="Times New Roman" panose="02020603050405020304" pitchFamily="18" charset="0"/>
                <a:cs typeface="Times New Roman" panose="02020603050405020304" pitchFamily="18" charset="0"/>
              </a:rPr>
              <a:t> </a:t>
            </a:r>
            <a:endParaRPr lang="sah-RU" sz="1200" dirty="0">
              <a:latin typeface="Times New Roman" panose="02020603050405020304" pitchFamily="18" charset="0"/>
              <a:cs typeface="Times New Roman" panose="02020603050405020304" pitchFamily="18" charset="0"/>
            </a:endParaRPr>
          </a:p>
          <a:p>
            <a:pPr marL="228600" indent="-228600" algn="just">
              <a:buFont typeface="+mj-lt"/>
              <a:buAutoNum type="arabicPeriod"/>
            </a:pPr>
            <a:r>
              <a:rPr lang="sah-RU" sz="1200" dirty="0" smtClean="0">
                <a:latin typeface="Times New Roman" panose="02020603050405020304" pitchFamily="18"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hlinkClick r:id="rId10"/>
              </a:rPr>
              <a:t>https://wordwall.net/play/54477/219/688</a:t>
            </a:r>
            <a:r>
              <a:rPr lang="ru-RU" sz="1200" dirty="0">
                <a:latin typeface="Times New Roman" panose="02020603050405020304" pitchFamily="18" charset="0"/>
                <a:cs typeface="Times New Roman" panose="02020603050405020304" pitchFamily="18" charset="0"/>
              </a:rPr>
              <a:t> </a:t>
            </a:r>
            <a:endParaRPr lang="sah-RU" sz="1200" dirty="0">
              <a:latin typeface="Times New Roman" panose="02020603050405020304" pitchFamily="18" charset="0"/>
              <a:cs typeface="Times New Roman" panose="02020603050405020304" pitchFamily="18" charset="0"/>
            </a:endParaRPr>
          </a:p>
          <a:p>
            <a:pPr marL="228600" indent="-228600" algn="just">
              <a:buFont typeface="+mj-lt"/>
              <a:buAutoNum type="arabicPeriod"/>
            </a:pPr>
            <a:r>
              <a:rPr lang="en-US" sz="1200" dirty="0">
                <a:latin typeface="Times New Roman" panose="02020603050405020304" pitchFamily="18" charset="0"/>
                <a:cs typeface="Times New Roman" panose="02020603050405020304" pitchFamily="18" charset="0"/>
                <a:hlinkClick r:id="rId11"/>
              </a:rPr>
              <a:t>https://wordwall.net/play/54477/219/990</a:t>
            </a:r>
            <a:r>
              <a:rPr lang="ru-RU" sz="1200" dirty="0">
                <a:latin typeface="Times New Roman" panose="02020603050405020304" pitchFamily="18" charset="0"/>
                <a:cs typeface="Times New Roman" panose="02020603050405020304" pitchFamily="18" charset="0"/>
              </a:rPr>
              <a:t> </a:t>
            </a:r>
            <a:endParaRPr lang="sah-RU" sz="1200" dirty="0">
              <a:latin typeface="Times New Roman" panose="02020603050405020304" pitchFamily="18" charset="0"/>
              <a:cs typeface="Times New Roman" panose="02020603050405020304" pitchFamily="18" charset="0"/>
            </a:endParaRPr>
          </a:p>
          <a:p>
            <a:pPr marL="228600" indent="-228600" algn="just">
              <a:buFont typeface="+mj-lt"/>
              <a:buAutoNum type="arabicPeriod"/>
            </a:pPr>
            <a:r>
              <a:rPr lang="en-US" sz="1200" dirty="0">
                <a:latin typeface="Times New Roman" panose="02020603050405020304" pitchFamily="18" charset="0"/>
                <a:cs typeface="Times New Roman" panose="02020603050405020304" pitchFamily="18" charset="0"/>
                <a:hlinkClick r:id="rId12"/>
              </a:rPr>
              <a:t>https://wordwall.net/play/54473/985/744</a:t>
            </a:r>
            <a:r>
              <a:rPr lang="ru-RU" sz="1200" dirty="0">
                <a:latin typeface="Times New Roman" panose="02020603050405020304" pitchFamily="18" charset="0"/>
                <a:cs typeface="Times New Roman" panose="02020603050405020304" pitchFamily="18" charset="0"/>
              </a:rPr>
              <a:t> </a:t>
            </a:r>
          </a:p>
          <a:p>
            <a:pPr marL="228600" lvl="0" indent="-228600" algn="just">
              <a:buFont typeface="+mj-lt"/>
              <a:buAutoNum type="arabicPeriod"/>
            </a:pPr>
            <a:endParaRPr lang="sah-RU" sz="1200" dirty="0" smtClean="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755576" y="5697962"/>
            <a:ext cx="7200800" cy="369332"/>
          </a:xfrm>
          <a:prstGeom prst="rect">
            <a:avLst/>
          </a:prstGeom>
        </p:spPr>
        <p:txBody>
          <a:bodyPr wrap="square">
            <a:spAutoFit/>
          </a:bodyPr>
          <a:lstStyle/>
          <a:p>
            <a:pPr algn="just"/>
            <a:r>
              <a:rPr lang="en-US" dirty="0">
                <a:solidFill>
                  <a:srgbClr val="002060"/>
                </a:solidFill>
                <a:latin typeface="Times New Roman" panose="02020603050405020304" pitchFamily="18" charset="0"/>
                <a:cs typeface="Times New Roman" panose="02020603050405020304" pitchFamily="18" charset="0"/>
              </a:rPr>
              <a:t>QUIZ </a:t>
            </a:r>
            <a:r>
              <a:rPr lang="ru-RU" dirty="0" err="1">
                <a:solidFill>
                  <a:srgbClr val="002060"/>
                </a:solidFill>
                <a:latin typeface="Times New Roman" panose="02020603050405020304" pitchFamily="18" charset="0"/>
                <a:cs typeface="Times New Roman" panose="02020603050405020304" pitchFamily="18" charset="0"/>
              </a:rPr>
              <a:t>ыытыллар</a:t>
            </a:r>
            <a:r>
              <a:rPr lang="ru-RU" dirty="0">
                <a:solidFill>
                  <a:srgbClr val="002060"/>
                </a:solidFill>
                <a:latin typeface="Times New Roman" panose="02020603050405020304" pitchFamily="18" charset="0"/>
                <a:cs typeface="Times New Roman" panose="02020603050405020304" pitchFamily="18" charset="0"/>
              </a:rPr>
              <a:t> формата: веб-</a:t>
            </a:r>
            <a:r>
              <a:rPr lang="ru-RU" dirty="0" err="1">
                <a:solidFill>
                  <a:srgbClr val="002060"/>
                </a:solidFill>
                <a:latin typeface="Times New Roman" panose="02020603050405020304" pitchFamily="18" charset="0"/>
                <a:cs typeface="Times New Roman" panose="02020603050405020304" pitchFamily="18" charset="0"/>
              </a:rPr>
              <a:t>квест</a:t>
            </a:r>
            <a:r>
              <a:rPr lang="ru-RU" dirty="0">
                <a:solidFill>
                  <a:srgbClr val="002060"/>
                </a:solidFill>
                <a:latin typeface="Times New Roman" panose="02020603050405020304" pitchFamily="18" charset="0"/>
                <a:cs typeface="Times New Roman" panose="02020603050405020304" pitchFamily="18" charset="0"/>
              </a:rPr>
              <a:t>-</a:t>
            </a:r>
            <a:r>
              <a:rPr lang="ru-RU" dirty="0" err="1">
                <a:solidFill>
                  <a:srgbClr val="002060"/>
                </a:solidFill>
                <a:latin typeface="Times New Roman" panose="02020603050405020304" pitchFamily="18" charset="0"/>
                <a:cs typeface="Times New Roman" panose="02020603050405020304" pitchFamily="18" charset="0"/>
              </a:rPr>
              <a:t>оонньуу</a:t>
            </a:r>
            <a:endParaRPr lang="ru-RU"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46146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99392"/>
            <a:ext cx="8229600" cy="634082"/>
          </a:xfrm>
        </p:spPr>
        <p:txBody>
          <a:bodyPr>
            <a:normAutofit fontScale="90000"/>
          </a:bodyPr>
          <a:lstStyle/>
          <a:p>
            <a:r>
              <a:rPr lang="ru-RU" sz="1800" b="1" dirty="0">
                <a:solidFill>
                  <a:srgbClr val="002060"/>
                </a:solidFill>
                <a:latin typeface="Times New Roman" panose="02020603050405020304" pitchFamily="18" charset="0"/>
                <a:cs typeface="Times New Roman" panose="02020603050405020304" pitchFamily="18" charset="0"/>
              </a:rPr>
              <a:t>«Өйдөбүллээхтик </a:t>
            </a:r>
            <a:r>
              <a:rPr lang="ru-RU" sz="1800" b="1" dirty="0" err="1">
                <a:solidFill>
                  <a:srgbClr val="002060"/>
                </a:solidFill>
                <a:latin typeface="Times New Roman" panose="02020603050405020304" pitchFamily="18" charset="0"/>
                <a:cs typeface="Times New Roman" panose="02020603050405020304" pitchFamily="18" charset="0"/>
              </a:rPr>
              <a:t>ааҕары</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a:solidFill>
                  <a:srgbClr val="002060"/>
                </a:solidFill>
                <a:latin typeface="Times New Roman" panose="02020603050405020304" pitchFamily="18" charset="0"/>
                <a:cs typeface="Times New Roman" panose="02020603050405020304" pitchFamily="18" charset="0"/>
              </a:rPr>
              <a:t>ситиһии</a:t>
            </a:r>
            <a:r>
              <a:rPr lang="ru-RU" sz="1800" b="1" dirty="0">
                <a:solidFill>
                  <a:srgbClr val="002060"/>
                </a:solidFill>
                <a:latin typeface="Times New Roman" panose="02020603050405020304" pitchFamily="18" charset="0"/>
                <a:cs typeface="Times New Roman" panose="02020603050405020304" pitchFamily="18" charset="0"/>
              </a:rPr>
              <a:t>» </a:t>
            </a:r>
            <a:r>
              <a:rPr lang="ru-RU" sz="1800" b="1" dirty="0" err="1" smtClean="0">
                <a:solidFill>
                  <a:srgbClr val="002060"/>
                </a:solidFill>
                <a:latin typeface="Times New Roman" panose="02020603050405020304" pitchFamily="18" charset="0"/>
                <a:cs typeface="Times New Roman" panose="02020603050405020304" pitchFamily="18" charset="0"/>
              </a:rPr>
              <a:t>республиканскай</a:t>
            </a:r>
            <a:r>
              <a:rPr lang="ru-RU" sz="1800" b="1" dirty="0" smtClean="0">
                <a:solidFill>
                  <a:srgbClr val="002060"/>
                </a:solidFill>
                <a:latin typeface="Times New Roman" panose="02020603050405020304" pitchFamily="18" charset="0"/>
                <a:cs typeface="Times New Roman" panose="02020603050405020304" pitchFamily="18" charset="0"/>
              </a:rPr>
              <a:t> </a:t>
            </a:r>
            <a:r>
              <a:rPr lang="ru-RU" sz="1800" b="1" dirty="0" err="1" smtClean="0">
                <a:solidFill>
                  <a:srgbClr val="002060"/>
                </a:solidFill>
                <a:latin typeface="Times New Roman" panose="02020603050405020304" pitchFamily="18" charset="0"/>
                <a:cs typeface="Times New Roman" panose="02020603050405020304" pitchFamily="18" charset="0"/>
              </a:rPr>
              <a:t>бэрэбиэркэлиир</a:t>
            </a:r>
            <a:r>
              <a:rPr lang="ru-RU" sz="1800" b="1" dirty="0" smtClean="0">
                <a:solidFill>
                  <a:srgbClr val="002060"/>
                </a:solidFill>
                <a:latin typeface="Times New Roman" panose="02020603050405020304" pitchFamily="18" charset="0"/>
                <a:cs typeface="Times New Roman" panose="02020603050405020304" pitchFamily="18" charset="0"/>
              </a:rPr>
              <a:t> </a:t>
            </a:r>
            <a:r>
              <a:rPr lang="ru-RU" sz="1800" b="1" dirty="0" err="1" smtClean="0">
                <a:solidFill>
                  <a:srgbClr val="002060"/>
                </a:solidFill>
                <a:latin typeface="Times New Roman" panose="02020603050405020304" pitchFamily="18" charset="0"/>
                <a:cs typeface="Times New Roman" panose="02020603050405020304" pitchFamily="18" charset="0"/>
              </a:rPr>
              <a:t>үлэ</a:t>
            </a:r>
            <a:r>
              <a:rPr lang="ru-RU" sz="1800" b="1" dirty="0" smtClean="0">
                <a:solidFill>
                  <a:srgbClr val="002060"/>
                </a:solidFill>
                <a:latin typeface="Times New Roman" panose="02020603050405020304" pitchFamily="18" charset="0"/>
                <a:cs typeface="Times New Roman" panose="02020603050405020304" pitchFamily="18" charset="0"/>
              </a:rPr>
              <a:t> </a:t>
            </a:r>
            <a:r>
              <a:rPr lang="ru-RU" sz="1800" b="1" dirty="0" err="1" smtClean="0">
                <a:solidFill>
                  <a:srgbClr val="002060"/>
                </a:solidFill>
                <a:latin typeface="Times New Roman" panose="02020603050405020304" pitchFamily="18" charset="0"/>
                <a:cs typeface="Times New Roman" panose="02020603050405020304" pitchFamily="18" charset="0"/>
              </a:rPr>
              <a:t>түмүгэ</a:t>
            </a:r>
            <a:endParaRPr lang="ru-RU" sz="1800" b="1" dirty="0">
              <a:solidFill>
                <a:srgbClr val="002060"/>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457200" y="5445224"/>
            <a:ext cx="8229600" cy="923330"/>
          </a:xfrm>
          <a:prstGeom prst="rect">
            <a:avLst/>
          </a:prstGeom>
        </p:spPr>
        <p:txBody>
          <a:bodyPr wrap="square">
            <a:spAutoFit/>
          </a:bodyPr>
          <a:lstStyle/>
          <a:p>
            <a:r>
              <a:rPr lang="ru-RU" dirty="0" err="1" smtClean="0">
                <a:solidFill>
                  <a:srgbClr val="002060"/>
                </a:solidFill>
                <a:latin typeface="Times New Roman" panose="02020603050405020304" pitchFamily="18" charset="0"/>
                <a:cs typeface="Times New Roman" panose="02020603050405020304" pitchFamily="18" charset="0"/>
              </a:rPr>
              <a:t>Хонтуруоллуур</a:t>
            </a:r>
            <a:r>
              <a:rPr lang="ru-RU" dirty="0" smtClean="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үлэни</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түөрт</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үөрэнээччи</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толорбутуттан</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үс</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оҕо</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туйгун</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сыананы</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ылла</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Кылаас</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билиитин</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таһыма</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билии</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хаачыстыбата</a:t>
            </a:r>
            <a:r>
              <a:rPr lang="ru-RU" dirty="0">
                <a:solidFill>
                  <a:srgbClr val="002060"/>
                </a:solidFill>
                <a:latin typeface="Times New Roman" panose="02020603050405020304" pitchFamily="18" charset="0"/>
                <a:cs typeface="Times New Roman" panose="02020603050405020304" pitchFamily="18" charset="0"/>
              </a:rPr>
              <a:t> 75%, </a:t>
            </a:r>
            <a:r>
              <a:rPr lang="ru-RU" dirty="0" err="1">
                <a:solidFill>
                  <a:srgbClr val="002060"/>
                </a:solidFill>
                <a:latin typeface="Times New Roman" panose="02020603050405020304" pitchFamily="18" charset="0"/>
                <a:cs typeface="Times New Roman" panose="02020603050405020304" pitchFamily="18" charset="0"/>
              </a:rPr>
              <a:t>үөрэх</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ситиһиитэ</a:t>
            </a:r>
            <a:r>
              <a:rPr lang="ru-RU" dirty="0">
                <a:solidFill>
                  <a:srgbClr val="002060"/>
                </a:solidFill>
                <a:latin typeface="Times New Roman" panose="02020603050405020304" pitchFamily="18" charset="0"/>
                <a:cs typeface="Times New Roman" panose="02020603050405020304" pitchFamily="18" charset="0"/>
              </a:rPr>
              <a:t> 100% </a:t>
            </a:r>
            <a:r>
              <a:rPr lang="ru-RU" dirty="0" err="1" smtClean="0">
                <a:solidFill>
                  <a:srgbClr val="002060"/>
                </a:solidFill>
                <a:latin typeface="Times New Roman" panose="02020603050405020304" pitchFamily="18" charset="0"/>
                <a:cs typeface="Times New Roman" panose="02020603050405020304" pitchFamily="18" charset="0"/>
              </a:rPr>
              <a:t>тэҥнэстэ</a:t>
            </a:r>
            <a:endParaRPr lang="ru-RU" dirty="0">
              <a:solidFill>
                <a:srgbClr val="002060"/>
              </a:solidFill>
              <a:latin typeface="Times New Roman" panose="02020603050405020304" pitchFamily="18" charset="0"/>
              <a:cs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529802333"/>
              </p:ext>
            </p:extLst>
          </p:nvPr>
        </p:nvGraphicFramePr>
        <p:xfrm>
          <a:off x="1611364" y="936732"/>
          <a:ext cx="5921271" cy="1207008"/>
        </p:xfrm>
        <a:graphic>
          <a:graphicData uri="http://schemas.openxmlformats.org/drawingml/2006/table">
            <a:tbl>
              <a:tblPr firstRow="1" firstCol="1" bandRow="1"/>
              <a:tblGrid>
                <a:gridCol w="1978025"/>
                <a:gridCol w="2789555"/>
                <a:gridCol w="1153691"/>
              </a:tblGrid>
              <a:tr h="0">
                <a:tc>
                  <a:txBody>
                    <a:bodyPr/>
                    <a:lstStyle/>
                    <a:p>
                      <a:pPr algn="ctr">
                        <a:spcAft>
                          <a:spcPts val="0"/>
                        </a:spcAft>
                      </a:pPr>
                      <a:r>
                        <a:rPr lang="sah-RU" sz="1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Үөрэнээччи АА</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sah-RU" sz="1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«Өйдөбүллээхтик ааҕары ситиһии» </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sah-RU" sz="1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Сыана</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pPr>
                      <a:r>
                        <a:rPr lang="sah-RU" sz="1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Индеева Дарина</a:t>
                      </a:r>
                      <a:endParaRPr lang="ru-RU" sz="11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sah-RU" sz="1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толордо</a:t>
                      </a:r>
                      <a:endParaRPr lang="ru-RU" sz="11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«5»</a:t>
                      </a:r>
                      <a:endParaRPr lang="ru-RU" sz="11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pPr>
                      <a:r>
                        <a:rPr lang="sah-RU" sz="1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Матвеев Нюргун</a:t>
                      </a:r>
                      <a:endParaRPr lang="ru-RU" sz="11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ru-RU" sz="120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толордо</a:t>
                      </a:r>
                      <a:endParaRPr lang="ru-RU" sz="11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ru-RU" sz="120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«3»</a:t>
                      </a:r>
                      <a:endParaRPr lang="ru-RU" sz="11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735">
                <a:tc>
                  <a:txBody>
                    <a:bodyPr/>
                    <a:lstStyle/>
                    <a:p>
                      <a:pPr algn="just">
                        <a:spcAft>
                          <a:spcPts val="0"/>
                        </a:spcAft>
                      </a:pPr>
                      <a:r>
                        <a:rPr lang="sah-RU" sz="1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Николаев Сахайаан</a:t>
                      </a:r>
                      <a:endParaRPr lang="ru-RU" sz="11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ru-RU" sz="120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толордо</a:t>
                      </a:r>
                      <a:endParaRPr lang="ru-RU" sz="11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ru-RU" sz="120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«5»</a:t>
                      </a:r>
                      <a:endParaRPr lang="ru-RU" sz="11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algn="just">
                        <a:spcAft>
                          <a:spcPts val="0"/>
                        </a:spcAft>
                      </a:pPr>
                      <a:r>
                        <a:rPr lang="sah-RU" sz="1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Попов </a:t>
                      </a:r>
                      <a:r>
                        <a:rPr lang="sah-RU" sz="12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Ваня (ОВЗ, вар 1)</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ru-RU" sz="12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ru-RU" sz="1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ru-RU" sz="120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ru-RU" sz="11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1930">
                <a:tc>
                  <a:txBody>
                    <a:bodyPr/>
                    <a:lstStyle/>
                    <a:p>
                      <a:pPr algn="just">
                        <a:spcAft>
                          <a:spcPts val="0"/>
                        </a:spcAft>
                      </a:pPr>
                      <a:r>
                        <a:rPr lang="sah-RU" sz="1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Сорокина Маша</a:t>
                      </a:r>
                      <a:endParaRPr lang="ru-RU" sz="11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ru-RU" sz="120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толордо</a:t>
                      </a:r>
                      <a:endParaRPr lang="ru-RU" sz="11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ru-RU" sz="12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«5»</a:t>
                      </a:r>
                      <a:endParaRPr lang="ru-RU" sz="1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14" name="Диаграмма 13"/>
          <p:cNvGraphicFramePr/>
          <p:nvPr>
            <p:extLst>
              <p:ext uri="{D42A27DB-BD31-4B8C-83A1-F6EECF244321}">
                <p14:modId xmlns:p14="http://schemas.microsoft.com/office/powerpoint/2010/main" val="1831224794"/>
              </p:ext>
            </p:extLst>
          </p:nvPr>
        </p:nvGraphicFramePr>
        <p:xfrm>
          <a:off x="1436634" y="2323120"/>
          <a:ext cx="6231709" cy="297808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005918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80024" y="3645024"/>
            <a:ext cx="1800200" cy="2545413"/>
          </a:xfrm>
          <a:prstGeom prst="rect">
            <a:avLst/>
          </a:prstGeom>
        </p:spPr>
      </p:pic>
      <p:sp>
        <p:nvSpPr>
          <p:cNvPr id="3" name="Заголовок 1"/>
          <p:cNvSpPr>
            <a:spLocks noGrp="1"/>
          </p:cNvSpPr>
          <p:nvPr>
            <p:ph type="title"/>
          </p:nvPr>
        </p:nvSpPr>
        <p:spPr>
          <a:xfrm>
            <a:off x="425540" y="-99392"/>
            <a:ext cx="8229600" cy="634082"/>
          </a:xfrm>
        </p:spPr>
        <p:txBody>
          <a:bodyPr>
            <a:normAutofit/>
          </a:bodyPr>
          <a:lstStyle/>
          <a:p>
            <a:r>
              <a:rPr lang="sah-RU" sz="1800" b="1" dirty="0" smtClean="0">
                <a:solidFill>
                  <a:srgbClr val="002060"/>
                </a:solidFill>
                <a:latin typeface="Times New Roman" panose="02020603050405020304" pitchFamily="18" charset="0"/>
                <a:cs typeface="Times New Roman" panose="02020603050405020304" pitchFamily="18" charset="0"/>
              </a:rPr>
              <a:t>Бырайыак түмүктэрэ</a:t>
            </a:r>
            <a:endParaRPr lang="ru-RU" sz="1800" b="1" dirty="0">
              <a:solidFill>
                <a:srgbClr val="002060"/>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699220" y="686210"/>
            <a:ext cx="5040560" cy="923330"/>
          </a:xfrm>
          <a:prstGeom prst="rect">
            <a:avLst/>
          </a:prstGeom>
        </p:spPr>
        <p:txBody>
          <a:bodyPr wrap="square">
            <a:spAutoFit/>
          </a:bodyPr>
          <a:lstStyle/>
          <a:p>
            <a:pPr marL="342900" indent="-342900" algn="just">
              <a:spcBef>
                <a:spcPts val="375"/>
              </a:spcBef>
              <a:buFont typeface="+mj-lt"/>
              <a:buAutoNum type="arabicPeriod"/>
            </a:pPr>
            <a:r>
              <a:rPr lang="sah-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Библиотека үлэһиттэрэ ыытар «Оҕо кинигэтин нэдиэлэтигэр» бырайыакпыт туһунан </a:t>
            </a:r>
            <a:r>
              <a:rPr lang="sah-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иһитиннэрии</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26124" y="1683615"/>
            <a:ext cx="1800200" cy="1350150"/>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51820" y="1683615"/>
            <a:ext cx="1800200" cy="1350150"/>
          </a:xfrm>
          <a:prstGeom prst="rect">
            <a:avLst/>
          </a:prstGeom>
        </p:spPr>
      </p:pic>
      <p:pic>
        <p:nvPicPr>
          <p:cNvPr id="10" name="Рисунок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9220" y="1683615"/>
            <a:ext cx="1800200" cy="1350150"/>
          </a:xfrm>
          <a:prstGeom prst="rect">
            <a:avLst/>
          </a:prstGeom>
        </p:spPr>
      </p:pic>
      <p:pic>
        <p:nvPicPr>
          <p:cNvPr id="11" name="Рисунок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99989" y="3315441"/>
            <a:ext cx="1800200" cy="2400266"/>
          </a:xfrm>
          <a:prstGeom prst="rect">
            <a:avLst/>
          </a:prstGeom>
        </p:spPr>
      </p:pic>
      <p:pic>
        <p:nvPicPr>
          <p:cNvPr id="12" name="Рисунок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73516" y="2174690"/>
            <a:ext cx="1800200" cy="1350150"/>
          </a:xfrm>
          <a:prstGeom prst="rect">
            <a:avLst/>
          </a:prstGeom>
        </p:spPr>
      </p:pic>
      <p:pic>
        <p:nvPicPr>
          <p:cNvPr id="13" name="Рисунок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673516" y="762154"/>
            <a:ext cx="1800200" cy="1350150"/>
          </a:xfrm>
          <a:prstGeom prst="rect">
            <a:avLst/>
          </a:prstGeom>
        </p:spPr>
      </p:pic>
      <p:pic>
        <p:nvPicPr>
          <p:cNvPr id="14" name="Рисунок 1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715905" y="3315441"/>
            <a:ext cx="1800200" cy="2400266"/>
          </a:xfrm>
          <a:prstGeom prst="rect">
            <a:avLst/>
          </a:prstGeom>
        </p:spPr>
      </p:pic>
      <p:pic>
        <p:nvPicPr>
          <p:cNvPr id="15" name="Рисунок 1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722789" y="3315441"/>
            <a:ext cx="1800200" cy="2400266"/>
          </a:xfrm>
          <a:prstGeom prst="rect">
            <a:avLst/>
          </a:prstGeom>
        </p:spPr>
      </p:pic>
    </p:spTree>
    <p:extLst>
      <p:ext uri="{BB962C8B-B14F-4D97-AF65-F5344CB8AC3E}">
        <p14:creationId xmlns:p14="http://schemas.microsoft.com/office/powerpoint/2010/main" val="14107739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a:spLocks noGrp="1"/>
          </p:cNvSpPr>
          <p:nvPr>
            <p:ph type="title"/>
          </p:nvPr>
        </p:nvSpPr>
        <p:spPr>
          <a:xfrm>
            <a:off x="425540" y="-99392"/>
            <a:ext cx="8229600" cy="634082"/>
          </a:xfrm>
        </p:spPr>
        <p:txBody>
          <a:bodyPr>
            <a:normAutofit/>
          </a:bodyPr>
          <a:lstStyle/>
          <a:p>
            <a:r>
              <a:rPr lang="sah-RU" sz="1800" b="1" dirty="0" smtClean="0">
                <a:solidFill>
                  <a:srgbClr val="002060"/>
                </a:solidFill>
                <a:latin typeface="Times New Roman" panose="02020603050405020304" pitchFamily="18" charset="0"/>
                <a:cs typeface="Times New Roman" panose="02020603050405020304" pitchFamily="18" charset="0"/>
              </a:rPr>
              <a:t>Бырайыак түмүктэрэ</a:t>
            </a:r>
            <a:endParaRPr lang="ru-RU" sz="1800" b="1" dirty="0">
              <a:solidFill>
                <a:srgbClr val="002060"/>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699220" y="686210"/>
            <a:ext cx="7761212" cy="369332"/>
          </a:xfrm>
          <a:prstGeom prst="rect">
            <a:avLst/>
          </a:prstGeom>
        </p:spPr>
        <p:txBody>
          <a:bodyPr wrap="square">
            <a:spAutoFit/>
          </a:bodyPr>
          <a:lstStyle/>
          <a:p>
            <a:pPr algn="just">
              <a:spcBef>
                <a:spcPts val="375"/>
              </a:spcBef>
            </a:pPr>
            <a:r>
              <a:rPr lang="sah-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2.  Алын сүһүөх үөрэнээччилэригэр </a:t>
            </a: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ru-RU"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Өбүгэ</a:t>
            </a: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оонньуулара</a:t>
            </a: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ыытылынна</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16540" y="3291076"/>
            <a:ext cx="3635896" cy="2047464"/>
          </a:xfrm>
          <a:prstGeom prst="rect">
            <a:avLst/>
          </a:prstGeom>
        </p:spPr>
      </p:pic>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0591" y="3314112"/>
            <a:ext cx="3635896" cy="2047464"/>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14031" y="1128518"/>
            <a:ext cx="3635896" cy="2047464"/>
          </a:xfrm>
          <a:prstGeom prst="rect">
            <a:avLst/>
          </a:prstGeom>
        </p:spPr>
      </p:pic>
      <p:pic>
        <p:nvPicPr>
          <p:cNvPr id="10" name="Рисунок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3528" y="1110992"/>
            <a:ext cx="3635896" cy="2047464"/>
          </a:xfrm>
          <a:prstGeom prst="rect">
            <a:avLst/>
          </a:prstGeom>
        </p:spPr>
      </p:pic>
      <p:pic>
        <p:nvPicPr>
          <p:cNvPr id="12" name="Рисунок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3832" y="4725144"/>
            <a:ext cx="3635896" cy="2047464"/>
          </a:xfrm>
          <a:prstGeom prst="rect">
            <a:avLst/>
          </a:prstGeom>
        </p:spPr>
      </p:pic>
      <p:pic>
        <p:nvPicPr>
          <p:cNvPr id="13" name="Рисунок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82854" y="4810536"/>
            <a:ext cx="3635896" cy="2047464"/>
          </a:xfrm>
          <a:prstGeom prst="rect">
            <a:avLst/>
          </a:prstGeom>
        </p:spPr>
      </p:pic>
      <p:pic>
        <p:nvPicPr>
          <p:cNvPr id="14" name="Рисунок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92080" y="3861048"/>
            <a:ext cx="3507400" cy="2630550"/>
          </a:xfrm>
          <a:prstGeom prst="rect">
            <a:avLst/>
          </a:prstGeom>
        </p:spPr>
      </p:pic>
    </p:spTree>
    <p:extLst>
      <p:ext uri="{BB962C8B-B14F-4D97-AF65-F5344CB8AC3E}">
        <p14:creationId xmlns:p14="http://schemas.microsoft.com/office/powerpoint/2010/main" val="38141639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a:spLocks noGrp="1"/>
          </p:cNvSpPr>
          <p:nvPr>
            <p:ph type="title"/>
          </p:nvPr>
        </p:nvSpPr>
        <p:spPr>
          <a:xfrm>
            <a:off x="425540" y="-99392"/>
            <a:ext cx="8229600" cy="634082"/>
          </a:xfrm>
        </p:spPr>
        <p:txBody>
          <a:bodyPr>
            <a:normAutofit/>
          </a:bodyPr>
          <a:lstStyle/>
          <a:p>
            <a:r>
              <a:rPr lang="sah-RU" sz="1800" b="1" dirty="0" smtClean="0">
                <a:solidFill>
                  <a:srgbClr val="002060"/>
                </a:solidFill>
                <a:latin typeface="Times New Roman" panose="02020603050405020304" pitchFamily="18" charset="0"/>
                <a:cs typeface="Times New Roman" panose="02020603050405020304" pitchFamily="18" charset="0"/>
              </a:rPr>
              <a:t>Бырайыак түмүктэрэ</a:t>
            </a:r>
            <a:endParaRPr lang="ru-RU" sz="1800" b="1" dirty="0">
              <a:solidFill>
                <a:srgbClr val="002060"/>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699220" y="686210"/>
            <a:ext cx="7689204" cy="646331"/>
          </a:xfrm>
          <a:prstGeom prst="rect">
            <a:avLst/>
          </a:prstGeom>
        </p:spPr>
        <p:txBody>
          <a:bodyPr wrap="square">
            <a:spAutoFit/>
          </a:bodyPr>
          <a:lstStyle/>
          <a:p>
            <a:pPr algn="just">
              <a:spcBef>
                <a:spcPts val="375"/>
              </a:spcBef>
            </a:pPr>
            <a:r>
              <a:rPr lang="sah-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3. Сыл </a:t>
            </a:r>
            <a:r>
              <a:rPr lang="sah-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аайы кылаас иһинэн ыытыллар «Тииҥчээн»  научнай-практическай конференцияҕа тэттик бырайыактары көмүскээһин (выход проекта</a:t>
            </a:r>
            <a:r>
              <a:rPr lang="sah-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sah-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6607" y="1579477"/>
            <a:ext cx="2195736" cy="1646802"/>
          </a:xfrm>
          <a:prstGeom prst="rect">
            <a:avLst/>
          </a:prstGeom>
        </p:spPr>
      </p:pic>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37436" y="3286395"/>
            <a:ext cx="2232248" cy="1674186"/>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3608" y="3286395"/>
            <a:ext cx="2221734" cy="1666301"/>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64650" y="1552093"/>
            <a:ext cx="2217434" cy="1663076"/>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42372" y="1540983"/>
            <a:ext cx="2232248" cy="1674186"/>
          </a:xfrm>
          <a:prstGeom prst="rect">
            <a:avLst/>
          </a:prstGeom>
        </p:spPr>
      </p:pic>
      <p:pic>
        <p:nvPicPr>
          <p:cNvPr id="9" name="Рисунок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864650" y="3282452"/>
            <a:ext cx="2224426" cy="1670244"/>
          </a:xfrm>
          <a:prstGeom prst="rect">
            <a:avLst/>
          </a:prstGeom>
        </p:spPr>
      </p:pic>
      <p:pic>
        <p:nvPicPr>
          <p:cNvPr id="10" name="Рисунок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64650" y="5083030"/>
            <a:ext cx="2217434" cy="1663076"/>
          </a:xfrm>
          <a:prstGeom prst="rect">
            <a:avLst/>
          </a:prstGeom>
        </p:spPr>
      </p:pic>
      <p:pic>
        <p:nvPicPr>
          <p:cNvPr id="11" name="Рисунок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437436" y="5117338"/>
            <a:ext cx="2232248" cy="1674186"/>
          </a:xfrm>
          <a:prstGeom prst="rect">
            <a:avLst/>
          </a:prstGeom>
        </p:spPr>
      </p:pic>
      <p:pic>
        <p:nvPicPr>
          <p:cNvPr id="12" name="Рисунок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051910" y="5132971"/>
            <a:ext cx="2190560" cy="1642920"/>
          </a:xfrm>
          <a:prstGeom prst="rect">
            <a:avLst/>
          </a:prstGeom>
        </p:spPr>
      </p:pic>
    </p:spTree>
    <p:extLst>
      <p:ext uri="{BB962C8B-B14F-4D97-AF65-F5344CB8AC3E}">
        <p14:creationId xmlns:p14="http://schemas.microsoft.com/office/powerpoint/2010/main" val="17731649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a:spLocks noGrp="1"/>
          </p:cNvSpPr>
          <p:nvPr>
            <p:ph type="title"/>
          </p:nvPr>
        </p:nvSpPr>
        <p:spPr>
          <a:xfrm>
            <a:off x="425540" y="-99392"/>
            <a:ext cx="8229600" cy="634082"/>
          </a:xfrm>
        </p:spPr>
        <p:txBody>
          <a:bodyPr>
            <a:normAutofit/>
          </a:bodyPr>
          <a:lstStyle/>
          <a:p>
            <a:r>
              <a:rPr lang="sah-RU" sz="1800" b="1" dirty="0" smtClean="0">
                <a:solidFill>
                  <a:srgbClr val="002060"/>
                </a:solidFill>
                <a:latin typeface="Times New Roman" panose="02020603050405020304" pitchFamily="18" charset="0"/>
                <a:cs typeface="Times New Roman" panose="02020603050405020304" pitchFamily="18" charset="0"/>
              </a:rPr>
              <a:t>Бырайыак түмүктэрэ</a:t>
            </a:r>
            <a:endParaRPr lang="ru-RU" sz="1800" b="1" dirty="0">
              <a:solidFill>
                <a:srgbClr val="002060"/>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699220" y="686210"/>
            <a:ext cx="7689204" cy="923330"/>
          </a:xfrm>
          <a:prstGeom prst="rect">
            <a:avLst/>
          </a:prstGeom>
        </p:spPr>
        <p:txBody>
          <a:bodyPr wrap="square">
            <a:spAutoFit/>
          </a:bodyPr>
          <a:lstStyle/>
          <a:p>
            <a:pPr algn="just">
              <a:spcBef>
                <a:spcPts val="375"/>
              </a:spcBef>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a:t>
            </a:r>
            <a:r>
              <a:rPr lang="sah-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"Өй </a:t>
            </a:r>
            <a:r>
              <a:rPr lang="sah-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оонньуулара: </a:t>
            </a:r>
            <a:r>
              <a:rPr lang="sah-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интерактивнай пазллар, филворд, кроссвортар, викториналар, </a:t>
            </a:r>
            <a:r>
              <a:rPr lang="sah-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веб-квестар" </a:t>
            </a:r>
            <a:r>
              <a:rPr lang="sah-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станцияларынан күрэхтэһиигэ 1-7  кылаас </a:t>
            </a:r>
            <a:r>
              <a:rPr lang="sah-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үөрэнээччилэрэ көхтөөхтүк кытыннылар (</a:t>
            </a:r>
            <a:r>
              <a:rPr lang="sah-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выход проекта</a:t>
            </a:r>
            <a:r>
              <a:rPr lang="sah-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sah-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7872" y="1579477"/>
            <a:ext cx="2193206" cy="1646802"/>
          </a:xfrm>
          <a:prstGeom prst="rect">
            <a:avLst/>
          </a:prstGeom>
        </p:spPr>
      </p:pic>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37436" y="3286395"/>
            <a:ext cx="2232248" cy="1674186"/>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4887" y="3286395"/>
            <a:ext cx="2219175" cy="1666301"/>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64650" y="1552093"/>
            <a:ext cx="2217434" cy="1663075"/>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42372" y="1540983"/>
            <a:ext cx="2232248" cy="1674186"/>
          </a:xfrm>
          <a:prstGeom prst="rect">
            <a:avLst/>
          </a:prstGeom>
        </p:spPr>
      </p:pic>
      <p:pic>
        <p:nvPicPr>
          <p:cNvPr id="9" name="Рисунок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864650" y="3283414"/>
            <a:ext cx="2224426" cy="1668319"/>
          </a:xfrm>
          <a:prstGeom prst="rect">
            <a:avLst/>
          </a:prstGeom>
        </p:spPr>
      </p:pic>
      <p:pic>
        <p:nvPicPr>
          <p:cNvPr id="10" name="Рисунок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65927" y="5083030"/>
            <a:ext cx="2214880" cy="1663076"/>
          </a:xfrm>
          <a:prstGeom prst="rect">
            <a:avLst/>
          </a:prstGeom>
        </p:spPr>
      </p:pic>
      <p:pic>
        <p:nvPicPr>
          <p:cNvPr id="11" name="Рисунок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437436" y="5117338"/>
            <a:ext cx="2232248" cy="1674186"/>
          </a:xfrm>
          <a:prstGeom prst="rect">
            <a:avLst/>
          </a:prstGeom>
        </p:spPr>
      </p:pic>
      <p:pic>
        <p:nvPicPr>
          <p:cNvPr id="12" name="Рисунок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051910" y="5132971"/>
            <a:ext cx="2190560" cy="1642920"/>
          </a:xfrm>
          <a:prstGeom prst="rect">
            <a:avLst/>
          </a:prstGeom>
        </p:spPr>
      </p:pic>
    </p:spTree>
    <p:extLst>
      <p:ext uri="{BB962C8B-B14F-4D97-AF65-F5344CB8AC3E}">
        <p14:creationId xmlns:p14="http://schemas.microsoft.com/office/powerpoint/2010/main" val="21135711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Рисунок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560" y="1412776"/>
            <a:ext cx="3326318" cy="2195901"/>
          </a:xfrm>
          <a:prstGeom prst="rect">
            <a:avLst/>
          </a:prstGeom>
        </p:spPr>
      </p:pic>
      <p:pic>
        <p:nvPicPr>
          <p:cNvPr id="15" name="Рисунок 14" descr="Вырезка экрана"/>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79057" y="1412776"/>
            <a:ext cx="4063727" cy="2195901"/>
          </a:xfrm>
          <a:prstGeom prst="rect">
            <a:avLst/>
          </a:prstGeom>
        </p:spPr>
      </p:pic>
      <p:pic>
        <p:nvPicPr>
          <p:cNvPr id="21" name="Рисунок 2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1560" y="4532307"/>
            <a:ext cx="3635896" cy="1602218"/>
          </a:xfrm>
          <a:prstGeom prst="rect">
            <a:avLst/>
          </a:prstGeom>
        </p:spPr>
      </p:pic>
      <p:pic>
        <p:nvPicPr>
          <p:cNvPr id="22" name="Рисунок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45596" y="4532307"/>
            <a:ext cx="3672408" cy="1632997"/>
          </a:xfrm>
          <a:prstGeom prst="rect">
            <a:avLst/>
          </a:prstGeom>
        </p:spPr>
      </p:pic>
      <p:sp>
        <p:nvSpPr>
          <p:cNvPr id="23" name="Заголовок 1"/>
          <p:cNvSpPr>
            <a:spLocks noGrp="1"/>
          </p:cNvSpPr>
          <p:nvPr>
            <p:ph type="title"/>
          </p:nvPr>
        </p:nvSpPr>
        <p:spPr>
          <a:xfrm>
            <a:off x="364257" y="-144936"/>
            <a:ext cx="8229600" cy="634082"/>
          </a:xfrm>
        </p:spPr>
        <p:txBody>
          <a:bodyPr>
            <a:normAutofit/>
          </a:bodyPr>
          <a:lstStyle/>
          <a:p>
            <a:r>
              <a:rPr lang="sah-RU" sz="1800" b="1" dirty="0" smtClean="0">
                <a:solidFill>
                  <a:srgbClr val="002060"/>
                </a:solidFill>
                <a:latin typeface="Times New Roman" panose="02020603050405020304" pitchFamily="18" charset="0"/>
                <a:cs typeface="Times New Roman" panose="02020603050405020304" pitchFamily="18" charset="0"/>
              </a:rPr>
              <a:t>Веб-квестар оонньуулар</a:t>
            </a:r>
            <a:endParaRPr lang="ru-RU" sz="1800" b="1" dirty="0">
              <a:solidFill>
                <a:srgbClr val="002060"/>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474519" y="3777002"/>
            <a:ext cx="3600400" cy="307777"/>
          </a:xfrm>
          <a:prstGeom prst="rect">
            <a:avLst/>
          </a:prstGeom>
          <a:noFill/>
        </p:spPr>
        <p:txBody>
          <a:bodyPr wrap="square" rtlCol="0">
            <a:spAutoFit/>
          </a:bodyPr>
          <a:lstStyle/>
          <a:p>
            <a:pPr lvl="0" algn="just"/>
            <a:r>
              <a:rPr lang="en-US" sz="1400" dirty="0">
                <a:latin typeface="Times New Roman" panose="02020603050405020304" pitchFamily="18" charset="0"/>
                <a:cs typeface="Times New Roman" panose="02020603050405020304" pitchFamily="18" charset="0"/>
                <a:hlinkClick r:id="rId6"/>
              </a:rPr>
              <a:t>https://</a:t>
            </a:r>
            <a:r>
              <a:rPr lang="en-US" sz="1400" dirty="0" smtClean="0">
                <a:latin typeface="Times New Roman" panose="02020603050405020304" pitchFamily="18" charset="0"/>
                <a:cs typeface="Times New Roman" panose="02020603050405020304" pitchFamily="18" charset="0"/>
                <a:hlinkClick r:id="rId6"/>
              </a:rPr>
              <a:t>wordwall.net/play/54473/477/649</a:t>
            </a:r>
            <a:r>
              <a:rPr lang="ru-RU" sz="1400" dirty="0" smtClean="0">
                <a:latin typeface="Times New Roman" panose="02020603050405020304" pitchFamily="18" charset="0"/>
                <a:cs typeface="Times New Roman" panose="02020603050405020304" pitchFamily="18" charset="0"/>
              </a:rPr>
              <a:t> </a:t>
            </a:r>
            <a:endParaRPr lang="sah-RU" sz="1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4644008" y="3762714"/>
            <a:ext cx="3600400" cy="307777"/>
          </a:xfrm>
          <a:prstGeom prst="rect">
            <a:avLst/>
          </a:prstGeom>
          <a:noFill/>
        </p:spPr>
        <p:txBody>
          <a:bodyPr wrap="square" rtlCol="0">
            <a:spAutoFit/>
          </a:bodyPr>
          <a:lstStyle/>
          <a:p>
            <a:pPr lvl="0" algn="just"/>
            <a:r>
              <a:rPr lang="en-US" sz="1400" dirty="0">
                <a:latin typeface="Times New Roman" panose="02020603050405020304" pitchFamily="18" charset="0"/>
                <a:cs typeface="Times New Roman" panose="02020603050405020304" pitchFamily="18" charset="0"/>
                <a:hlinkClick r:id="rId7"/>
              </a:rPr>
              <a:t>https://</a:t>
            </a:r>
            <a:r>
              <a:rPr lang="en-US" sz="1400" dirty="0" smtClean="0">
                <a:latin typeface="Times New Roman" panose="02020603050405020304" pitchFamily="18" charset="0"/>
                <a:cs typeface="Times New Roman" panose="02020603050405020304" pitchFamily="18" charset="0"/>
                <a:hlinkClick r:id="rId7"/>
              </a:rPr>
              <a:t>wordwall.net/play/54477/219/688</a:t>
            </a:r>
            <a:r>
              <a:rPr lang="ru-RU" sz="1400" dirty="0" smtClean="0">
                <a:latin typeface="Times New Roman" panose="02020603050405020304" pitchFamily="18" charset="0"/>
                <a:cs typeface="Times New Roman" panose="02020603050405020304" pitchFamily="18" charset="0"/>
              </a:rPr>
              <a:t> </a:t>
            </a:r>
            <a:endParaRPr lang="sah-RU" sz="14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471146" y="6180501"/>
            <a:ext cx="3600400" cy="307777"/>
          </a:xfrm>
          <a:prstGeom prst="rect">
            <a:avLst/>
          </a:prstGeom>
          <a:noFill/>
        </p:spPr>
        <p:txBody>
          <a:bodyPr wrap="square" rtlCol="0">
            <a:spAutoFit/>
          </a:bodyPr>
          <a:lstStyle/>
          <a:p>
            <a:pPr lvl="0" algn="just"/>
            <a:r>
              <a:rPr lang="en-US" sz="1400" dirty="0">
                <a:latin typeface="Times New Roman" panose="02020603050405020304" pitchFamily="18" charset="0"/>
                <a:cs typeface="Times New Roman" panose="02020603050405020304" pitchFamily="18" charset="0"/>
                <a:hlinkClick r:id="rId8"/>
              </a:rPr>
              <a:t>https://</a:t>
            </a:r>
            <a:r>
              <a:rPr lang="en-US" sz="1400" dirty="0" smtClean="0">
                <a:latin typeface="Times New Roman" panose="02020603050405020304" pitchFamily="18" charset="0"/>
                <a:cs typeface="Times New Roman" panose="02020603050405020304" pitchFamily="18" charset="0"/>
                <a:hlinkClick r:id="rId8"/>
              </a:rPr>
              <a:t>wordwall.net/play/54477/219/990</a:t>
            </a:r>
            <a:r>
              <a:rPr lang="ru-RU" sz="1400" dirty="0" smtClean="0">
                <a:latin typeface="Times New Roman" panose="02020603050405020304" pitchFamily="18" charset="0"/>
                <a:cs typeface="Times New Roman" panose="02020603050405020304" pitchFamily="18" charset="0"/>
              </a:rPr>
              <a:t> </a:t>
            </a:r>
            <a:endParaRPr lang="sah-RU" sz="14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4644008" y="6167206"/>
            <a:ext cx="3600400" cy="307777"/>
          </a:xfrm>
          <a:prstGeom prst="rect">
            <a:avLst/>
          </a:prstGeom>
          <a:noFill/>
        </p:spPr>
        <p:txBody>
          <a:bodyPr wrap="square" rtlCol="0">
            <a:spAutoFit/>
          </a:bodyPr>
          <a:lstStyle/>
          <a:p>
            <a:pPr lvl="0" algn="just"/>
            <a:r>
              <a:rPr lang="en-US" sz="1400" dirty="0">
                <a:latin typeface="Times New Roman" panose="02020603050405020304" pitchFamily="18" charset="0"/>
                <a:cs typeface="Times New Roman" panose="02020603050405020304" pitchFamily="18" charset="0"/>
                <a:hlinkClick r:id="rId9"/>
              </a:rPr>
              <a:t>https://</a:t>
            </a:r>
            <a:r>
              <a:rPr lang="en-US" sz="1400" dirty="0" smtClean="0">
                <a:latin typeface="Times New Roman" panose="02020603050405020304" pitchFamily="18" charset="0"/>
                <a:cs typeface="Times New Roman" panose="02020603050405020304" pitchFamily="18" charset="0"/>
                <a:hlinkClick r:id="rId9"/>
              </a:rPr>
              <a:t>wordwall.net/play/54473/985/744</a:t>
            </a:r>
            <a:r>
              <a:rPr lang="ru-RU" sz="1400" dirty="0" smtClean="0">
                <a:latin typeface="Times New Roman" panose="02020603050405020304" pitchFamily="18" charset="0"/>
                <a:cs typeface="Times New Roman" panose="02020603050405020304" pitchFamily="18" charset="0"/>
              </a:rPr>
              <a:t> </a:t>
            </a:r>
            <a:endParaRPr lang="ru-RU" sz="1400" dirty="0">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474519" y="461371"/>
            <a:ext cx="8119338" cy="646331"/>
          </a:xfrm>
          <a:prstGeom prst="rect">
            <a:avLst/>
          </a:prstGeom>
        </p:spPr>
        <p:txBody>
          <a:bodyPr wrap="square">
            <a:spAutoFit/>
          </a:bodyPr>
          <a:lstStyle/>
          <a:p>
            <a:pPr algn="just">
              <a:spcBef>
                <a:spcPts val="375"/>
              </a:spcBef>
            </a:pP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 </a:t>
            </a:r>
            <a:r>
              <a:rPr lang="sah-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Бырайыак чэрчитинэн өйү сайыннарар, ааҕарга көҕүлүүр веб-квестэр оҥоһулуннулар. Оҕолор олус көхтөөхтүк кытыннылар</a:t>
            </a:r>
            <a:endParaRPr lang="sah-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36388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кроссворд Ньырбачаан - PowerPoint (Сбой активации продукта)"/>
          <p:cNvPicPr>
            <a:picLocks noChangeAspect="1"/>
          </p:cNvPicPr>
          <p:nvPr/>
        </p:nvPicPr>
        <p:blipFill rotWithShape="1">
          <a:blip r:embed="rId2" cstate="print">
            <a:extLst>
              <a:ext uri="{28A0092B-C50C-407E-A947-70E740481C1C}">
                <a14:useLocalDpi xmlns:a14="http://schemas.microsoft.com/office/drawing/2010/main" val="0"/>
              </a:ext>
            </a:extLst>
          </a:blip>
          <a:srcRect l="23227" t="22065" r="8261" b="5891"/>
          <a:stretch/>
        </p:blipFill>
        <p:spPr>
          <a:xfrm>
            <a:off x="539551" y="1271538"/>
            <a:ext cx="3447043" cy="1941438"/>
          </a:xfrm>
          <a:prstGeom prst="rect">
            <a:avLst/>
          </a:prstGeom>
        </p:spPr>
      </p:pic>
      <p:sp>
        <p:nvSpPr>
          <p:cNvPr id="3" name="TextBox 2"/>
          <p:cNvSpPr txBox="1"/>
          <p:nvPr/>
        </p:nvSpPr>
        <p:spPr>
          <a:xfrm>
            <a:off x="504552" y="3356992"/>
            <a:ext cx="3600400" cy="307777"/>
          </a:xfrm>
          <a:prstGeom prst="rect">
            <a:avLst/>
          </a:prstGeom>
          <a:noFill/>
        </p:spPr>
        <p:txBody>
          <a:bodyPr wrap="square" rtlCol="0">
            <a:spAutoFit/>
          </a:bodyPr>
          <a:lstStyle/>
          <a:p>
            <a:r>
              <a:rPr lang="ru-RU" sz="1400" dirty="0" smtClean="0">
                <a:solidFill>
                  <a:srgbClr val="002060"/>
                </a:solidFill>
                <a:latin typeface="Times New Roman" panose="02020603050405020304" pitchFamily="18" charset="0"/>
                <a:cs typeface="Times New Roman" panose="02020603050405020304" pitchFamily="18" charset="0"/>
              </a:rPr>
              <a:t>Кроссворд «</a:t>
            </a:r>
            <a:r>
              <a:rPr lang="ru-RU" sz="1400" b="1" dirty="0" err="1">
                <a:solidFill>
                  <a:srgbClr val="002060"/>
                </a:solidFill>
                <a:latin typeface="Times New Roman" panose="02020603050405020304" pitchFamily="18" charset="0"/>
                <a:cs typeface="Times New Roman" panose="02020603050405020304" pitchFamily="18" charset="0"/>
              </a:rPr>
              <a:t>Ньырбачаан</a:t>
            </a:r>
            <a:r>
              <a:rPr lang="ru-RU" sz="1400" b="1" dirty="0">
                <a:solidFill>
                  <a:srgbClr val="002060"/>
                </a:solidFill>
                <a:latin typeface="Times New Roman" panose="02020603050405020304" pitchFamily="18" charset="0"/>
                <a:cs typeface="Times New Roman" panose="02020603050405020304" pitchFamily="18" charset="0"/>
              </a:rPr>
              <a:t> </a:t>
            </a:r>
            <a:r>
              <a:rPr lang="ru-RU" sz="1400" b="1" dirty="0" err="1">
                <a:solidFill>
                  <a:srgbClr val="002060"/>
                </a:solidFill>
                <a:latin typeface="Times New Roman" panose="02020603050405020304" pitchFamily="18" charset="0"/>
                <a:cs typeface="Times New Roman" panose="02020603050405020304" pitchFamily="18" charset="0"/>
              </a:rPr>
              <a:t>Кустаах</a:t>
            </a:r>
            <a:r>
              <a:rPr lang="ru-RU" sz="1400" b="1" dirty="0">
                <a:solidFill>
                  <a:srgbClr val="002060"/>
                </a:solidFill>
                <a:latin typeface="Times New Roman" panose="02020603050405020304" pitchFamily="18" charset="0"/>
                <a:cs typeface="Times New Roman" panose="02020603050405020304" pitchFamily="18" charset="0"/>
              </a:rPr>
              <a:t> </a:t>
            </a:r>
            <a:r>
              <a:rPr lang="sah-RU" sz="1400" b="1" dirty="0">
                <a:solidFill>
                  <a:srgbClr val="002060"/>
                </a:solidFill>
                <a:latin typeface="Times New Roman" panose="02020603050405020304" pitchFamily="18" charset="0"/>
                <a:cs typeface="Times New Roman" panose="02020603050405020304" pitchFamily="18" charset="0"/>
              </a:rPr>
              <a:t> </a:t>
            </a:r>
            <a:r>
              <a:rPr lang="sah-RU" sz="1400" b="1" dirty="0" smtClean="0">
                <a:solidFill>
                  <a:srgbClr val="002060"/>
                </a:solidFill>
                <a:latin typeface="Times New Roman" panose="02020603050405020304" pitchFamily="18" charset="0"/>
                <a:cs typeface="Times New Roman" panose="02020603050405020304" pitchFamily="18" charset="0"/>
              </a:rPr>
              <a:t>күөлгэ</a:t>
            </a:r>
            <a:r>
              <a:rPr lang="ru-RU" sz="1400" dirty="0" smtClean="0">
                <a:solidFill>
                  <a:srgbClr val="002060"/>
                </a:solidFill>
                <a:latin typeface="Times New Roman" panose="02020603050405020304" pitchFamily="18" charset="0"/>
                <a:cs typeface="Times New Roman" panose="02020603050405020304" pitchFamily="18" charset="0"/>
              </a:rPr>
              <a:t>»</a:t>
            </a:r>
            <a:endParaRPr lang="ru-RU" sz="1400" dirty="0">
              <a:solidFill>
                <a:srgbClr val="002060"/>
              </a:solidFill>
              <a:latin typeface="Times New Roman" panose="02020603050405020304" pitchFamily="18" charset="0"/>
              <a:cs typeface="Times New Roman" panose="02020603050405020304" pitchFamily="18" charset="0"/>
            </a:endParaRPr>
          </a:p>
        </p:txBody>
      </p:sp>
      <p:pic>
        <p:nvPicPr>
          <p:cNvPr id="4" name="Рисунок 3" descr="филворд.pptx [Восстановленный] - PowerPoint (Сбой активации продукта)"/>
          <p:cNvPicPr>
            <a:picLocks noChangeAspect="1"/>
          </p:cNvPicPr>
          <p:nvPr/>
        </p:nvPicPr>
        <p:blipFill rotWithShape="1">
          <a:blip r:embed="rId3" cstate="print">
            <a:extLst>
              <a:ext uri="{28A0092B-C50C-407E-A947-70E740481C1C}">
                <a14:useLocalDpi xmlns:a14="http://schemas.microsoft.com/office/drawing/2010/main" val="0"/>
              </a:ext>
            </a:extLst>
          </a:blip>
          <a:srcRect l="23226" t="22065" r="8263" b="5891"/>
          <a:stretch/>
        </p:blipFill>
        <p:spPr>
          <a:xfrm>
            <a:off x="4716016" y="1254770"/>
            <a:ext cx="3444580" cy="1940051"/>
          </a:xfrm>
          <a:prstGeom prst="rect">
            <a:avLst/>
          </a:prstGeom>
        </p:spPr>
      </p:pic>
      <p:sp>
        <p:nvSpPr>
          <p:cNvPr id="10" name="TextBox 9"/>
          <p:cNvSpPr txBox="1"/>
          <p:nvPr/>
        </p:nvSpPr>
        <p:spPr>
          <a:xfrm>
            <a:off x="4716016" y="3356991"/>
            <a:ext cx="3600400" cy="307777"/>
          </a:xfrm>
          <a:prstGeom prst="rect">
            <a:avLst/>
          </a:prstGeom>
          <a:noFill/>
        </p:spPr>
        <p:txBody>
          <a:bodyPr wrap="square" rtlCol="0">
            <a:spAutoFit/>
          </a:bodyPr>
          <a:lstStyle/>
          <a:p>
            <a:r>
              <a:rPr lang="ru-RU" sz="1400" dirty="0" err="1" smtClean="0">
                <a:solidFill>
                  <a:srgbClr val="002060"/>
                </a:solidFill>
                <a:latin typeface="Times New Roman" panose="02020603050405020304" pitchFamily="18" charset="0"/>
                <a:cs typeface="Times New Roman" panose="02020603050405020304" pitchFamily="18" charset="0"/>
              </a:rPr>
              <a:t>Филворд</a:t>
            </a:r>
            <a:r>
              <a:rPr lang="ru-RU" sz="1400" dirty="0" smtClean="0">
                <a:solidFill>
                  <a:srgbClr val="002060"/>
                </a:solidFill>
                <a:latin typeface="Times New Roman" panose="02020603050405020304" pitchFamily="18" charset="0"/>
                <a:cs typeface="Times New Roman" panose="02020603050405020304" pitchFamily="18" charset="0"/>
              </a:rPr>
              <a:t> «</a:t>
            </a:r>
            <a:r>
              <a:rPr lang="ru-RU" sz="1400" b="1" dirty="0" err="1" smtClean="0">
                <a:solidFill>
                  <a:srgbClr val="002060"/>
                </a:solidFill>
                <a:latin typeface="Times New Roman" panose="02020603050405020304" pitchFamily="18" charset="0"/>
                <a:cs typeface="Times New Roman" panose="02020603050405020304" pitchFamily="18" charset="0"/>
              </a:rPr>
              <a:t>Ньырбачаан</a:t>
            </a:r>
            <a:r>
              <a:rPr lang="ru-RU" sz="1400" dirty="0" smtClean="0">
                <a:solidFill>
                  <a:srgbClr val="002060"/>
                </a:solidFill>
                <a:latin typeface="Times New Roman" panose="02020603050405020304" pitchFamily="18" charset="0"/>
                <a:cs typeface="Times New Roman" panose="02020603050405020304" pitchFamily="18" charset="0"/>
              </a:rPr>
              <a:t>»</a:t>
            </a:r>
            <a:endParaRPr lang="ru-RU" sz="1400" dirty="0">
              <a:solidFill>
                <a:srgbClr val="002060"/>
              </a:solidFill>
              <a:latin typeface="Times New Roman" panose="02020603050405020304" pitchFamily="18" charset="0"/>
              <a:cs typeface="Times New Roman" panose="02020603050405020304" pitchFamily="18" charset="0"/>
            </a:endParaRPr>
          </a:p>
        </p:txBody>
      </p:sp>
      <p:pic>
        <p:nvPicPr>
          <p:cNvPr id="5" name="Рисунок 4" descr="Презентация1 - PowerPoint (Сбой активации продукта)"/>
          <p:cNvPicPr>
            <a:picLocks noChangeAspect="1"/>
          </p:cNvPicPr>
          <p:nvPr/>
        </p:nvPicPr>
        <p:blipFill rotWithShape="1">
          <a:blip r:embed="rId4" cstate="print">
            <a:extLst>
              <a:ext uri="{28A0092B-C50C-407E-A947-70E740481C1C}">
                <a14:useLocalDpi xmlns:a14="http://schemas.microsoft.com/office/drawing/2010/main" val="0"/>
              </a:ext>
            </a:extLst>
          </a:blip>
          <a:srcRect l="24013" t="22065" r="8263" b="7362"/>
          <a:stretch/>
        </p:blipFill>
        <p:spPr>
          <a:xfrm>
            <a:off x="504552" y="3858716"/>
            <a:ext cx="3445883" cy="1928863"/>
          </a:xfrm>
          <a:prstGeom prst="rect">
            <a:avLst/>
          </a:prstGeom>
        </p:spPr>
      </p:pic>
      <p:sp>
        <p:nvSpPr>
          <p:cNvPr id="12" name="TextBox 11"/>
          <p:cNvSpPr txBox="1"/>
          <p:nvPr/>
        </p:nvSpPr>
        <p:spPr>
          <a:xfrm>
            <a:off x="339254" y="5827637"/>
            <a:ext cx="3728690" cy="307777"/>
          </a:xfrm>
          <a:prstGeom prst="rect">
            <a:avLst/>
          </a:prstGeom>
          <a:noFill/>
        </p:spPr>
        <p:txBody>
          <a:bodyPr wrap="square" rtlCol="0">
            <a:spAutoFit/>
          </a:bodyPr>
          <a:lstStyle/>
          <a:p>
            <a:r>
              <a:rPr lang="ru-RU" sz="1400" dirty="0" err="1" smtClean="0">
                <a:solidFill>
                  <a:srgbClr val="002060"/>
                </a:solidFill>
                <a:latin typeface="Times New Roman" panose="02020603050405020304" pitchFamily="18" charset="0"/>
                <a:cs typeface="Times New Roman" panose="02020603050405020304" pitchFamily="18" charset="0"/>
              </a:rPr>
              <a:t>Интерактивнай</a:t>
            </a:r>
            <a:r>
              <a:rPr lang="ru-RU" sz="1400" dirty="0" smtClean="0">
                <a:solidFill>
                  <a:srgbClr val="002060"/>
                </a:solidFill>
                <a:latin typeface="Times New Roman" panose="02020603050405020304" pitchFamily="18" charset="0"/>
                <a:cs typeface="Times New Roman" panose="02020603050405020304" pitchFamily="18" charset="0"/>
              </a:rPr>
              <a:t> </a:t>
            </a:r>
            <a:r>
              <a:rPr lang="ru-RU" sz="1400" dirty="0" err="1" smtClean="0">
                <a:solidFill>
                  <a:srgbClr val="002060"/>
                </a:solidFill>
                <a:latin typeface="Times New Roman" panose="02020603050405020304" pitchFamily="18" charset="0"/>
                <a:cs typeface="Times New Roman" panose="02020603050405020304" pitchFamily="18" charset="0"/>
              </a:rPr>
              <a:t>пазл-хомулук</a:t>
            </a:r>
            <a:r>
              <a:rPr lang="ru-RU" sz="1400" dirty="0" smtClean="0">
                <a:solidFill>
                  <a:srgbClr val="002060"/>
                </a:solidFill>
                <a:latin typeface="Times New Roman" panose="02020603050405020304" pitchFamily="18" charset="0"/>
                <a:cs typeface="Times New Roman" panose="02020603050405020304" pitchFamily="18" charset="0"/>
              </a:rPr>
              <a:t> «</a:t>
            </a:r>
            <a:r>
              <a:rPr lang="ru-RU" sz="1400" b="1" dirty="0" err="1" smtClean="0">
                <a:solidFill>
                  <a:srgbClr val="002060"/>
                </a:solidFill>
                <a:latin typeface="Times New Roman" panose="02020603050405020304" pitchFamily="18" charset="0"/>
                <a:cs typeface="Times New Roman" panose="02020603050405020304" pitchFamily="18" charset="0"/>
              </a:rPr>
              <a:t>Ньырбачаан</a:t>
            </a:r>
            <a:r>
              <a:rPr lang="ru-RU" sz="1400" dirty="0" smtClean="0">
                <a:solidFill>
                  <a:srgbClr val="002060"/>
                </a:solidFill>
                <a:latin typeface="Times New Roman" panose="02020603050405020304" pitchFamily="18" charset="0"/>
                <a:cs typeface="Times New Roman" panose="02020603050405020304" pitchFamily="18" charset="0"/>
              </a:rPr>
              <a:t>»</a:t>
            </a:r>
            <a:endParaRPr lang="ru-RU" sz="1400" dirty="0">
              <a:solidFill>
                <a:srgbClr val="002060"/>
              </a:solidFill>
              <a:latin typeface="Times New Roman" panose="02020603050405020304" pitchFamily="18" charset="0"/>
              <a:cs typeface="Times New Roman" panose="02020603050405020304" pitchFamily="18" charset="0"/>
            </a:endParaRPr>
          </a:p>
        </p:txBody>
      </p:sp>
      <p:pic>
        <p:nvPicPr>
          <p:cNvPr id="6" name="Рисунок 5" descr="The KMPlayer"/>
          <p:cNvPicPr>
            <a:picLocks noChangeAspect="1"/>
          </p:cNvPicPr>
          <p:nvPr/>
        </p:nvPicPr>
        <p:blipFill rotWithShape="1">
          <a:blip r:embed="rId5" cstate="print">
            <a:extLst>
              <a:ext uri="{28A0092B-C50C-407E-A947-70E740481C1C}">
                <a14:useLocalDpi xmlns:a14="http://schemas.microsoft.com/office/drawing/2010/main" val="0"/>
              </a:ext>
            </a:extLst>
          </a:blip>
          <a:srcRect r="20075" b="20764"/>
          <a:stretch/>
        </p:blipFill>
        <p:spPr>
          <a:xfrm>
            <a:off x="4716015" y="3858716"/>
            <a:ext cx="2778165" cy="1928863"/>
          </a:xfrm>
          <a:prstGeom prst="rect">
            <a:avLst/>
          </a:prstGeom>
        </p:spPr>
      </p:pic>
      <p:sp>
        <p:nvSpPr>
          <p:cNvPr id="14" name="TextBox 13"/>
          <p:cNvSpPr txBox="1"/>
          <p:nvPr/>
        </p:nvSpPr>
        <p:spPr>
          <a:xfrm>
            <a:off x="4240752" y="5807024"/>
            <a:ext cx="4363696" cy="523220"/>
          </a:xfrm>
          <a:prstGeom prst="rect">
            <a:avLst/>
          </a:prstGeom>
          <a:noFill/>
        </p:spPr>
        <p:txBody>
          <a:bodyPr wrap="square" rtlCol="0">
            <a:spAutoFit/>
          </a:bodyPr>
          <a:lstStyle/>
          <a:p>
            <a:r>
              <a:rPr lang="ru-RU" sz="1400" dirty="0" err="1" smtClean="0">
                <a:solidFill>
                  <a:srgbClr val="002060"/>
                </a:solidFill>
                <a:latin typeface="Times New Roman" panose="02020603050405020304" pitchFamily="18" charset="0"/>
                <a:cs typeface="Times New Roman" panose="02020603050405020304" pitchFamily="18" charset="0"/>
              </a:rPr>
              <a:t>Далан</a:t>
            </a:r>
            <a:r>
              <a:rPr lang="ru-RU" sz="1400" dirty="0" smtClean="0">
                <a:solidFill>
                  <a:srgbClr val="002060"/>
                </a:solidFill>
                <a:latin typeface="Times New Roman" panose="02020603050405020304" pitchFamily="18" charset="0"/>
                <a:cs typeface="Times New Roman" panose="02020603050405020304" pitchFamily="18" charset="0"/>
              </a:rPr>
              <a:t> «</a:t>
            </a:r>
            <a:r>
              <a:rPr lang="ru-RU" sz="1400" dirty="0" err="1" smtClean="0">
                <a:solidFill>
                  <a:srgbClr val="002060"/>
                </a:solidFill>
                <a:latin typeface="Times New Roman" panose="02020603050405020304" pitchFamily="18" charset="0"/>
                <a:cs typeface="Times New Roman" panose="02020603050405020304" pitchFamily="18" charset="0"/>
              </a:rPr>
              <a:t>Кыракый</a:t>
            </a:r>
            <a:r>
              <a:rPr lang="ru-RU" sz="1400" dirty="0" smtClean="0">
                <a:solidFill>
                  <a:srgbClr val="002060"/>
                </a:solidFill>
                <a:latin typeface="Times New Roman" panose="02020603050405020304" pitchFamily="18" charset="0"/>
                <a:cs typeface="Times New Roman" panose="02020603050405020304" pitchFamily="18" charset="0"/>
              </a:rPr>
              <a:t> </a:t>
            </a:r>
            <a:r>
              <a:rPr lang="ru-RU" sz="1400" dirty="0" err="1" smtClean="0">
                <a:solidFill>
                  <a:srgbClr val="002060"/>
                </a:solidFill>
                <a:latin typeface="Times New Roman" panose="02020603050405020304" pitchFamily="18" charset="0"/>
                <a:cs typeface="Times New Roman" panose="02020603050405020304" pitchFamily="18" charset="0"/>
              </a:rPr>
              <a:t>хорсун</a:t>
            </a:r>
            <a:r>
              <a:rPr lang="ru-RU" sz="1400" dirty="0" smtClean="0">
                <a:solidFill>
                  <a:srgbClr val="002060"/>
                </a:solidFill>
                <a:latin typeface="Times New Roman" panose="02020603050405020304" pitchFamily="18" charset="0"/>
                <a:cs typeface="Times New Roman" panose="02020603050405020304" pitchFamily="18" charset="0"/>
              </a:rPr>
              <a:t> </a:t>
            </a:r>
            <a:r>
              <a:rPr lang="ru-RU" sz="1400" dirty="0" err="1" smtClean="0">
                <a:solidFill>
                  <a:srgbClr val="002060"/>
                </a:solidFill>
                <a:latin typeface="Times New Roman" panose="02020603050405020304" pitchFamily="18" charset="0"/>
                <a:cs typeface="Times New Roman" panose="02020603050405020304" pitchFamily="18" charset="0"/>
              </a:rPr>
              <a:t>кыыс</a:t>
            </a:r>
            <a:r>
              <a:rPr lang="ru-RU" sz="1400" dirty="0" smtClean="0">
                <a:solidFill>
                  <a:srgbClr val="002060"/>
                </a:solidFill>
                <a:latin typeface="Times New Roman" panose="02020603050405020304" pitchFamily="18" charset="0"/>
                <a:cs typeface="Times New Roman" panose="02020603050405020304" pitchFamily="18" charset="0"/>
              </a:rPr>
              <a:t> </a:t>
            </a:r>
            <a:r>
              <a:rPr lang="ru-RU" sz="1400" b="1" dirty="0" err="1" smtClean="0">
                <a:solidFill>
                  <a:srgbClr val="002060"/>
                </a:solidFill>
                <a:latin typeface="Times New Roman" panose="02020603050405020304" pitchFamily="18" charset="0"/>
                <a:cs typeface="Times New Roman" panose="02020603050405020304" pitchFamily="18" charset="0"/>
              </a:rPr>
              <a:t>Ньырбачаан</a:t>
            </a:r>
            <a:r>
              <a:rPr lang="ru-RU" sz="1400" b="1" dirty="0" smtClean="0">
                <a:solidFill>
                  <a:srgbClr val="002060"/>
                </a:solidFill>
                <a:latin typeface="Times New Roman" panose="02020603050405020304" pitchFamily="18" charset="0"/>
                <a:cs typeface="Times New Roman" panose="02020603050405020304" pitchFamily="18" charset="0"/>
              </a:rPr>
              <a:t> </a:t>
            </a:r>
            <a:r>
              <a:rPr lang="ru-RU" sz="1400" b="1" dirty="0" err="1" smtClean="0">
                <a:solidFill>
                  <a:srgbClr val="002060"/>
                </a:solidFill>
                <a:latin typeface="Times New Roman" panose="02020603050405020304" pitchFamily="18" charset="0"/>
                <a:cs typeface="Times New Roman" panose="02020603050405020304" pitchFamily="18" charset="0"/>
              </a:rPr>
              <a:t>туһунан</a:t>
            </a:r>
            <a:r>
              <a:rPr lang="ru-RU" sz="1400" b="1" dirty="0" smtClean="0">
                <a:solidFill>
                  <a:srgbClr val="002060"/>
                </a:solidFill>
                <a:latin typeface="Times New Roman" panose="02020603050405020304" pitchFamily="18" charset="0"/>
                <a:cs typeface="Times New Roman" panose="02020603050405020304" pitchFamily="18" charset="0"/>
              </a:rPr>
              <a:t> </a:t>
            </a:r>
            <a:r>
              <a:rPr lang="ru-RU" sz="1400" b="1" dirty="0" err="1" smtClean="0">
                <a:solidFill>
                  <a:srgbClr val="002060"/>
                </a:solidFill>
                <a:latin typeface="Times New Roman" panose="02020603050405020304" pitchFamily="18" charset="0"/>
                <a:cs typeface="Times New Roman" panose="02020603050405020304" pitchFamily="18" charset="0"/>
              </a:rPr>
              <a:t>кэпсээнин</a:t>
            </a:r>
            <a:r>
              <a:rPr lang="ru-RU" sz="1400" dirty="0" smtClean="0">
                <a:solidFill>
                  <a:srgbClr val="002060"/>
                </a:solidFill>
                <a:latin typeface="Times New Roman" panose="02020603050405020304" pitchFamily="18" charset="0"/>
                <a:cs typeface="Times New Roman" panose="02020603050405020304" pitchFamily="18" charset="0"/>
              </a:rPr>
              <a:t>» </a:t>
            </a:r>
            <a:r>
              <a:rPr lang="ru-RU" sz="1400" dirty="0" err="1" smtClean="0">
                <a:solidFill>
                  <a:srgbClr val="002060"/>
                </a:solidFill>
                <a:latin typeface="Times New Roman" panose="02020603050405020304" pitchFamily="18" charset="0"/>
                <a:cs typeface="Times New Roman" panose="02020603050405020304" pitchFamily="18" charset="0"/>
              </a:rPr>
              <a:t>электроннай</a:t>
            </a:r>
            <a:r>
              <a:rPr lang="ru-RU" sz="1400" dirty="0" smtClean="0">
                <a:solidFill>
                  <a:srgbClr val="002060"/>
                </a:solidFill>
                <a:latin typeface="Times New Roman" panose="02020603050405020304" pitchFamily="18" charset="0"/>
                <a:cs typeface="Times New Roman" panose="02020603050405020304" pitchFamily="18" charset="0"/>
              </a:rPr>
              <a:t> </a:t>
            </a:r>
            <a:r>
              <a:rPr lang="ru-RU" sz="1400" dirty="0" err="1" smtClean="0">
                <a:solidFill>
                  <a:srgbClr val="002060"/>
                </a:solidFill>
                <a:latin typeface="Times New Roman" panose="02020603050405020304" pitchFamily="18" charset="0"/>
                <a:cs typeface="Times New Roman" panose="02020603050405020304" pitchFamily="18" charset="0"/>
              </a:rPr>
              <a:t>сыһыарыыта</a:t>
            </a:r>
            <a:r>
              <a:rPr lang="ru-RU" sz="1400" dirty="0" smtClean="0">
                <a:solidFill>
                  <a:srgbClr val="002060"/>
                </a:solidFill>
                <a:latin typeface="Times New Roman" panose="02020603050405020304" pitchFamily="18" charset="0"/>
                <a:cs typeface="Times New Roman" panose="02020603050405020304" pitchFamily="18" charset="0"/>
              </a:rPr>
              <a:t> + раскраска</a:t>
            </a:r>
            <a:endParaRPr lang="ru-RU" sz="1400" dirty="0">
              <a:solidFill>
                <a:srgbClr val="002060"/>
              </a:solidFill>
              <a:latin typeface="Times New Roman" panose="02020603050405020304" pitchFamily="18" charset="0"/>
              <a:cs typeface="Times New Roman" panose="02020603050405020304" pitchFamily="18" charset="0"/>
            </a:endParaRPr>
          </a:p>
        </p:txBody>
      </p:sp>
      <p:sp>
        <p:nvSpPr>
          <p:cNvPr id="16" name="Прямоугольник 15"/>
          <p:cNvSpPr/>
          <p:nvPr/>
        </p:nvSpPr>
        <p:spPr>
          <a:xfrm>
            <a:off x="474519" y="461371"/>
            <a:ext cx="8119338" cy="646331"/>
          </a:xfrm>
          <a:prstGeom prst="rect">
            <a:avLst/>
          </a:prstGeom>
        </p:spPr>
        <p:txBody>
          <a:bodyPr wrap="square">
            <a:spAutoFit/>
          </a:bodyPr>
          <a:lstStyle/>
          <a:p>
            <a:pPr algn="just">
              <a:spcBef>
                <a:spcPts val="375"/>
              </a:spcBef>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5</a:t>
            </a: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sah-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Кылаас таһынан дьарыктар, интеллектуальнай оонньуулар, викториналар ыытылыннылар </a:t>
            </a:r>
            <a:endParaRPr lang="sah-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7" name="Заголовок 1"/>
          <p:cNvSpPr>
            <a:spLocks noGrp="1"/>
          </p:cNvSpPr>
          <p:nvPr>
            <p:ph type="title"/>
          </p:nvPr>
        </p:nvSpPr>
        <p:spPr>
          <a:xfrm>
            <a:off x="364257" y="-144936"/>
            <a:ext cx="8229600" cy="634082"/>
          </a:xfrm>
        </p:spPr>
        <p:txBody>
          <a:bodyPr>
            <a:normAutofit/>
          </a:bodyPr>
          <a:lstStyle/>
          <a:p>
            <a:r>
              <a:rPr lang="sah-RU" sz="1800" b="1" dirty="0" smtClean="0">
                <a:solidFill>
                  <a:srgbClr val="002060"/>
                </a:solidFill>
                <a:latin typeface="Times New Roman" panose="02020603050405020304" pitchFamily="18" charset="0"/>
                <a:cs typeface="Times New Roman" panose="02020603050405020304" pitchFamily="18" charset="0"/>
              </a:rPr>
              <a:t>Интеллектуальнай оонньуулар</a:t>
            </a:r>
            <a:endParaRPr lang="ru-RU" sz="1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83998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The KMPlayer"/>
          <p:cNvPicPr>
            <a:picLocks noChangeAspect="1"/>
          </p:cNvPicPr>
          <p:nvPr/>
        </p:nvPicPr>
        <p:blipFill rotWithShape="1">
          <a:blip r:embed="rId2" cstate="print">
            <a:extLst>
              <a:ext uri="{28A0092B-C50C-407E-A947-70E740481C1C}">
                <a14:useLocalDpi xmlns:a14="http://schemas.microsoft.com/office/drawing/2010/main" val="0"/>
              </a:ext>
            </a:extLst>
          </a:blip>
          <a:srcRect r="20075" b="20764"/>
          <a:stretch/>
        </p:blipFill>
        <p:spPr>
          <a:xfrm>
            <a:off x="683567" y="1032030"/>
            <a:ext cx="3718655" cy="2581839"/>
          </a:xfrm>
          <a:prstGeom prst="rect">
            <a:avLst/>
          </a:prstGeom>
        </p:spPr>
      </p:pic>
      <p:sp>
        <p:nvSpPr>
          <p:cNvPr id="16" name="Прямоугольник 15"/>
          <p:cNvSpPr/>
          <p:nvPr/>
        </p:nvSpPr>
        <p:spPr>
          <a:xfrm>
            <a:off x="474519" y="461371"/>
            <a:ext cx="8119338" cy="646331"/>
          </a:xfrm>
          <a:prstGeom prst="rect">
            <a:avLst/>
          </a:prstGeom>
        </p:spPr>
        <p:txBody>
          <a:bodyPr wrap="square">
            <a:spAutoFit/>
          </a:bodyPr>
          <a:lstStyle/>
          <a:p>
            <a:pPr algn="just">
              <a:spcBef>
                <a:spcPts val="375"/>
              </a:spcBef>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5</a:t>
            </a: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sah-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Далан «Кыракый хорсун кыыс Ньырбачаан туһунан кэпсээнин» электроннай сыһыарыыта </a:t>
            </a:r>
            <a:r>
              <a:rPr lang="sah-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раскраскалаах кинигэ оҥоһулунна</a:t>
            </a:r>
            <a:endParaRPr lang="sah-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7" name="Заголовок 1"/>
          <p:cNvSpPr>
            <a:spLocks noGrp="1"/>
          </p:cNvSpPr>
          <p:nvPr>
            <p:ph type="title"/>
          </p:nvPr>
        </p:nvSpPr>
        <p:spPr>
          <a:xfrm>
            <a:off x="364257" y="-144936"/>
            <a:ext cx="8229600" cy="634082"/>
          </a:xfrm>
        </p:spPr>
        <p:txBody>
          <a:bodyPr>
            <a:normAutofit/>
          </a:bodyPr>
          <a:lstStyle/>
          <a:p>
            <a:r>
              <a:rPr lang="sah-RU" sz="1800" b="1" dirty="0" smtClean="0">
                <a:solidFill>
                  <a:srgbClr val="002060"/>
                </a:solidFill>
                <a:latin typeface="Times New Roman" panose="02020603050405020304" pitchFamily="18" charset="0"/>
                <a:cs typeface="Times New Roman" panose="02020603050405020304" pitchFamily="18" charset="0"/>
              </a:rPr>
              <a:t>Интеллектуальнай оонньуулар</a:t>
            </a:r>
            <a:endParaRPr lang="ru-RU" sz="1800" b="1" dirty="0">
              <a:solidFill>
                <a:srgbClr val="002060"/>
              </a:solidFill>
              <a:latin typeface="Times New Roman" panose="02020603050405020304" pitchFamily="18" charset="0"/>
              <a:cs typeface="Times New Roman" panose="02020603050405020304" pitchFamily="18" charset="0"/>
            </a:endParaRPr>
          </a:p>
        </p:txBody>
      </p:sp>
      <p:pic>
        <p:nvPicPr>
          <p:cNvPr id="7" name="Рисунок 6" descr="The KMPlayer"/>
          <p:cNvPicPr>
            <a:picLocks noChangeAspect="1"/>
          </p:cNvPicPr>
          <p:nvPr/>
        </p:nvPicPr>
        <p:blipFill rotWithShape="1">
          <a:blip r:embed="rId3" cstate="print">
            <a:extLst>
              <a:ext uri="{28A0092B-C50C-407E-A947-70E740481C1C}">
                <a14:useLocalDpi xmlns:a14="http://schemas.microsoft.com/office/drawing/2010/main" val="0"/>
              </a:ext>
            </a:extLst>
          </a:blip>
          <a:srcRect r="20075" b="20764"/>
          <a:stretch/>
        </p:blipFill>
        <p:spPr>
          <a:xfrm>
            <a:off x="4823048" y="1019454"/>
            <a:ext cx="3701318" cy="2569802"/>
          </a:xfrm>
          <a:prstGeom prst="rect">
            <a:avLst/>
          </a:prstGeom>
        </p:spPr>
      </p:pic>
      <p:pic>
        <p:nvPicPr>
          <p:cNvPr id="8" name="Рисунок 7" descr="The KMPlayer"/>
          <p:cNvPicPr>
            <a:picLocks noChangeAspect="1"/>
          </p:cNvPicPr>
          <p:nvPr/>
        </p:nvPicPr>
        <p:blipFill rotWithShape="1">
          <a:blip r:embed="rId4" cstate="print">
            <a:extLst>
              <a:ext uri="{28A0092B-C50C-407E-A947-70E740481C1C}">
                <a14:useLocalDpi xmlns:a14="http://schemas.microsoft.com/office/drawing/2010/main" val="0"/>
              </a:ext>
            </a:extLst>
          </a:blip>
          <a:srcRect r="20075" b="20764"/>
          <a:stretch/>
        </p:blipFill>
        <p:spPr>
          <a:xfrm>
            <a:off x="683568" y="3861240"/>
            <a:ext cx="3718655" cy="2581839"/>
          </a:xfrm>
          <a:prstGeom prst="rect">
            <a:avLst/>
          </a:prstGeom>
        </p:spPr>
      </p:pic>
      <p:pic>
        <p:nvPicPr>
          <p:cNvPr id="9" name="Рисунок 8" descr="The KMPlayer"/>
          <p:cNvPicPr>
            <a:picLocks noChangeAspect="1"/>
          </p:cNvPicPr>
          <p:nvPr/>
        </p:nvPicPr>
        <p:blipFill rotWithShape="1">
          <a:blip r:embed="rId5" cstate="print">
            <a:extLst>
              <a:ext uri="{28A0092B-C50C-407E-A947-70E740481C1C}">
                <a14:useLocalDpi xmlns:a14="http://schemas.microsoft.com/office/drawing/2010/main" val="0"/>
              </a:ext>
            </a:extLst>
          </a:blip>
          <a:srcRect r="20075" b="20764"/>
          <a:stretch/>
        </p:blipFill>
        <p:spPr>
          <a:xfrm>
            <a:off x="4823048" y="3850599"/>
            <a:ext cx="3701318" cy="2569802"/>
          </a:xfrm>
          <a:prstGeom prst="rect">
            <a:avLst/>
          </a:prstGeom>
        </p:spPr>
      </p:pic>
    </p:spTree>
    <p:extLst>
      <p:ext uri="{BB962C8B-B14F-4D97-AF65-F5344CB8AC3E}">
        <p14:creationId xmlns:p14="http://schemas.microsoft.com/office/powerpoint/2010/main" val="138260687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t="19551"/>
          <a:stretch/>
        </p:blipFill>
        <p:spPr>
          <a:xfrm>
            <a:off x="513233" y="519733"/>
            <a:ext cx="8115302" cy="4896544"/>
          </a:xfrm>
          <a:prstGeom prst="rect">
            <a:avLst/>
          </a:prstGeom>
        </p:spPr>
      </p:pic>
      <p:sp>
        <p:nvSpPr>
          <p:cNvPr id="3" name="Прямоугольник 2"/>
          <p:cNvSpPr/>
          <p:nvPr/>
        </p:nvSpPr>
        <p:spPr>
          <a:xfrm>
            <a:off x="537320" y="5445224"/>
            <a:ext cx="8067128" cy="923330"/>
          </a:xfrm>
          <a:prstGeom prst="rect">
            <a:avLst/>
          </a:prstGeom>
        </p:spPr>
        <p:txBody>
          <a:bodyPr wrap="square">
            <a:spAutoFit/>
          </a:bodyPr>
          <a:lstStyle/>
          <a:p>
            <a:pPr indent="450215" algn="just">
              <a:spcBef>
                <a:spcPts val="375"/>
              </a:spcBef>
              <a:spcAft>
                <a:spcPts val="0"/>
              </a:spcAft>
            </a:pPr>
            <a:r>
              <a:rPr lang="sah-RU" dirty="0">
                <a:solidFill>
                  <a:schemeClr val="tx2"/>
                </a:solidFill>
                <a:latin typeface="Times New Roman" panose="02020603050405020304" pitchFamily="18" charset="0"/>
                <a:ea typeface="Times New Roman" panose="02020603050405020304" pitchFamily="18" charset="0"/>
              </a:rPr>
              <a:t>Сүбэлэһэн баран, бырайыак чэрчитинэн алмазнай мозаика технологиянан оҥоһуллубут «Ньырбачаан Кустаах күөлгэ» хартыынабытын тапталлаах оскуолабытыгар бэлэх ууннубут, оскуола директорыгар </a:t>
            </a:r>
            <a:r>
              <a:rPr lang="sah-RU" dirty="0" smtClean="0">
                <a:solidFill>
                  <a:schemeClr val="tx2"/>
                </a:solidFill>
                <a:latin typeface="Times New Roman" panose="02020603050405020304" pitchFamily="18" charset="0"/>
                <a:ea typeface="Times New Roman" panose="02020603050405020304" pitchFamily="18" charset="0"/>
              </a:rPr>
              <a:t>туттардыбыт</a:t>
            </a:r>
            <a:endParaRPr lang="ru-RU" dirty="0">
              <a:solidFill>
                <a:schemeClr val="tx2"/>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863062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5540" y="-99392"/>
            <a:ext cx="8229600" cy="634082"/>
          </a:xfrm>
        </p:spPr>
        <p:txBody>
          <a:bodyPr>
            <a:normAutofit/>
          </a:bodyPr>
          <a:lstStyle/>
          <a:p>
            <a:r>
              <a:rPr lang="sah-RU" sz="1800" b="1" dirty="0" smtClean="0">
                <a:solidFill>
                  <a:srgbClr val="002060"/>
                </a:solidFill>
                <a:latin typeface="Times New Roman" panose="02020603050405020304" pitchFamily="18" charset="0"/>
                <a:cs typeface="Times New Roman" panose="02020603050405020304" pitchFamily="18" charset="0"/>
              </a:rPr>
              <a:t>Түмүк</a:t>
            </a:r>
            <a:endParaRPr lang="ru-RU" sz="1800" b="1" dirty="0">
              <a:solidFill>
                <a:srgbClr val="002060"/>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425540" y="476672"/>
            <a:ext cx="8229599" cy="1200329"/>
          </a:xfrm>
          <a:prstGeom prst="rect">
            <a:avLst/>
          </a:prstGeom>
          <a:solidFill>
            <a:schemeClr val="accent6">
              <a:lumMod val="20000"/>
              <a:lumOff val="80000"/>
            </a:schemeClr>
          </a:solidFill>
        </p:spPr>
        <p:txBody>
          <a:bodyPr wrap="square">
            <a:spAutoFit/>
          </a:bodyPr>
          <a:lstStyle/>
          <a:p>
            <a:pPr algn="just"/>
            <a:r>
              <a:rPr lang="ru-RU" dirty="0" err="1" smtClean="0">
                <a:solidFill>
                  <a:srgbClr val="002060"/>
                </a:solidFill>
                <a:latin typeface="Times New Roman" panose="02020603050405020304" pitchFamily="18" charset="0"/>
                <a:cs typeface="Times New Roman" panose="02020603050405020304" pitchFamily="18" charset="0"/>
              </a:rPr>
              <a:t>Ааҕыы</a:t>
            </a:r>
            <a:r>
              <a:rPr lang="ru-RU" dirty="0" smtClean="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хас</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биирдии</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киһи</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олоҕор</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сүрүн</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миэстэни</a:t>
            </a:r>
            <a:r>
              <a:rPr lang="ru-RU" dirty="0">
                <a:solidFill>
                  <a:srgbClr val="002060"/>
                </a:solidFill>
                <a:latin typeface="Times New Roman" panose="02020603050405020304" pitchFamily="18" charset="0"/>
                <a:cs typeface="Times New Roman" panose="02020603050405020304" pitchFamily="18" charset="0"/>
              </a:rPr>
              <a:t> </a:t>
            </a:r>
            <a:r>
              <a:rPr lang="ru-RU" dirty="0" err="1" smtClean="0">
                <a:solidFill>
                  <a:srgbClr val="002060"/>
                </a:solidFill>
                <a:latin typeface="Times New Roman" panose="02020603050405020304" pitchFamily="18" charset="0"/>
                <a:cs typeface="Times New Roman" panose="02020603050405020304" pitchFamily="18" charset="0"/>
              </a:rPr>
              <a:t>ылар</a:t>
            </a:r>
            <a:r>
              <a:rPr lang="ru-RU" dirty="0" smtClean="0">
                <a:solidFill>
                  <a:srgbClr val="002060"/>
                </a:solidFill>
                <a:latin typeface="Times New Roman" panose="02020603050405020304" pitchFamily="18" charset="0"/>
                <a:cs typeface="Times New Roman" panose="02020603050405020304" pitchFamily="18" charset="0"/>
              </a:rPr>
              <a:t>. </a:t>
            </a:r>
            <a:r>
              <a:rPr lang="ru-RU" dirty="0" err="1" smtClean="0">
                <a:solidFill>
                  <a:srgbClr val="002060"/>
                </a:solidFill>
                <a:latin typeface="Times New Roman" panose="02020603050405020304" pitchFamily="18" charset="0"/>
                <a:cs typeface="Times New Roman" panose="02020603050405020304" pitchFamily="18" charset="0"/>
              </a:rPr>
              <a:t>Ол</a:t>
            </a:r>
            <a:r>
              <a:rPr lang="ru-RU" dirty="0" smtClean="0">
                <a:solidFill>
                  <a:srgbClr val="002060"/>
                </a:solidFill>
                <a:latin typeface="Times New Roman" panose="02020603050405020304" pitchFamily="18" charset="0"/>
                <a:cs typeface="Times New Roman" panose="02020603050405020304" pitchFamily="18" charset="0"/>
              </a:rPr>
              <a:t> </a:t>
            </a:r>
            <a:r>
              <a:rPr lang="ru-RU" dirty="0" err="1" smtClean="0">
                <a:solidFill>
                  <a:srgbClr val="002060"/>
                </a:solidFill>
                <a:latin typeface="Times New Roman" panose="02020603050405020304" pitchFamily="18" charset="0"/>
                <a:cs typeface="Times New Roman" panose="02020603050405020304" pitchFamily="18" charset="0"/>
              </a:rPr>
              <a:t>саарбаҕа</a:t>
            </a:r>
            <a:r>
              <a:rPr lang="ru-RU" dirty="0" smtClean="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суох</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Кинигэни</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элбэхтик</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ааҕар</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оҕо</a:t>
            </a:r>
            <a:r>
              <a:rPr lang="ru-RU" dirty="0">
                <a:solidFill>
                  <a:srgbClr val="002060"/>
                </a:solidFill>
                <a:latin typeface="Times New Roman" panose="02020603050405020304" pitchFamily="18" charset="0"/>
                <a:cs typeface="Times New Roman" panose="02020603050405020304" pitchFamily="18" charset="0"/>
              </a:rPr>
              <a:t> тыла-</a:t>
            </a:r>
            <a:r>
              <a:rPr lang="ru-RU" dirty="0" err="1">
                <a:solidFill>
                  <a:srgbClr val="002060"/>
                </a:solidFill>
                <a:latin typeface="Times New Roman" panose="02020603050405020304" pitchFamily="18" charset="0"/>
                <a:cs typeface="Times New Roman" panose="02020603050405020304" pitchFamily="18" charset="0"/>
              </a:rPr>
              <a:t>өһө</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баай</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билиитэ-көрүүтэ</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үгүс</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үөрэҕэр-олоҕор</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ситиһиилээх</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буолар</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Онтон</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араас</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айар</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чинчийэр</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үлэнэн</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дьарыктанар</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оҕоҕо</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билиитэ</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улахан</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олук</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буолар</a:t>
            </a:r>
            <a:r>
              <a:rPr lang="ru-RU" dirty="0">
                <a:solidFill>
                  <a:srgbClr val="002060"/>
                </a:solidFill>
                <a:latin typeface="Times New Roman" panose="02020603050405020304" pitchFamily="18" charset="0"/>
                <a:cs typeface="Times New Roman" panose="02020603050405020304" pitchFamily="18" charset="0"/>
              </a:rPr>
              <a:t>. </a:t>
            </a:r>
          </a:p>
        </p:txBody>
      </p:sp>
      <p:sp>
        <p:nvSpPr>
          <p:cNvPr id="4" name="Прямоугольник 3"/>
          <p:cNvSpPr/>
          <p:nvPr/>
        </p:nvSpPr>
        <p:spPr>
          <a:xfrm>
            <a:off x="425540" y="1700808"/>
            <a:ext cx="8229599" cy="1477328"/>
          </a:xfrm>
          <a:prstGeom prst="rect">
            <a:avLst/>
          </a:prstGeom>
          <a:solidFill>
            <a:schemeClr val="accent4">
              <a:lumMod val="40000"/>
              <a:lumOff val="60000"/>
            </a:schemeClr>
          </a:solidFill>
        </p:spPr>
        <p:txBody>
          <a:bodyPr wrap="square">
            <a:spAutoFit/>
          </a:bodyPr>
          <a:lstStyle/>
          <a:p>
            <a:pPr algn="just"/>
            <a:r>
              <a:rPr lang="sah-RU" dirty="0">
                <a:solidFill>
                  <a:srgbClr val="002060"/>
                </a:solidFill>
                <a:latin typeface="Times New Roman" panose="02020603050405020304" pitchFamily="18" charset="0"/>
                <a:cs typeface="Times New Roman" panose="02020603050405020304" pitchFamily="18" charset="0"/>
              </a:rPr>
              <a:t>О</a:t>
            </a:r>
            <a:r>
              <a:rPr lang="sah-RU" dirty="0" smtClean="0">
                <a:solidFill>
                  <a:srgbClr val="002060"/>
                </a:solidFill>
                <a:latin typeface="Times New Roman" panose="02020603050405020304" pitchFamily="18" charset="0"/>
                <a:cs typeface="Times New Roman" panose="02020603050405020304" pitchFamily="18" charset="0"/>
              </a:rPr>
              <a:t>ҕону </a:t>
            </a:r>
            <a:r>
              <a:rPr lang="sah-RU" dirty="0">
                <a:solidFill>
                  <a:srgbClr val="002060"/>
                </a:solidFill>
                <a:latin typeface="Times New Roman" panose="02020603050405020304" pitchFamily="18" charset="0"/>
                <a:cs typeface="Times New Roman" panose="02020603050405020304" pitchFamily="18" charset="0"/>
              </a:rPr>
              <a:t>ааҕааччы гынан иитэн-такайан таһаарарыгар, учуутал үлэтэ олус элбэх ньымалаах, киэҥ хайысхалаах. Хас биирдии оҕо айылҕата уратытын үөрэтэр, ону үлэҕэ туһанар, төрөппүтү кытта үлэни тэрийэр, айар дьоҕуру сайыннарар буоллахха, атыннык эттэххэ, оҕо сөбүлээн, интэриэһиргээн ааҕар усулуобуйатын тэрийдэххэ, </a:t>
            </a:r>
            <a:r>
              <a:rPr lang="sah-RU" dirty="0" smtClean="0">
                <a:solidFill>
                  <a:srgbClr val="002060"/>
                </a:solidFill>
                <a:latin typeface="Times New Roman" panose="02020603050405020304" pitchFamily="18" charset="0"/>
                <a:cs typeface="Times New Roman" panose="02020603050405020304" pitchFamily="18" charset="0"/>
              </a:rPr>
              <a:t>үлэбит үтүө </a:t>
            </a:r>
            <a:r>
              <a:rPr lang="sah-RU" dirty="0">
                <a:solidFill>
                  <a:srgbClr val="002060"/>
                </a:solidFill>
                <a:latin typeface="Times New Roman" panose="02020603050405020304" pitchFamily="18" charset="0"/>
                <a:cs typeface="Times New Roman" panose="02020603050405020304" pitchFamily="18" charset="0"/>
              </a:rPr>
              <a:t>түмүктээх буолара көстөр. </a:t>
            </a:r>
            <a:endParaRPr lang="ru-RU" dirty="0">
              <a:solidFill>
                <a:srgbClr val="002060"/>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425540" y="3212976"/>
            <a:ext cx="8229599" cy="2031325"/>
          </a:xfrm>
          <a:prstGeom prst="rect">
            <a:avLst/>
          </a:prstGeom>
          <a:solidFill>
            <a:schemeClr val="accent5">
              <a:lumMod val="40000"/>
              <a:lumOff val="60000"/>
            </a:schemeClr>
          </a:solidFill>
          <a:ln>
            <a:solidFill>
              <a:schemeClr val="accent3">
                <a:lumMod val="40000"/>
                <a:lumOff val="60000"/>
              </a:schemeClr>
            </a:solidFill>
          </a:ln>
        </p:spPr>
        <p:txBody>
          <a:bodyPr wrap="square">
            <a:spAutoFit/>
          </a:bodyPr>
          <a:lstStyle/>
          <a:p>
            <a:pPr algn="just"/>
            <a:r>
              <a:rPr lang="sah-RU" dirty="0">
                <a:solidFill>
                  <a:srgbClr val="002060"/>
                </a:solidFill>
                <a:latin typeface="Times New Roman" panose="02020603050405020304" pitchFamily="18" charset="0"/>
                <a:cs typeface="Times New Roman" panose="02020603050405020304" pitchFamily="18" charset="0"/>
              </a:rPr>
              <a:t>Бырайыак чэрчитинэн былааннаммыт үлэ барыта ыытылынна. Ол курдук кылаас чаастара, библиотекаҕа дьарыктар, маастар-кылаастар, бодоруһуулар, оскуолабыт музейын  кыраайы үөрэтэр салаатыгар </a:t>
            </a:r>
            <a:r>
              <a:rPr lang="sah-RU" dirty="0" smtClean="0">
                <a:solidFill>
                  <a:srgbClr val="002060"/>
                </a:solidFill>
                <a:latin typeface="Times New Roman" panose="02020603050405020304" pitchFamily="18" charset="0"/>
                <a:cs typeface="Times New Roman" panose="02020603050405020304" pitchFamily="18" charset="0"/>
              </a:rPr>
              <a:t>дьарыктар</a:t>
            </a:r>
            <a:r>
              <a:rPr lang="sah-RU" dirty="0">
                <a:solidFill>
                  <a:srgbClr val="002060"/>
                </a:solidFill>
                <a:latin typeface="Times New Roman" panose="02020603050405020304" pitchFamily="18" charset="0"/>
                <a:cs typeface="Times New Roman" panose="02020603050405020304" pitchFamily="18" charset="0"/>
              </a:rPr>
              <a:t>, </a:t>
            </a:r>
            <a:r>
              <a:rPr lang="sah-RU" dirty="0" smtClean="0">
                <a:solidFill>
                  <a:srgbClr val="002060"/>
                </a:solidFill>
                <a:latin typeface="Times New Roman" panose="02020603050405020304" pitchFamily="18" charset="0"/>
                <a:cs typeface="Times New Roman" panose="02020603050405020304" pitchFamily="18" charset="0"/>
              </a:rPr>
              <a:t>ураты дьарыктаах дьону кытта көрсүһүүлэр, дьиэ </a:t>
            </a:r>
            <a:r>
              <a:rPr lang="sah-RU" dirty="0">
                <a:solidFill>
                  <a:srgbClr val="002060"/>
                </a:solidFill>
                <a:latin typeface="Times New Roman" panose="02020603050405020304" pitchFamily="18" charset="0"/>
                <a:cs typeface="Times New Roman" panose="02020603050405020304" pitchFamily="18" charset="0"/>
              </a:rPr>
              <a:t>кэргэнинэн ааҕыылар, </a:t>
            </a:r>
            <a:r>
              <a:rPr lang="sah-RU" dirty="0" smtClean="0">
                <a:solidFill>
                  <a:srgbClr val="002060"/>
                </a:solidFill>
                <a:latin typeface="Times New Roman" panose="02020603050405020304" pitchFamily="18" charset="0"/>
                <a:cs typeface="Times New Roman" panose="02020603050405020304" pitchFamily="18" charset="0"/>
              </a:rPr>
              <a:t>алын кылаас үөрэнээччилэригэр </a:t>
            </a:r>
            <a:r>
              <a:rPr lang="ru-RU" dirty="0" smtClean="0">
                <a:solidFill>
                  <a:srgbClr val="002060"/>
                </a:solidFill>
                <a:latin typeface="Times New Roman" panose="02020603050405020304" pitchFamily="18" charset="0"/>
                <a:cs typeface="Times New Roman" panose="02020603050405020304" pitchFamily="18" charset="0"/>
              </a:rPr>
              <a:t>«</a:t>
            </a:r>
            <a:r>
              <a:rPr lang="ru-RU" dirty="0" err="1" smtClean="0">
                <a:solidFill>
                  <a:srgbClr val="002060"/>
                </a:solidFill>
                <a:latin typeface="Times New Roman" panose="02020603050405020304" pitchFamily="18" charset="0"/>
                <a:cs typeface="Times New Roman" panose="02020603050405020304" pitchFamily="18" charset="0"/>
              </a:rPr>
              <a:t>Өбүгэ</a:t>
            </a:r>
            <a:r>
              <a:rPr lang="ru-RU" dirty="0" smtClean="0">
                <a:solidFill>
                  <a:srgbClr val="002060"/>
                </a:solidFill>
                <a:latin typeface="Times New Roman" panose="02020603050405020304" pitchFamily="18" charset="0"/>
                <a:cs typeface="Times New Roman" panose="02020603050405020304" pitchFamily="18" charset="0"/>
              </a:rPr>
              <a:t> </a:t>
            </a:r>
            <a:r>
              <a:rPr lang="ru-RU" dirty="0" err="1" smtClean="0">
                <a:solidFill>
                  <a:srgbClr val="002060"/>
                </a:solidFill>
                <a:latin typeface="Times New Roman" panose="02020603050405020304" pitchFamily="18" charset="0"/>
                <a:cs typeface="Times New Roman" panose="02020603050405020304" pitchFamily="18" charset="0"/>
              </a:rPr>
              <a:t>оонньуулара</a:t>
            </a:r>
            <a:r>
              <a:rPr lang="ru-RU" dirty="0" smtClean="0">
                <a:solidFill>
                  <a:srgbClr val="002060"/>
                </a:solidFill>
                <a:latin typeface="Times New Roman" panose="02020603050405020304" pitchFamily="18" charset="0"/>
                <a:cs typeface="Times New Roman" panose="02020603050405020304" pitchFamily="18" charset="0"/>
              </a:rPr>
              <a:t>», а</a:t>
            </a:r>
            <a:r>
              <a:rPr lang="sah-RU" dirty="0" smtClean="0">
                <a:solidFill>
                  <a:srgbClr val="002060"/>
                </a:solidFill>
                <a:latin typeface="Times New Roman" panose="02020603050405020304" pitchFamily="18" charset="0"/>
                <a:cs typeface="Times New Roman" panose="02020603050405020304" pitchFamily="18" charset="0"/>
              </a:rPr>
              <a:t>һаҕас </a:t>
            </a:r>
            <a:r>
              <a:rPr lang="ru-RU" dirty="0" smtClean="0">
                <a:solidFill>
                  <a:srgbClr val="002060"/>
                </a:solidFill>
                <a:latin typeface="Times New Roman" panose="02020603050405020304" pitchFamily="18" charset="0"/>
                <a:cs typeface="Times New Roman" panose="02020603050405020304" pitchFamily="18" charset="0"/>
              </a:rPr>
              <a:t>"</a:t>
            </a:r>
            <a:r>
              <a:rPr lang="ru-RU" dirty="0" err="1" smtClean="0">
                <a:solidFill>
                  <a:srgbClr val="002060"/>
                </a:solidFill>
                <a:latin typeface="Times New Roman" panose="02020603050405020304" pitchFamily="18" charset="0"/>
                <a:cs typeface="Times New Roman" panose="02020603050405020304" pitchFamily="18" charset="0"/>
              </a:rPr>
              <a:t>Өй</a:t>
            </a:r>
            <a:r>
              <a:rPr lang="ru-RU" dirty="0" smtClean="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оонньуулара</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интерактивнай</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пазллар</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филворд</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кроссвортар</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викториналар</a:t>
            </a:r>
            <a:r>
              <a:rPr lang="ru-RU" dirty="0">
                <a:solidFill>
                  <a:srgbClr val="002060"/>
                </a:solidFill>
                <a:latin typeface="Times New Roman" panose="02020603050405020304" pitchFamily="18" charset="0"/>
                <a:cs typeface="Times New Roman" panose="02020603050405020304" pitchFamily="18" charset="0"/>
              </a:rPr>
              <a:t>, веб-</a:t>
            </a:r>
            <a:r>
              <a:rPr lang="ru-RU" dirty="0" err="1">
                <a:solidFill>
                  <a:srgbClr val="002060"/>
                </a:solidFill>
                <a:latin typeface="Times New Roman" panose="02020603050405020304" pitchFamily="18" charset="0"/>
                <a:cs typeface="Times New Roman" panose="02020603050405020304" pitchFamily="18" charset="0"/>
              </a:rPr>
              <a:t>квестар</a:t>
            </a:r>
            <a:r>
              <a:rPr lang="ru-RU" dirty="0">
                <a:solidFill>
                  <a:srgbClr val="002060"/>
                </a:solidFill>
                <a:latin typeface="Times New Roman" panose="02020603050405020304" pitchFamily="18" charset="0"/>
                <a:cs typeface="Times New Roman" panose="02020603050405020304" pitchFamily="18" charset="0"/>
              </a:rPr>
              <a:t>" </a:t>
            </a:r>
            <a:r>
              <a:rPr lang="ru-RU" dirty="0" err="1">
                <a:solidFill>
                  <a:srgbClr val="002060"/>
                </a:solidFill>
                <a:latin typeface="Times New Roman" panose="02020603050405020304" pitchFamily="18" charset="0"/>
                <a:cs typeface="Times New Roman" panose="02020603050405020304" pitchFamily="18" charset="0"/>
              </a:rPr>
              <a:t>станцияларынан</a:t>
            </a:r>
            <a:r>
              <a:rPr lang="ru-RU" dirty="0">
                <a:solidFill>
                  <a:srgbClr val="002060"/>
                </a:solidFill>
                <a:latin typeface="Times New Roman" panose="02020603050405020304" pitchFamily="18" charset="0"/>
                <a:cs typeface="Times New Roman" panose="02020603050405020304" pitchFamily="18" charset="0"/>
              </a:rPr>
              <a:t> </a:t>
            </a:r>
            <a:r>
              <a:rPr lang="ru-RU" dirty="0" err="1" smtClean="0">
                <a:solidFill>
                  <a:srgbClr val="002060"/>
                </a:solidFill>
                <a:latin typeface="Times New Roman" panose="02020603050405020304" pitchFamily="18" charset="0"/>
                <a:cs typeface="Times New Roman" panose="02020603050405020304" pitchFamily="18" charset="0"/>
              </a:rPr>
              <a:t>күрэхтэһии</a:t>
            </a:r>
            <a:r>
              <a:rPr lang="ru-RU" dirty="0" smtClean="0">
                <a:solidFill>
                  <a:srgbClr val="002060"/>
                </a:solidFill>
                <a:latin typeface="Times New Roman" panose="02020603050405020304" pitchFamily="18" charset="0"/>
                <a:cs typeface="Times New Roman" panose="02020603050405020304" pitchFamily="18" charset="0"/>
              </a:rPr>
              <a:t>, </a:t>
            </a:r>
            <a:r>
              <a:rPr lang="sah-RU" dirty="0" smtClean="0">
                <a:solidFill>
                  <a:srgbClr val="002060"/>
                </a:solidFill>
                <a:latin typeface="Times New Roman" panose="02020603050405020304" pitchFamily="18" charset="0"/>
                <a:cs typeface="Times New Roman" panose="02020603050405020304" pitchFamily="18" charset="0"/>
              </a:rPr>
              <a:t>о.д.а </a:t>
            </a:r>
            <a:r>
              <a:rPr lang="sah-RU" dirty="0">
                <a:solidFill>
                  <a:srgbClr val="002060"/>
                </a:solidFill>
                <a:latin typeface="Times New Roman" panose="02020603050405020304" pitchFamily="18" charset="0"/>
                <a:cs typeface="Times New Roman" panose="02020603050405020304" pitchFamily="18" charset="0"/>
              </a:rPr>
              <a:t>тэрээһиннэр олус көхтөөхтүк </a:t>
            </a:r>
            <a:r>
              <a:rPr lang="sah-RU" dirty="0" smtClean="0">
                <a:solidFill>
                  <a:srgbClr val="002060"/>
                </a:solidFill>
                <a:latin typeface="Times New Roman" panose="02020603050405020304" pitchFamily="18" charset="0"/>
                <a:cs typeface="Times New Roman" panose="02020603050405020304" pitchFamily="18" charset="0"/>
              </a:rPr>
              <a:t>аастылар.</a:t>
            </a:r>
            <a:endParaRPr lang="ru-RU" dirty="0">
              <a:solidFill>
                <a:srgbClr val="002060"/>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425540" y="5279141"/>
            <a:ext cx="8229599" cy="1477328"/>
          </a:xfrm>
          <a:prstGeom prst="rect">
            <a:avLst/>
          </a:prstGeom>
          <a:solidFill>
            <a:srgbClr val="92D050"/>
          </a:solidFill>
        </p:spPr>
        <p:txBody>
          <a:bodyPr wrap="square">
            <a:spAutoFit/>
          </a:bodyPr>
          <a:lstStyle/>
          <a:p>
            <a:pPr algn="just"/>
            <a:r>
              <a:rPr lang="sah-RU" dirty="0">
                <a:solidFill>
                  <a:srgbClr val="002060"/>
                </a:solidFill>
                <a:latin typeface="Times New Roman" panose="02020603050405020304" pitchFamily="18" charset="0"/>
                <a:cs typeface="Times New Roman" panose="02020603050405020304" pitchFamily="18" charset="0"/>
              </a:rPr>
              <a:t>Оҕолор-төрөппүттэр-учуутал тэттик чинчийэр үлэлэрин көмүскээһинэ кылаас иһинэн </a:t>
            </a:r>
            <a:r>
              <a:rPr lang="sah-RU" dirty="0" smtClean="0">
                <a:solidFill>
                  <a:srgbClr val="002060"/>
                </a:solidFill>
                <a:latin typeface="Times New Roman" panose="02020603050405020304" pitchFamily="18" charset="0"/>
                <a:cs typeface="Times New Roman" panose="02020603050405020304" pitchFamily="18" charset="0"/>
              </a:rPr>
              <a:t>сыл </a:t>
            </a:r>
            <a:r>
              <a:rPr lang="sah-RU" dirty="0">
                <a:solidFill>
                  <a:srgbClr val="002060"/>
                </a:solidFill>
                <a:latin typeface="Times New Roman" panose="02020603050405020304" pitchFamily="18" charset="0"/>
                <a:cs typeface="Times New Roman" panose="02020603050405020304" pitchFamily="18" charset="0"/>
              </a:rPr>
              <a:t>аайы ыытыллар «Тииҥчээн» НПК түмүктэннэ. Ол курдук, Индеевтар «Сиэл кистэлэҥнэрэ» - 1 миэстэ, Новгородовтар «Өй оонньуулара» - 2 миэстэ, Матвеевтар «Саха туос иһиттэрэ» - 3 миэстэ, Поповтар «Ньырбачаан Кустаах күөлгэ» алмазнай мозаика – 3 миэстэ. </a:t>
            </a:r>
            <a:endParaRPr lang="ru-RU"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56608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3568" y="764703"/>
            <a:ext cx="3744416" cy="5294459"/>
          </a:xfrm>
          <a:prstGeom prst="rect">
            <a:avLst/>
          </a:prstGeom>
        </p:spPr>
      </p:pic>
      <p:pic>
        <p:nvPicPr>
          <p:cNvPr id="7" name="Рисунок 6" descr="Справка мероприятия 3 кл [Режим ограниченной функциональности] - Word (Сбой активации продукта)"/>
          <p:cNvPicPr>
            <a:picLocks noChangeAspect="1"/>
          </p:cNvPicPr>
          <p:nvPr/>
        </p:nvPicPr>
        <p:blipFill rotWithShape="1">
          <a:blip r:embed="rId3">
            <a:extLst>
              <a:ext uri="{28A0092B-C50C-407E-A947-70E740481C1C}">
                <a14:useLocalDpi xmlns:a14="http://schemas.microsoft.com/office/drawing/2010/main" val="0"/>
              </a:ext>
            </a:extLst>
          </a:blip>
          <a:srcRect l="40550" t="27945" r="38188" b="11773"/>
          <a:stretch/>
        </p:blipFill>
        <p:spPr>
          <a:xfrm>
            <a:off x="4716016" y="764703"/>
            <a:ext cx="3491088" cy="5301281"/>
          </a:xfrm>
          <a:prstGeom prst="rect">
            <a:avLst/>
          </a:prstGeom>
        </p:spPr>
      </p:pic>
    </p:spTree>
    <p:extLst>
      <p:ext uri="{BB962C8B-B14F-4D97-AF65-F5344CB8AC3E}">
        <p14:creationId xmlns:p14="http://schemas.microsoft.com/office/powerpoint/2010/main" val="16301347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28966" y="-28568"/>
            <a:ext cx="4839018" cy="6858000"/>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8568"/>
            <a:ext cx="4580676" cy="6858000"/>
          </a:xfrm>
          <a:prstGeom prst="rect">
            <a:avLst/>
          </a:prstGeom>
        </p:spPr>
      </p:pic>
    </p:spTree>
    <p:extLst>
      <p:ext uri="{BB962C8B-B14F-4D97-AF65-F5344CB8AC3E}">
        <p14:creationId xmlns:p14="http://schemas.microsoft.com/office/powerpoint/2010/main" val="10798520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467545" y="620688"/>
            <a:ext cx="3966622" cy="2808312"/>
          </a:xfrm>
          <a:prstGeom prst="rect">
            <a:avLst/>
          </a:prstGeom>
        </p:spPr>
      </p:pic>
      <p:pic>
        <p:nvPicPr>
          <p:cNvPr id="3" name="Рисунок 2"/>
          <p:cNvPicPr>
            <a:picLocks noChangeAspect="1"/>
          </p:cNvPicPr>
          <p:nvPr/>
        </p:nvPicPr>
        <p:blipFill>
          <a:blip r:embed="rId3"/>
          <a:stretch>
            <a:fillRect/>
          </a:stretch>
        </p:blipFill>
        <p:spPr>
          <a:xfrm>
            <a:off x="4427984" y="508103"/>
            <a:ext cx="4144516" cy="2920897"/>
          </a:xfrm>
          <a:prstGeom prst="rect">
            <a:avLst/>
          </a:prstGeom>
        </p:spPr>
      </p:pic>
      <p:pic>
        <p:nvPicPr>
          <p:cNvPr id="4" name="Рисунок 3"/>
          <p:cNvPicPr>
            <a:picLocks noChangeAspect="1"/>
          </p:cNvPicPr>
          <p:nvPr/>
        </p:nvPicPr>
        <p:blipFill>
          <a:blip r:embed="rId4"/>
          <a:stretch>
            <a:fillRect/>
          </a:stretch>
        </p:blipFill>
        <p:spPr>
          <a:xfrm>
            <a:off x="467545" y="3581759"/>
            <a:ext cx="3888431" cy="2749676"/>
          </a:xfrm>
          <a:prstGeom prst="rect">
            <a:avLst/>
          </a:prstGeom>
        </p:spPr>
      </p:pic>
      <p:pic>
        <p:nvPicPr>
          <p:cNvPr id="5" name="Рисунок 4"/>
          <p:cNvPicPr>
            <a:picLocks noChangeAspect="1"/>
          </p:cNvPicPr>
          <p:nvPr/>
        </p:nvPicPr>
        <p:blipFill>
          <a:blip r:embed="rId5"/>
          <a:stretch>
            <a:fillRect/>
          </a:stretch>
        </p:blipFill>
        <p:spPr>
          <a:xfrm>
            <a:off x="4484018" y="3581759"/>
            <a:ext cx="4025649" cy="2773321"/>
          </a:xfrm>
          <a:prstGeom prst="rect">
            <a:avLst/>
          </a:prstGeom>
        </p:spPr>
      </p:pic>
    </p:spTree>
    <p:extLst>
      <p:ext uri="{BB962C8B-B14F-4D97-AF65-F5344CB8AC3E}">
        <p14:creationId xmlns:p14="http://schemas.microsoft.com/office/powerpoint/2010/main" val="408233560"/>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Иванова С.Г. проект</Template>
  <TotalTime>1</TotalTime>
  <Words>1369</Words>
  <Application>Microsoft Office PowerPoint</Application>
  <PresentationFormat>Экран (4:3)</PresentationFormat>
  <Paragraphs>161</Paragraphs>
  <Slides>21</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21</vt:i4>
      </vt:variant>
    </vt:vector>
  </HeadingPairs>
  <TitlesOfParts>
    <vt:vector size="27" baseType="lpstr">
      <vt:lpstr>Arial</vt:lpstr>
      <vt:lpstr>Calibri</vt:lpstr>
      <vt:lpstr>Monotype Corsiva</vt:lpstr>
      <vt:lpstr>Times New Roman</vt:lpstr>
      <vt:lpstr>Wingdings</vt:lpstr>
      <vt:lpstr>Тема Office</vt:lpstr>
      <vt:lpstr>Презентация PowerPoint</vt:lpstr>
      <vt:lpstr>В.С.Яковлев-Далан «Кыракый хорсун кыыс Ньырбачаан туһунан кэпсээнин»  холобуругар алын сүһүөх оскуолатын үөрэнээччитэ олоххо туһанар үөрүйэхтэрин сайыннарыы </vt:lpstr>
      <vt:lpstr>В.С.Яковлев-Далан «Кыракый хорсун кыыс Ньырбачаан туһунан кэпсээнин»  холобуругар алын сүһүөх оскуолатын үөрэнээччитэ олоххо туһанар үөрүйэхтэрин сайыннарыы </vt:lpstr>
      <vt:lpstr>Бырайыак сүрүн ис хоһооно, олоххо киириитин тутула</vt:lpstr>
      <vt:lpstr>«Оҕо чинчийэр дьоҕура, өйө-санаата, тыла-өһө сайдарыгар төрөппүт оруола» төрөппүттэргэ конференция-практикум </vt:lpstr>
      <vt:lpstr>Уруок таһынан дьарыктар</vt:lpstr>
      <vt:lpstr>Маастар – кылаастар</vt:lpstr>
      <vt:lpstr>Үөрэх онлайн-платформаларын веб-квест оҥорон уруок кэмигэр, уруок таһынан дьарыктарга туһаныы холобура</vt:lpstr>
      <vt:lpstr>«Өйдөбүллээхтик ааҕары ситиһии» республиканскай бэрэбиэркэлиир үлэ түмүгэ</vt:lpstr>
      <vt:lpstr>Бырайыак түмүктэрэ</vt:lpstr>
      <vt:lpstr>Бырайыак түмүктэрэ</vt:lpstr>
      <vt:lpstr>Бырайыак түмүктэрэ</vt:lpstr>
      <vt:lpstr>Бырайыак түмүктэрэ</vt:lpstr>
      <vt:lpstr>Веб-квестар оонньуулар</vt:lpstr>
      <vt:lpstr>Интеллектуальнай оонньуулар</vt:lpstr>
      <vt:lpstr>Интеллектуальнай оонньуулар</vt:lpstr>
      <vt:lpstr>Презентация PowerPoint</vt:lpstr>
      <vt:lpstr>Түмүк</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НР</dc:creator>
  <cp:lastModifiedBy>НР</cp:lastModifiedBy>
  <cp:revision>1</cp:revision>
  <dcterms:created xsi:type="dcterms:W3CDTF">2024-01-16T04:56:23Z</dcterms:created>
  <dcterms:modified xsi:type="dcterms:W3CDTF">2024-01-16T04:57:57Z</dcterms:modified>
</cp:coreProperties>
</file>