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2" r:id="rId4"/>
    <p:sldId id="258" r:id="rId5"/>
    <p:sldId id="275" r:id="rId6"/>
    <p:sldId id="276" r:id="rId7"/>
    <p:sldId id="293" r:id="rId8"/>
    <p:sldId id="283" r:id="rId9"/>
    <p:sldId id="284" r:id="rId10"/>
    <p:sldId id="259" r:id="rId11"/>
    <p:sldId id="264" r:id="rId12"/>
    <p:sldId id="272" r:id="rId13"/>
    <p:sldId id="273" r:id="rId14"/>
    <p:sldId id="290" r:id="rId15"/>
    <p:sldId id="291" r:id="rId16"/>
    <p:sldId id="274" r:id="rId17"/>
    <p:sldId id="277" r:id="rId18"/>
    <p:sldId id="280" r:id="rId19"/>
    <p:sldId id="281" r:id="rId20"/>
    <p:sldId id="265" r:id="rId21"/>
    <p:sldId id="269" r:id="rId22"/>
    <p:sldId id="278" r:id="rId23"/>
    <p:sldId id="295" r:id="rId24"/>
    <p:sldId id="279" r:id="rId25"/>
    <p:sldId id="262" r:id="rId26"/>
    <p:sldId id="285" r:id="rId27"/>
    <p:sldId id="286" r:id="rId28"/>
    <p:sldId id="261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F13"/>
    <a:srgbClr val="1318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>
        <p:scale>
          <a:sx n="73" d="100"/>
          <a:sy n="73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6EEA-7B90-4920-B68E-E367311E6BAC}" type="datetimeFigureOut">
              <a:rPr lang="ru-RU" smtClean="0"/>
              <a:pPr/>
              <a:t>18.04.2020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7E5B0-6034-474A-9B29-46C4DF640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7E5B0-6034-474A-9B29-46C4DF6403A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hp%20&#1076;&#1085;&#1089;\Desktop\&#1101;&#1081;&#1087;&#1083;\IMG_0140.MOV" TargetMode="Externa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295399"/>
          </a:xfrm>
        </p:spPr>
        <p:txBody>
          <a:bodyPr>
            <a:normAutofit fontScale="90000"/>
          </a:bodyPr>
          <a:lstStyle/>
          <a:p>
            <a:r>
              <a:rPr lang="sah-RU" b="1" dirty="0" smtClean="0">
                <a:solidFill>
                  <a:srgbClr val="13180A"/>
                </a:solidFill>
              </a:rPr>
              <a:t>Дьикти-кэрэ поэзиялаах </a:t>
            </a:r>
            <a:br>
              <a:rPr lang="sah-RU" b="1" dirty="0" smtClean="0">
                <a:solidFill>
                  <a:srgbClr val="13180A"/>
                </a:solidFill>
              </a:rPr>
            </a:br>
            <a:r>
              <a:rPr lang="sah-RU" b="1" dirty="0" smtClean="0">
                <a:solidFill>
                  <a:srgbClr val="13180A"/>
                </a:solidFill>
              </a:rPr>
              <a:t>айылҕа Тойуксута</a:t>
            </a:r>
            <a:endParaRPr lang="ru-RU" b="1" dirty="0">
              <a:solidFill>
                <a:srgbClr val="13180A"/>
              </a:solidFill>
            </a:endParaRPr>
          </a:p>
        </p:txBody>
      </p:sp>
      <p:pic>
        <p:nvPicPr>
          <p:cNvPr id="4098" name="Picture 2" descr="C:\Users\hp днс\Desktop\куннук\IMG_9957.JPG"/>
          <p:cNvPicPr>
            <a:picLocks noChangeAspect="1" noChangeArrowheads="1"/>
          </p:cNvPicPr>
          <p:nvPr/>
        </p:nvPicPr>
        <p:blipFill>
          <a:blip r:embed="rId3" cstate="print"/>
          <a:srcRect l="3333" t="4444" r="3333" b="5556"/>
          <a:stretch>
            <a:fillRect/>
          </a:stretch>
        </p:blipFill>
        <p:spPr bwMode="auto">
          <a:xfrm rot="5400000">
            <a:off x="2557122" y="2548278"/>
            <a:ext cx="4648200" cy="3361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sah-RU" sz="3200" b="1" dirty="0" smtClean="0"/>
              <a:t>Амма Аччыгыйа - үтүөкэннээх доҕоро</a:t>
            </a: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4102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sah-RU" b="1" dirty="0" smtClean="0"/>
              <a:t>Н.Е.Мординовка</a:t>
            </a:r>
          </a:p>
          <a:p>
            <a:pPr>
              <a:buNone/>
            </a:pPr>
            <a:r>
              <a:rPr lang="sah-RU" sz="2400" i="1" dirty="0" smtClean="0"/>
              <a:t>Эҕэлээмэ мин мунду туутун</a:t>
            </a:r>
          </a:p>
          <a:p>
            <a:pPr>
              <a:buNone/>
            </a:pPr>
            <a:r>
              <a:rPr lang="sah-RU" sz="2400" i="1" dirty="0" smtClean="0"/>
              <a:t>Эйиэхэ бүгүн бэлэхтиирбин.</a:t>
            </a:r>
          </a:p>
          <a:p>
            <a:pPr>
              <a:buNone/>
            </a:pPr>
            <a:r>
              <a:rPr lang="ru-RU" sz="2400" i="1" dirty="0" smtClean="0"/>
              <a:t>«</a:t>
            </a:r>
            <a:r>
              <a:rPr lang="sah-RU" sz="2400" i="1" dirty="0" smtClean="0"/>
              <a:t>Сааскы кэмҥэ</a:t>
            </a:r>
            <a:r>
              <a:rPr lang="ru-RU" sz="2400" i="1" dirty="0" smtClean="0"/>
              <a:t>» </a:t>
            </a:r>
            <a:r>
              <a:rPr lang="ru-RU" sz="2400" i="1" dirty="0" err="1" smtClean="0"/>
              <a:t>суруйбутуҥ</a:t>
            </a:r>
            <a:endParaRPr lang="ru-RU" sz="2400" i="1" dirty="0" smtClean="0"/>
          </a:p>
          <a:p>
            <a:pPr>
              <a:buNone/>
            </a:pPr>
            <a:r>
              <a:rPr lang="sah-RU" sz="2400" i="1" dirty="0" smtClean="0"/>
              <a:t>Эһэҕин кытта күөнэхтииргин.</a:t>
            </a:r>
          </a:p>
          <a:p>
            <a:pPr>
              <a:buNone/>
            </a:pPr>
            <a:r>
              <a:rPr lang="sah-RU" sz="2400" i="1" dirty="0" smtClean="0"/>
              <a:t>Онтон ылата элбэх сыллар</a:t>
            </a:r>
          </a:p>
          <a:p>
            <a:pPr>
              <a:buNone/>
            </a:pPr>
            <a:r>
              <a:rPr lang="sah-RU" sz="2400" i="1" dirty="0" smtClean="0"/>
              <a:t>Элэҥнии устан аастылар.</a:t>
            </a:r>
          </a:p>
          <a:p>
            <a:pPr>
              <a:buNone/>
            </a:pPr>
            <a:r>
              <a:rPr lang="sah-RU" sz="2400" i="1" dirty="0" smtClean="0"/>
              <a:t>Бэйэҥ оҕо эһэтэ буоллуҥ</a:t>
            </a:r>
          </a:p>
          <a:p>
            <a:pPr>
              <a:buNone/>
            </a:pPr>
            <a:r>
              <a:rPr lang="sah-RU" sz="2400" i="1" dirty="0" smtClean="0"/>
              <a:t>Биэс уон сааскын быйыл туоллуҥ.</a:t>
            </a:r>
          </a:p>
          <a:p>
            <a:pPr>
              <a:buNone/>
            </a:pPr>
            <a:r>
              <a:rPr lang="sah-RU" sz="2400" i="1" dirty="0" smtClean="0"/>
              <a:t>Уура сылдьан, иллэҥ кэмҥэр,</a:t>
            </a:r>
          </a:p>
          <a:p>
            <a:pPr>
              <a:buNone/>
            </a:pPr>
            <a:r>
              <a:rPr lang="sah-RU" sz="2400" i="1" dirty="0" smtClean="0"/>
              <a:t>Оонньуу кэриэтэ балыктаар.</a:t>
            </a:r>
          </a:p>
          <a:p>
            <a:pPr>
              <a:buNone/>
            </a:pPr>
            <a:r>
              <a:rPr lang="sah-RU" sz="2400" i="1" dirty="0" smtClean="0"/>
              <a:t>Куччугуйкаан Коляҕа –сиэҥҥэр</a:t>
            </a:r>
          </a:p>
          <a:p>
            <a:pPr>
              <a:buNone/>
            </a:pPr>
            <a:r>
              <a:rPr lang="sah-RU" sz="2400" i="1" dirty="0" smtClean="0"/>
              <a:t>Хос-хос эһэтин санатаар.</a:t>
            </a:r>
          </a:p>
          <a:p>
            <a:pPr>
              <a:buNone/>
            </a:pPr>
            <a:endParaRPr lang="ru-RU" sz="2400" i="1" dirty="0"/>
          </a:p>
        </p:txBody>
      </p:sp>
      <p:pic>
        <p:nvPicPr>
          <p:cNvPr id="2051" name="Picture 3" descr="C:\Users\hp днс\Desktop\куннук\IMG_9960.JPG"/>
          <p:cNvPicPr>
            <a:picLocks noChangeAspect="1" noChangeArrowheads="1"/>
          </p:cNvPicPr>
          <p:nvPr/>
        </p:nvPicPr>
        <p:blipFill>
          <a:blip r:embed="rId2" cstate="print"/>
          <a:srcRect l="13333" t="7778" r="10000" b="23333"/>
          <a:stretch>
            <a:fillRect/>
          </a:stretch>
        </p:blipFill>
        <p:spPr bwMode="auto">
          <a:xfrm>
            <a:off x="304800" y="1981200"/>
            <a:ext cx="4070555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43400" y="533400"/>
            <a:ext cx="43434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«Бы</a:t>
            </a:r>
            <a:r>
              <a:rPr lang="sah-RU" dirty="0" smtClean="0"/>
              <a:t>һата алта уонча сыл устата саха литературатыгар бииргэ үлэлээн, куска-куобахха кыттыһан бултаан, дьиэлэрбит кэргэттэрин үөрүүтүн-хомолтотун холбуу үллэстэн, үйэбит тухары доҕордоһон олорбуппут...</a:t>
            </a:r>
            <a:r>
              <a:rPr lang="ru-RU" dirty="0" smtClean="0"/>
              <a:t>»  </a:t>
            </a:r>
          </a:p>
          <a:p>
            <a:pPr algn="r">
              <a:buNone/>
            </a:pPr>
            <a:r>
              <a:rPr lang="ru-RU" dirty="0" smtClean="0"/>
              <a:t>Н</a:t>
            </a:r>
            <a:r>
              <a:rPr lang="sah-RU" dirty="0" smtClean="0"/>
              <a:t>ароднай суруйааччы Амма Аччыгыйа</a:t>
            </a:r>
            <a:endParaRPr lang="ru-RU" dirty="0"/>
          </a:p>
        </p:txBody>
      </p:sp>
      <p:pic>
        <p:nvPicPr>
          <p:cNvPr id="5" name="Picture 2" descr="C:\Users\hp днс\Desktop\эйпл\IMG_01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7592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sah-RU" sz="2800" dirty="0" smtClean="0"/>
              <a:t>Чугас суруйааччы доҕоттордорунуун</a:t>
            </a:r>
            <a:endParaRPr lang="ru-RU" sz="2800" dirty="0"/>
          </a:p>
        </p:txBody>
      </p:sp>
      <p:pic>
        <p:nvPicPr>
          <p:cNvPr id="6146" name="Picture 2" descr="C:\Users\hp днс\Desktop\эйпл\IMG_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19200"/>
            <a:ext cx="4059436" cy="5412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3200" dirty="0" smtClean="0"/>
              <a:t>Народнайсуруйааччылар</a:t>
            </a:r>
            <a:br>
              <a:rPr lang="sah-RU" sz="3200" dirty="0" smtClean="0"/>
            </a:br>
            <a:r>
              <a:rPr lang="sah-RU" sz="3200" dirty="0" smtClean="0"/>
              <a:t> Афанасий Осипов хартыынатыгар</a:t>
            </a:r>
            <a:endParaRPr lang="ru-RU" sz="3200" dirty="0"/>
          </a:p>
        </p:txBody>
      </p:sp>
      <p:pic>
        <p:nvPicPr>
          <p:cNvPr id="7170" name="Picture 2" descr="C:\Users\hp днс\Desktop\upload-8f102550-7be7-11e5-985d-01fdaa94153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" y="1634331"/>
            <a:ext cx="7912100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Саха </a:t>
            </a:r>
            <a:r>
              <a:rPr lang="ru-RU" sz="2800" b="1" dirty="0" err="1" smtClean="0"/>
              <a:t>литературатын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саарыннара</a:t>
            </a:r>
            <a:endParaRPr lang="ru-RU" sz="2800" b="1" dirty="0"/>
          </a:p>
        </p:txBody>
      </p:sp>
      <p:pic>
        <p:nvPicPr>
          <p:cNvPr id="3074" name="Picture 2" descr="C:\Users\hp днс\Desktop\куннук\IMG_9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68" t="15153" r="7068" b="7401"/>
          <a:stretch>
            <a:fillRect/>
          </a:stretch>
        </p:blipFill>
        <p:spPr bwMode="auto">
          <a:xfrm>
            <a:off x="1192695" y="1524000"/>
            <a:ext cx="709653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1355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sz="2800" b="1" i="1" dirty="0" smtClean="0"/>
              <a:t>“Б</a:t>
            </a:r>
            <a:r>
              <a:rPr lang="sah-RU" sz="2800" i="1" dirty="0" smtClean="0"/>
              <a:t>ИЛЭБИН ҮӨРҮҮЛЭЭХ ҮРДҮК ДЬОЛ</a:t>
            </a:r>
          </a:p>
          <a:p>
            <a:pPr algn="ctr">
              <a:buNone/>
            </a:pPr>
            <a:r>
              <a:rPr lang="sah-RU" sz="2800" b="1" i="1" dirty="0" smtClean="0"/>
              <a:t>Э</a:t>
            </a:r>
            <a:r>
              <a:rPr lang="sah-RU" sz="2800" i="1" dirty="0" smtClean="0"/>
              <a:t>ТИЭХТЭН ЭРИЭККЭС ДЬИКТИТИН,</a:t>
            </a:r>
          </a:p>
          <a:p>
            <a:pPr algn="ctr">
              <a:buNone/>
            </a:pPr>
            <a:r>
              <a:rPr lang="sah-RU" sz="2800" b="1" i="1" dirty="0" smtClean="0"/>
              <a:t>Л</a:t>
            </a:r>
            <a:r>
              <a:rPr lang="sah-RU" sz="2800" i="1" dirty="0" smtClean="0"/>
              <a:t>ИРИКАМ ЭДЭР СААС ОЛ ДЬОЛУН</a:t>
            </a:r>
          </a:p>
          <a:p>
            <a:pPr algn="ctr">
              <a:buNone/>
            </a:pPr>
            <a:r>
              <a:rPr lang="sah-RU" sz="2800" b="1" i="1" dirty="0" smtClean="0"/>
              <a:t>Э</a:t>
            </a:r>
            <a:r>
              <a:rPr lang="sah-RU" sz="2800" i="1" dirty="0" smtClean="0"/>
              <a:t>Н ТЭБЭР СҮРЭХХЭР ТИЭРДИЭХПИН,</a:t>
            </a:r>
          </a:p>
          <a:p>
            <a:pPr algn="ctr">
              <a:buNone/>
            </a:pPr>
            <a:r>
              <a:rPr lang="sah-RU" sz="2800" b="1" i="1" dirty="0" smtClean="0"/>
              <a:t>Х</a:t>
            </a:r>
            <a:r>
              <a:rPr lang="sah-RU" sz="2800" i="1" dirty="0" smtClean="0"/>
              <a:t>ААРЫАННААХ, ТАПТАЛЛААХ ДАЛБАРЫАМ!”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792162"/>
          </a:xfrm>
        </p:spPr>
        <p:txBody>
          <a:bodyPr>
            <a:normAutofit/>
          </a:bodyPr>
          <a:lstStyle/>
          <a:p>
            <a:r>
              <a:rPr lang="sah-RU" sz="2800" dirty="0" smtClean="0"/>
              <a:t>Поэт Музата</a:t>
            </a:r>
            <a:endParaRPr lang="ru-RU" sz="2800" dirty="0"/>
          </a:p>
        </p:txBody>
      </p:sp>
      <p:pic>
        <p:nvPicPr>
          <p:cNvPr id="8194" name="Picture 2" descr="C:\Users\hp днс\Desktop\куннук\IMG_99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953" t="8491" b="13522"/>
          <a:stretch>
            <a:fillRect/>
          </a:stretch>
        </p:blipFill>
        <p:spPr bwMode="auto">
          <a:xfrm rot="5400000">
            <a:off x="4067176" y="885824"/>
            <a:ext cx="5200648" cy="4343400"/>
          </a:xfrm>
          <a:prstGeom prst="rect">
            <a:avLst/>
          </a:prstGeom>
          <a:noFill/>
        </p:spPr>
      </p:pic>
      <p:pic>
        <p:nvPicPr>
          <p:cNvPr id="8195" name="Picture 3" descr="C:\Users\hp днс\Desktop\куннук\IMG_9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25" y="1704975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sah-RU" sz="3600" b="1" dirty="0" smtClean="0"/>
              <a:t>Тапталыгар анаабыт хоһооно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sah-RU" sz="2400" i="1" dirty="0" smtClean="0"/>
              <a:t>Мин күүскэ да күүскэ</a:t>
            </a:r>
          </a:p>
          <a:p>
            <a:pPr>
              <a:buNone/>
            </a:pPr>
            <a:r>
              <a:rPr lang="sah-RU" sz="2400" i="1" dirty="0" smtClean="0"/>
              <a:t>Таптыыр күнүм сырдыгын</a:t>
            </a:r>
          </a:p>
          <a:p>
            <a:pPr>
              <a:buNone/>
            </a:pPr>
            <a:r>
              <a:rPr lang="sah-RU" sz="2400" i="1" dirty="0" smtClean="0"/>
              <a:t>Эн эбии сырдаттыҥ,</a:t>
            </a:r>
          </a:p>
          <a:p>
            <a:pPr>
              <a:buNone/>
            </a:pPr>
            <a:r>
              <a:rPr lang="sah-RU" sz="2400" i="1" dirty="0" smtClean="0"/>
              <a:t>Өрүүтүн сөҕө, көтөҕүллэ</a:t>
            </a:r>
          </a:p>
          <a:p>
            <a:pPr>
              <a:buNone/>
            </a:pPr>
            <a:r>
              <a:rPr lang="sah-RU" sz="2400" i="1" dirty="0" smtClean="0"/>
              <a:t>Көрөр халлааным үрдүгүн</a:t>
            </a:r>
          </a:p>
          <a:p>
            <a:pPr>
              <a:buNone/>
            </a:pPr>
            <a:r>
              <a:rPr lang="sah-RU" sz="2400" i="1" dirty="0" smtClean="0"/>
              <a:t>Эн ордук үрдэттиҥ,</a:t>
            </a:r>
          </a:p>
          <a:p>
            <a:pPr>
              <a:buNone/>
            </a:pPr>
            <a:r>
              <a:rPr lang="sah-RU" sz="2400" i="1" dirty="0" smtClean="0"/>
              <a:t>Бэйэҕинэн сири киэргэттиҥ,</a:t>
            </a:r>
          </a:p>
          <a:p>
            <a:pPr>
              <a:buNone/>
            </a:pPr>
            <a:r>
              <a:rPr lang="sah-RU" sz="2400" i="1" dirty="0" smtClean="0"/>
              <a:t>Мин билбэтэхпин эттиҥ,</a:t>
            </a:r>
          </a:p>
          <a:p>
            <a:pPr>
              <a:buNone/>
            </a:pPr>
            <a:r>
              <a:rPr lang="sah-RU" sz="2400" i="1" dirty="0" smtClean="0"/>
              <a:t>Дьолу, олоҕу кэрэтиттиҥ,</a:t>
            </a:r>
          </a:p>
          <a:p>
            <a:pPr>
              <a:buNone/>
            </a:pPr>
            <a:r>
              <a:rPr lang="sah-RU" sz="2400" i="1" dirty="0" smtClean="0"/>
              <a:t>Дьолбун, үөрүүбүн эптиҥ</a:t>
            </a:r>
            <a:r>
              <a:rPr lang="ru-RU" sz="2400" i="1" dirty="0" smtClean="0"/>
              <a:t>!</a:t>
            </a:r>
            <a:endParaRPr lang="ru-RU" sz="2400" i="1" dirty="0"/>
          </a:p>
        </p:txBody>
      </p:sp>
      <p:pic>
        <p:nvPicPr>
          <p:cNvPr id="12290" name="Picture 2" descr="C:\Users\hp днс\Desktop\куннук\IMG_99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79" t="8007" b="6580"/>
          <a:stretch>
            <a:fillRect/>
          </a:stretch>
        </p:blipFill>
        <p:spPr bwMode="auto">
          <a:xfrm rot="5400000">
            <a:off x="-360582" y="2113181"/>
            <a:ext cx="5140763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020762"/>
          </a:xfrm>
        </p:spPr>
        <p:txBody>
          <a:bodyPr>
            <a:noAutofit/>
          </a:bodyPr>
          <a:lstStyle/>
          <a:p>
            <a:r>
              <a:rPr lang="sah-RU" sz="2800" b="1" dirty="0" smtClean="0"/>
              <a:t>Күннүк уолун ахтыыта</a:t>
            </a:r>
            <a:endParaRPr lang="ru-RU" sz="2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86200" y="1524000"/>
            <a:ext cx="4800600" cy="46021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400" dirty="0" smtClean="0"/>
              <a:t>«А</a:t>
            </a:r>
            <a:r>
              <a:rPr lang="sah-RU" sz="2400" dirty="0" smtClean="0"/>
              <a:t>ҕ</a:t>
            </a:r>
            <a:r>
              <a:rPr lang="ru-RU" sz="2400" dirty="0" err="1" smtClean="0"/>
              <a:t>абын</a:t>
            </a:r>
            <a:r>
              <a:rPr lang="ru-RU" sz="2400" dirty="0" smtClean="0"/>
              <a:t> </a:t>
            </a:r>
            <a:r>
              <a:rPr lang="ru-RU" sz="2400" dirty="0" err="1" smtClean="0"/>
              <a:t>суруйааччы</a:t>
            </a:r>
            <a:r>
              <a:rPr lang="ru-RU" sz="2400" dirty="0" smtClean="0"/>
              <a:t> </a:t>
            </a:r>
            <a:r>
              <a:rPr lang="ru-RU" sz="2400" dirty="0" err="1" smtClean="0"/>
              <a:t>быһыытынан киһи барыта</a:t>
            </a:r>
            <a:r>
              <a:rPr lang="ru-RU" sz="2400" dirty="0" smtClean="0"/>
              <a:t> </a:t>
            </a:r>
            <a:r>
              <a:rPr lang="ru-RU" sz="2400" dirty="0" err="1" smtClean="0"/>
              <a:t>билэр</a:t>
            </a:r>
            <a:r>
              <a:rPr lang="ru-RU" sz="2400" dirty="0" smtClean="0"/>
              <a:t>. </a:t>
            </a:r>
            <a:r>
              <a:rPr lang="ru-RU" sz="2400" dirty="0" err="1" smtClean="0"/>
              <a:t>Оттон</a:t>
            </a:r>
            <a:r>
              <a:rPr lang="ru-RU" sz="2400" dirty="0" smtClean="0"/>
              <a:t> </a:t>
            </a:r>
            <a:r>
              <a:rPr lang="ru-RU" sz="2400" dirty="0" err="1" smtClean="0"/>
              <a:t>дьиэтигэр-уотугар</a:t>
            </a:r>
            <a:r>
              <a:rPr lang="ru-RU" sz="2400" dirty="0" smtClean="0"/>
              <a:t> </a:t>
            </a:r>
            <a:r>
              <a:rPr lang="ru-RU" sz="2400" dirty="0" err="1" smtClean="0"/>
              <a:t>сүрдээх боростуойа</a:t>
            </a:r>
            <a:r>
              <a:rPr lang="ru-RU" sz="2400" dirty="0" smtClean="0"/>
              <a:t>. </a:t>
            </a:r>
            <a:r>
              <a:rPr lang="ru-RU" sz="2400" dirty="0" err="1" smtClean="0"/>
              <a:t>Элбэх</a:t>
            </a:r>
            <a:r>
              <a:rPr lang="ru-RU" sz="2400" dirty="0" smtClean="0"/>
              <a:t> </a:t>
            </a:r>
            <a:r>
              <a:rPr lang="ru-RU" sz="2400" dirty="0" err="1" smtClean="0"/>
              <a:t>доҕоттордоох этэ</a:t>
            </a:r>
            <a:r>
              <a:rPr lang="ru-RU" sz="2400" dirty="0" smtClean="0"/>
              <a:t>. </a:t>
            </a:r>
            <a:r>
              <a:rPr lang="ru-RU" sz="2400" dirty="0" err="1" smtClean="0"/>
              <a:t>Ыалдьыттарга</a:t>
            </a:r>
            <a:r>
              <a:rPr lang="ru-RU" sz="2400" dirty="0" smtClean="0"/>
              <a:t> </a:t>
            </a:r>
            <a:r>
              <a:rPr lang="ru-RU" sz="2400" dirty="0" err="1" smtClean="0"/>
              <a:t>аҕам дууһата аһыллан, күө-дьаа буолан</a:t>
            </a:r>
            <a:r>
              <a:rPr lang="ru-RU" sz="2400" dirty="0" smtClean="0"/>
              <a:t> </a:t>
            </a:r>
            <a:r>
              <a:rPr lang="ru-RU" sz="2400" dirty="0" err="1" smtClean="0"/>
              <a:t>кэпсэтэрин</a:t>
            </a:r>
            <a:r>
              <a:rPr lang="ru-RU" sz="2400" dirty="0" smtClean="0"/>
              <a:t> </a:t>
            </a:r>
            <a:r>
              <a:rPr lang="ru-RU" sz="2400" dirty="0" err="1" smtClean="0"/>
              <a:t>сөбүлүүр этэ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13314" name="Picture 2" descr="C:\Users\hp днс\Desktop\куннук\IMG_99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321" t="15094" r="7547" b="9434"/>
          <a:stretch>
            <a:fillRect/>
          </a:stretch>
        </p:blipFill>
        <p:spPr bwMode="auto">
          <a:xfrm>
            <a:off x="381000" y="762000"/>
            <a:ext cx="3604260" cy="2514600"/>
          </a:xfrm>
          <a:prstGeom prst="rect">
            <a:avLst/>
          </a:prstGeom>
          <a:noFill/>
        </p:spPr>
      </p:pic>
      <p:pic>
        <p:nvPicPr>
          <p:cNvPr id="13315" name="Picture 3" descr="C:\Users\hp днс\Desktop\куннук\IMG_9971.JPG"/>
          <p:cNvPicPr>
            <a:picLocks noChangeAspect="1" noChangeArrowheads="1"/>
          </p:cNvPicPr>
          <p:nvPr/>
        </p:nvPicPr>
        <p:blipFill>
          <a:blip r:embed="rId3" cstate="print"/>
          <a:srcRect l="15833" t="15556" r="9167" b="17778"/>
          <a:stretch>
            <a:fillRect/>
          </a:stretch>
        </p:blipFill>
        <p:spPr bwMode="auto">
          <a:xfrm>
            <a:off x="381000" y="3810000"/>
            <a:ext cx="35433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868362"/>
          </a:xfrm>
        </p:spPr>
        <p:txBody>
          <a:bodyPr>
            <a:normAutofit/>
          </a:bodyPr>
          <a:lstStyle/>
          <a:p>
            <a:r>
              <a:rPr lang="sah-RU" sz="2800" b="1" dirty="0" smtClean="0"/>
              <a:t>Өлбөт үйэлээх поэзия</a:t>
            </a:r>
            <a:endParaRPr lang="ru-RU" sz="2800" b="1" dirty="0"/>
          </a:p>
        </p:txBody>
      </p:sp>
      <p:pic>
        <p:nvPicPr>
          <p:cNvPr id="14338" name="Picture 2" descr="C:\Users\hp днс\Desktop\куннук\IMG_99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7226" t="15186" r="11847" b="11566"/>
          <a:stretch>
            <a:fillRect/>
          </a:stretch>
        </p:blipFill>
        <p:spPr bwMode="auto">
          <a:xfrm rot="5400000">
            <a:off x="-319323" y="1614723"/>
            <a:ext cx="5334000" cy="3780953"/>
          </a:xfrm>
          <a:prstGeom prst="rect">
            <a:avLst/>
          </a:prstGeom>
          <a:noFill/>
        </p:spPr>
      </p:pic>
      <p:pic>
        <p:nvPicPr>
          <p:cNvPr id="5" name="Picture 2" descr="C:\Users\hp днс\Desktop\куннук\IMG_0096.JPG"/>
          <p:cNvPicPr>
            <a:picLocks noChangeAspect="1" noChangeArrowheads="1"/>
          </p:cNvPicPr>
          <p:nvPr/>
        </p:nvPicPr>
        <p:blipFill>
          <a:blip r:embed="rId3" cstate="print"/>
          <a:srcRect l="10947" r="6034" b="11006"/>
          <a:stretch>
            <a:fillRect/>
          </a:stretch>
        </p:blipFill>
        <p:spPr bwMode="auto">
          <a:xfrm rot="5400000">
            <a:off x="4237867" y="1705733"/>
            <a:ext cx="4964041" cy="399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4343400" cy="1935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i="1" dirty="0" smtClean="0">
                <a:solidFill>
                  <a:srgbClr val="262F13"/>
                </a:solidFill>
              </a:rPr>
              <a:t>«Ки</a:t>
            </a:r>
            <a:r>
              <a:rPr lang="sah-RU" sz="2800" b="1" i="1" dirty="0" smtClean="0">
                <a:solidFill>
                  <a:srgbClr val="262F13"/>
                </a:solidFill>
              </a:rPr>
              <a:t>һи олоҕо турар бэйэтигэр</a:t>
            </a:r>
            <a:br>
              <a:rPr lang="sah-RU" sz="2800" b="1" i="1" dirty="0" smtClean="0">
                <a:solidFill>
                  <a:srgbClr val="262F13"/>
                </a:solidFill>
              </a:rPr>
            </a:br>
            <a:r>
              <a:rPr lang="sah-RU" sz="2800" b="1" i="1" dirty="0" smtClean="0">
                <a:solidFill>
                  <a:srgbClr val="262F13"/>
                </a:solidFill>
              </a:rPr>
              <a:t> эрэ анаммат.</a:t>
            </a:r>
            <a:br>
              <a:rPr lang="sah-RU" sz="2800" b="1" i="1" dirty="0" smtClean="0">
                <a:solidFill>
                  <a:srgbClr val="262F13"/>
                </a:solidFill>
              </a:rPr>
            </a:br>
            <a:r>
              <a:rPr lang="sah-RU" sz="2800" b="1" i="1" dirty="0" smtClean="0">
                <a:solidFill>
                  <a:srgbClr val="262F13"/>
                </a:solidFill>
              </a:rPr>
              <a:t>Кини дьонун, дойдутун туһугар айыллар</a:t>
            </a:r>
            <a:r>
              <a:rPr lang="ru-RU" sz="2800" b="1" i="1" dirty="0" smtClean="0">
                <a:solidFill>
                  <a:srgbClr val="262F13"/>
                </a:solidFill>
              </a:rPr>
              <a:t>»</a:t>
            </a:r>
            <a:br>
              <a:rPr lang="ru-RU" sz="2800" b="1" i="1" dirty="0" smtClean="0">
                <a:solidFill>
                  <a:srgbClr val="262F13"/>
                </a:solidFill>
              </a:rPr>
            </a:br>
            <a:endParaRPr lang="ru-RU" sz="2800" b="1" i="1" dirty="0">
              <a:solidFill>
                <a:srgbClr val="262F1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4419600"/>
            <a:ext cx="3962400" cy="20313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sah-RU" dirty="0" smtClean="0"/>
              <a:t>Төрөөбүт литэрэтиирэ уруогар туттуллар</a:t>
            </a:r>
          </a:p>
          <a:p>
            <a:pPr algn="r">
              <a:buNone/>
            </a:pPr>
            <a:r>
              <a:rPr lang="ru-RU" dirty="0" smtClean="0"/>
              <a:t>к</a:t>
            </a:r>
            <a:r>
              <a:rPr lang="sah-RU" dirty="0" smtClean="0"/>
              <a:t>өмө матырыйаалы оҥордо</a:t>
            </a:r>
          </a:p>
          <a:p>
            <a:pPr algn="r">
              <a:buNone/>
            </a:pPr>
            <a:r>
              <a:rPr lang="sah-RU" dirty="0" smtClean="0"/>
              <a:t>В.П.Ларионов аатынан Майа орто оскуолатын</a:t>
            </a:r>
          </a:p>
          <a:p>
            <a:pPr algn="r">
              <a:buNone/>
            </a:pPr>
            <a:r>
              <a:rPr lang="ru-RU" dirty="0" smtClean="0"/>
              <a:t>с</a:t>
            </a:r>
            <a:r>
              <a:rPr lang="sah-RU" dirty="0" smtClean="0"/>
              <a:t>аха тылын, литэрэтиирэтин</a:t>
            </a:r>
          </a:p>
          <a:p>
            <a:pPr algn="r">
              <a:buNone/>
            </a:pPr>
            <a:r>
              <a:rPr lang="ru-RU" dirty="0" smtClean="0"/>
              <a:t>у</a:t>
            </a:r>
            <a:r>
              <a:rPr lang="sah-RU" dirty="0" smtClean="0"/>
              <a:t>чуутала Шарина Фекла Николаевна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:\Users\hp днс\Desktop\Новая папка (2)\IMG_8155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381000"/>
            <a:ext cx="346779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hp днс\Desktop\эйпл\IMG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9624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IMG_0140.MO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2286000"/>
            <a:ext cx="3657602" cy="2057401"/>
          </a:xfrm>
          <a:prstGeom prst="rect">
            <a:avLst/>
          </a:prstGeom>
        </p:spPr>
      </p:pic>
      <p:pic>
        <p:nvPicPr>
          <p:cNvPr id="5" name="Содержимое 5" descr="C:\Users\hp днс\Desktop\Новая папка (2)\IMG_8159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76400"/>
            <a:ext cx="4191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343400" cy="54403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i="1" dirty="0" smtClean="0"/>
              <a:t>«Владимир Михайлович </a:t>
            </a:r>
            <a:r>
              <a:rPr lang="ru-RU" i="1" dirty="0" err="1" smtClean="0"/>
              <a:t>саха</a:t>
            </a:r>
            <a:r>
              <a:rPr lang="ru-RU" i="1" dirty="0" smtClean="0"/>
              <a:t> </a:t>
            </a:r>
            <a:r>
              <a:rPr lang="ru-RU" i="1" dirty="0" err="1" smtClean="0"/>
              <a:t>бастакы</a:t>
            </a:r>
            <a:r>
              <a:rPr lang="ru-RU" i="1" dirty="0" smtClean="0"/>
              <a:t> к</a:t>
            </a:r>
            <a:r>
              <a:rPr lang="sah-RU" i="1" dirty="0" smtClean="0"/>
              <a:t>өлүөнэ поэттарыттан лирическэй хайысхалаах поэзияҕа биллэр суолу хаалларбыта. </a:t>
            </a:r>
            <a:r>
              <a:rPr lang="ru-RU" i="1" dirty="0" smtClean="0"/>
              <a:t>А</a:t>
            </a:r>
            <a:r>
              <a:rPr lang="sah-RU" i="1" dirty="0" smtClean="0"/>
              <a:t>йылҕаттан бэриллибит сахалыы тыыннаах </a:t>
            </a:r>
            <a:r>
              <a:rPr lang="sah-RU" b="1" i="1" dirty="0" smtClean="0"/>
              <a:t>хоһоонноро эдэри-эмэни үмүрү тардан сөбүлэтэр күүстээхтэр</a:t>
            </a:r>
            <a:r>
              <a:rPr lang="sah-RU" i="1" dirty="0" smtClean="0"/>
              <a:t>. Кини хоһоон тыла-өһө ис-иһиттэн үөскээн тахсарын курдук суруйуохтааххын диирэ. Оннук даҕаны бэйэтэ суруйара...</a:t>
            </a:r>
            <a:r>
              <a:rPr lang="ru-RU" i="1" dirty="0" smtClean="0"/>
              <a:t>»</a:t>
            </a:r>
          </a:p>
          <a:p>
            <a:pPr algn="r">
              <a:buNone/>
            </a:pPr>
            <a:r>
              <a:rPr lang="sah-RU" sz="2300" dirty="0" smtClean="0"/>
              <a:t>Василий Тарасович Сивцев</a:t>
            </a:r>
            <a:endParaRPr lang="ru-RU" sz="2300" dirty="0"/>
          </a:p>
        </p:txBody>
      </p:sp>
      <p:pic>
        <p:nvPicPr>
          <p:cNvPr id="5" name="Содержимое 4" descr="C:\Users\hp днс\Desktop\Новая папка (2)\IMG_816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762000"/>
            <a:ext cx="3657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4038600" cy="1143000"/>
          </a:xfrm>
        </p:spPr>
        <p:txBody>
          <a:bodyPr>
            <a:normAutofit/>
          </a:bodyPr>
          <a:lstStyle/>
          <a:p>
            <a:r>
              <a:rPr lang="sah-RU" sz="2800" b="1" dirty="0" smtClean="0"/>
              <a:t>саха </a:t>
            </a:r>
            <a:r>
              <a:rPr lang="sah-RU" sz="2800" b="1" dirty="0" smtClean="0"/>
              <a:t>литературатын киэн туттуута</a:t>
            </a:r>
            <a:endParaRPr lang="ru-RU" sz="2800" dirty="0"/>
          </a:p>
        </p:txBody>
      </p:sp>
      <p:sp>
        <p:nvSpPr>
          <p:cNvPr id="5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sah-RU" dirty="0" smtClean="0"/>
          </a:p>
          <a:p>
            <a:r>
              <a:rPr lang="sah-RU" dirty="0" smtClean="0"/>
              <a:t>Уһулуччулаах хоһоонньут</a:t>
            </a:r>
            <a:r>
              <a:rPr lang="ru-RU" dirty="0" smtClean="0"/>
              <a:t>;</a:t>
            </a:r>
            <a:endParaRPr lang="sah-RU" dirty="0" smtClean="0"/>
          </a:p>
          <a:p>
            <a:r>
              <a:rPr lang="sah-RU" dirty="0" smtClean="0"/>
              <a:t>Ылыннарыылаах</a:t>
            </a:r>
          </a:p>
          <a:p>
            <a:pPr>
              <a:buNone/>
            </a:pPr>
            <a:r>
              <a:rPr lang="sah-RU" dirty="0" smtClean="0"/>
              <a:t>    </a:t>
            </a:r>
            <a:r>
              <a:rPr lang="sah-RU" dirty="0" smtClean="0"/>
              <a:t>ырыаһыт;</a:t>
            </a:r>
            <a:endParaRPr lang="sah-RU" dirty="0" smtClean="0"/>
          </a:p>
          <a:p>
            <a:r>
              <a:rPr lang="sah-RU" dirty="0" smtClean="0"/>
              <a:t>Умсугутар </a:t>
            </a:r>
            <a:r>
              <a:rPr lang="sah-RU" dirty="0" smtClean="0"/>
              <a:t>олоҥхоһут;</a:t>
            </a:r>
            <a:endParaRPr lang="sah-RU" dirty="0" smtClean="0"/>
          </a:p>
          <a:p>
            <a:r>
              <a:rPr lang="sah-RU" dirty="0" smtClean="0"/>
              <a:t>Кэрэхсэтэр кэпсээнньит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 descr="C:\Users\hp днс\Desktop\куннук\IMG_9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9102" t="10798" r="9708" b="13565"/>
          <a:stretch>
            <a:fillRect/>
          </a:stretch>
        </p:blipFill>
        <p:spPr bwMode="auto">
          <a:xfrm rot="5400000">
            <a:off x="4419600" y="2057402"/>
            <a:ext cx="4800600" cy="3886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38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2800" b="1" dirty="0" smtClean="0"/>
              <a:t>Күннүк Ууратыырап -</a:t>
            </a:r>
            <a:endParaRPr lang="ru-RU" sz="28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sah-RU" sz="2800" dirty="0" smtClean="0"/>
              <a:t>Биир дойдулаахтарын, Эмистэри, кытары</a:t>
            </a:r>
            <a:endParaRPr lang="ru-RU" sz="2800" dirty="0"/>
          </a:p>
        </p:txBody>
      </p:sp>
      <p:pic>
        <p:nvPicPr>
          <p:cNvPr id="11266" name="Picture 2" descr="C:\Users\hp днс\Desktop\куннук\IMG_9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44" t="15153" r="5999" b="12452"/>
          <a:stretch>
            <a:fillRect/>
          </a:stretch>
        </p:blipFill>
        <p:spPr bwMode="auto">
          <a:xfrm>
            <a:off x="533400" y="990600"/>
            <a:ext cx="8253046" cy="5646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dirty="0" smtClean="0"/>
              <a:t>КИНИ - у</a:t>
            </a:r>
            <a:r>
              <a:rPr lang="sah-RU" sz="2800" dirty="0" smtClean="0"/>
              <a:t>лахан </a:t>
            </a:r>
            <a:r>
              <a:rPr lang="sah-RU" sz="2800" dirty="0" smtClean="0"/>
              <a:t>таһымнаах тэрээһиннэргэ </a:t>
            </a:r>
            <a:r>
              <a:rPr lang="sah-RU" sz="2800" dirty="0" smtClean="0"/>
              <a:t>өрүүт</a:t>
            </a:r>
            <a:r>
              <a:rPr lang="sah-RU" sz="2800" dirty="0" smtClean="0"/>
              <a:t>үн</a:t>
            </a:r>
            <a:r>
              <a:rPr lang="sah-RU" sz="2800" dirty="0" smtClean="0"/>
              <a:t> инники күөҥҥэ сылдьар салайааччы</a:t>
            </a:r>
            <a:endParaRPr lang="ru-RU" sz="2800" dirty="0"/>
          </a:p>
        </p:txBody>
      </p:sp>
      <p:pic>
        <p:nvPicPr>
          <p:cNvPr id="6146" name="Picture 2" descr="C:\Users\hp днс\Desktop\куннук\IMG_9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208459" y="2294077"/>
            <a:ext cx="4712336" cy="353341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sah-RU" dirty="0" smtClean="0"/>
              <a:t>		Норуот </a:t>
            </a:r>
            <a:r>
              <a:rPr lang="sah-RU" dirty="0" smtClean="0"/>
              <a:t>тапталлаах поэтын, дьоһун-мааны уолун В.М.Новиков-Күннүк Уурастыырап үтүө аата үйэлэргэ өлбөөдүйүө суоҕа, норуодунай суруйааччы Софрон Данилов кинини тиһэх суолугар атаараары туран</a:t>
            </a:r>
            <a:r>
              <a:rPr lang="ru-RU" dirty="0" smtClean="0"/>
              <a:t>: </a:t>
            </a:r>
            <a:r>
              <a:rPr lang="ru-RU" i="1" dirty="0" smtClean="0"/>
              <a:t>«</a:t>
            </a:r>
            <a:r>
              <a:rPr lang="ru-RU" i="1" dirty="0" err="1" smtClean="0"/>
              <a:t>Бу</a:t>
            </a:r>
            <a:r>
              <a:rPr lang="ru-RU" i="1" dirty="0" smtClean="0"/>
              <a:t> </a:t>
            </a:r>
            <a:r>
              <a:rPr lang="ru-RU" i="1" dirty="0" err="1" smtClean="0"/>
              <a:t>дойдуга</a:t>
            </a:r>
            <a:r>
              <a:rPr lang="ru-RU" i="1" dirty="0" smtClean="0"/>
              <a:t> </a:t>
            </a:r>
            <a:r>
              <a:rPr lang="ru-RU" i="1" dirty="0" err="1" smtClean="0"/>
              <a:t>букатын</a:t>
            </a:r>
            <a:r>
              <a:rPr lang="ru-RU" i="1" dirty="0" smtClean="0"/>
              <a:t> </a:t>
            </a:r>
            <a:r>
              <a:rPr lang="ru-RU" i="1" dirty="0" err="1" smtClean="0"/>
              <a:t>кэлбит</a:t>
            </a:r>
            <a:r>
              <a:rPr lang="ru-RU" i="1" dirty="0" smtClean="0"/>
              <a:t> </a:t>
            </a:r>
            <a:r>
              <a:rPr lang="ru-RU" i="1" dirty="0" err="1" smtClean="0"/>
              <a:t>суох</a:t>
            </a:r>
            <a:r>
              <a:rPr lang="ru-RU" i="1" dirty="0" smtClean="0"/>
              <a:t> </a:t>
            </a:r>
            <a:r>
              <a:rPr lang="ru-RU" i="1" dirty="0" err="1" smtClean="0"/>
              <a:t>диэн</a:t>
            </a:r>
            <a:r>
              <a:rPr lang="ru-RU" i="1" dirty="0" smtClean="0"/>
              <a:t> </a:t>
            </a:r>
            <a:r>
              <a:rPr lang="ru-RU" i="1" dirty="0" err="1" smtClean="0"/>
              <a:t>буолар</a:t>
            </a:r>
            <a:r>
              <a:rPr lang="ru-RU" i="1" dirty="0" smtClean="0"/>
              <a:t>. </a:t>
            </a:r>
            <a:r>
              <a:rPr lang="ru-RU" i="1" dirty="0" err="1" smtClean="0"/>
              <a:t>Ити</a:t>
            </a:r>
            <a:r>
              <a:rPr lang="ru-RU" i="1" dirty="0" smtClean="0"/>
              <a:t> </a:t>
            </a:r>
            <a:r>
              <a:rPr lang="ru-RU" i="1" dirty="0" err="1" smtClean="0"/>
              <a:t>эрээри</a:t>
            </a:r>
            <a:r>
              <a:rPr lang="ru-RU" i="1" dirty="0" smtClean="0"/>
              <a:t> </a:t>
            </a:r>
            <a:r>
              <a:rPr lang="ru-RU" b="1" i="1" dirty="0" err="1" smtClean="0"/>
              <a:t>дьи</a:t>
            </a:r>
            <a:r>
              <a:rPr lang="sah-RU" b="1" i="1" dirty="0" smtClean="0"/>
              <a:t>ҥ</a:t>
            </a:r>
            <a:r>
              <a:rPr lang="ru-RU" b="1" i="1" dirty="0" err="1" smtClean="0"/>
              <a:t>нээх</a:t>
            </a:r>
            <a:r>
              <a:rPr lang="ru-RU" b="1" i="1" dirty="0" smtClean="0"/>
              <a:t> поэт </a:t>
            </a:r>
            <a:r>
              <a:rPr lang="ru-RU" b="1" i="1" dirty="0" err="1" smtClean="0"/>
              <a:t>бу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орто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дойдуга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букатын</a:t>
            </a:r>
            <a:r>
              <a:rPr lang="ru-RU" b="1" i="1" dirty="0" smtClean="0"/>
              <a:t> </a:t>
            </a:r>
            <a:r>
              <a:rPr lang="ru-RU" b="1" i="1" dirty="0" err="1" smtClean="0"/>
              <a:t>кэлэр</a:t>
            </a:r>
            <a:r>
              <a:rPr lang="ru-RU" i="1" dirty="0" smtClean="0"/>
              <a:t>. </a:t>
            </a:r>
            <a:r>
              <a:rPr lang="ru-RU" i="1" dirty="0" smtClean="0"/>
              <a:t>	Владимир </a:t>
            </a:r>
            <a:r>
              <a:rPr lang="ru-RU" i="1" dirty="0" err="1" smtClean="0"/>
              <a:t>Михайловичка</a:t>
            </a:r>
            <a:r>
              <a:rPr lang="ru-RU" i="1" dirty="0" smtClean="0"/>
              <a:t> </a:t>
            </a:r>
            <a:r>
              <a:rPr lang="ru-RU" i="1" dirty="0" err="1" smtClean="0"/>
              <a:t>төрөөбүт норуотун</a:t>
            </a:r>
            <a:r>
              <a:rPr lang="ru-RU" i="1" dirty="0" smtClean="0"/>
              <a:t> </a:t>
            </a:r>
            <a:r>
              <a:rPr lang="ru-RU" i="1" dirty="0" err="1" smtClean="0"/>
              <a:t>туох</a:t>
            </a:r>
            <a:r>
              <a:rPr lang="ru-RU" i="1" dirty="0" smtClean="0"/>
              <a:t> бар </a:t>
            </a:r>
            <a:r>
              <a:rPr lang="ru-RU" i="1" dirty="0" err="1" smtClean="0"/>
              <a:t>кэрэтэ</a:t>
            </a:r>
            <a:r>
              <a:rPr lang="ru-RU" i="1" dirty="0" smtClean="0"/>
              <a:t> </a:t>
            </a:r>
            <a:r>
              <a:rPr lang="ru-RU" i="1" dirty="0" err="1" smtClean="0"/>
              <a:t>барыта</a:t>
            </a:r>
            <a:r>
              <a:rPr lang="ru-RU" i="1" dirty="0" smtClean="0"/>
              <a:t> </a:t>
            </a:r>
            <a:r>
              <a:rPr lang="ru-RU" i="1" dirty="0" err="1" smtClean="0"/>
              <a:t>сүүмэрдэнэн түмүллүбүккэ дылыта</a:t>
            </a:r>
            <a:r>
              <a:rPr lang="ru-RU" i="1" dirty="0" smtClean="0"/>
              <a:t>: </a:t>
            </a:r>
            <a:r>
              <a:rPr lang="ru-RU" i="1" dirty="0" err="1" smtClean="0"/>
              <a:t>сөҕүмэр айар</a:t>
            </a:r>
            <a:r>
              <a:rPr lang="ru-RU" i="1" dirty="0" smtClean="0"/>
              <a:t> </a:t>
            </a:r>
            <a:r>
              <a:rPr lang="ru-RU" i="1" dirty="0" err="1" smtClean="0"/>
              <a:t>талаана</a:t>
            </a:r>
            <a:r>
              <a:rPr lang="ru-RU" i="1" dirty="0" smtClean="0"/>
              <a:t>, </a:t>
            </a:r>
            <a:r>
              <a:rPr lang="ru-RU" i="1" dirty="0" err="1" smtClean="0"/>
              <a:t>дириҥ муударай</a:t>
            </a:r>
            <a:r>
              <a:rPr lang="ru-RU" i="1" dirty="0" smtClean="0"/>
              <a:t> </a:t>
            </a:r>
            <a:r>
              <a:rPr lang="ru-RU" i="1" dirty="0" err="1" smtClean="0"/>
              <a:t>өйө</a:t>
            </a:r>
            <a:r>
              <a:rPr lang="ru-RU" i="1" dirty="0" smtClean="0"/>
              <a:t>, </a:t>
            </a:r>
            <a:r>
              <a:rPr lang="ru-RU" i="1" dirty="0" err="1" smtClean="0"/>
              <a:t>уйаҕас дууһата</a:t>
            </a:r>
            <a:r>
              <a:rPr lang="ru-RU" i="1" dirty="0" smtClean="0"/>
              <a:t>, </a:t>
            </a:r>
            <a:r>
              <a:rPr lang="ru-RU" i="1" dirty="0" err="1" smtClean="0"/>
              <a:t>киэҥ көхсө</a:t>
            </a:r>
            <a:r>
              <a:rPr lang="ru-RU" i="1" dirty="0" smtClean="0"/>
              <a:t>, </a:t>
            </a:r>
            <a:r>
              <a:rPr lang="ru-RU" i="1" dirty="0" err="1" smtClean="0"/>
              <a:t>ыраас</a:t>
            </a:r>
            <a:r>
              <a:rPr lang="ru-RU" i="1" dirty="0" smtClean="0"/>
              <a:t> </a:t>
            </a:r>
            <a:r>
              <a:rPr lang="ru-RU" i="1" dirty="0" err="1" smtClean="0"/>
              <a:t>суобаһа</a:t>
            </a:r>
            <a:r>
              <a:rPr lang="ru-RU" i="1" dirty="0" smtClean="0"/>
              <a:t>… 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3600" dirty="0" smtClean="0"/>
              <a:t>Сүдү поэт төрөөбүтэ </a:t>
            </a:r>
            <a:r>
              <a:rPr lang="ru-RU" sz="3600" dirty="0" smtClean="0"/>
              <a:t>100 </a:t>
            </a:r>
            <a:r>
              <a:rPr lang="sah-RU" sz="3600" dirty="0" smtClean="0"/>
              <a:t>сылыгар </a:t>
            </a:r>
            <a:br>
              <a:rPr lang="sah-RU" sz="3600" dirty="0" smtClean="0"/>
            </a:br>
            <a:r>
              <a:rPr lang="sah-RU" sz="3600" dirty="0" smtClean="0"/>
              <a:t>Амма Эмиһигэр кини чугас дьонноро</a:t>
            </a:r>
            <a:endParaRPr lang="ru-RU" sz="3600" dirty="0"/>
          </a:p>
        </p:txBody>
      </p:sp>
      <p:pic>
        <p:nvPicPr>
          <p:cNvPr id="3074" name="Picture 2" descr="C:\Users\hp днс\Desktop\куннук\IMG_9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30" t="20203" r="10856" b="15819"/>
          <a:stretch>
            <a:fillRect/>
          </a:stretch>
        </p:blipFill>
        <p:spPr bwMode="auto">
          <a:xfrm>
            <a:off x="304800" y="1473994"/>
            <a:ext cx="8426116" cy="5003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3600" dirty="0" smtClean="0"/>
              <a:t>Төрөөбүтэ биир үйэ буолуутугар Бастакы Президент Аммаҕа үбүлүөйдээх ыһыахха</a:t>
            </a:r>
            <a:endParaRPr lang="ru-RU" sz="3600" dirty="0"/>
          </a:p>
        </p:txBody>
      </p:sp>
      <p:pic>
        <p:nvPicPr>
          <p:cNvPr id="5122" name="Picture 2" descr="C:\Users\hp днс\Desktop\куннук\IMG_9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7" t="15153" r="3280" b="14135"/>
          <a:stretch>
            <a:fillRect/>
          </a:stretch>
        </p:blipFill>
        <p:spPr bwMode="auto">
          <a:xfrm>
            <a:off x="381000" y="1676400"/>
            <a:ext cx="8436429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4191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just">
              <a:buNone/>
            </a:pPr>
            <a:r>
              <a:rPr lang="sah-RU" dirty="0" smtClean="0"/>
              <a:t>		</a:t>
            </a:r>
          </a:p>
          <a:p>
            <a:pPr algn="just">
              <a:buNone/>
            </a:pPr>
            <a:r>
              <a:rPr lang="sah-RU" dirty="0" smtClean="0"/>
              <a:t>		Күннүк Уурастыырап дьикти-кэрэ поэзията, кэнэҕэски да кэмнэргэ умнуллубакка ыллана, кэлэр кэмнэри уруйдуу-айхаллыы туруоҕа диэн эрэнэбит</a:t>
            </a:r>
            <a:r>
              <a:rPr lang="en-US" dirty="0" smtClean="0"/>
              <a:t>[40]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dirty="0" smtClean="0"/>
              <a:t>Туһаныллыбыт литература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Васильева Д.Е. </a:t>
            </a:r>
            <a:r>
              <a:rPr lang="ru-RU" sz="2400" dirty="0" err="1" smtClean="0"/>
              <a:t>суруйааччыларбыт</a:t>
            </a:r>
            <a:r>
              <a:rPr lang="ru-RU" sz="2400" dirty="0" smtClean="0"/>
              <a:t> </a:t>
            </a:r>
            <a:r>
              <a:rPr lang="ru-RU" sz="2400" dirty="0" err="1" smtClean="0"/>
              <a:t>алгыстаах</a:t>
            </a:r>
            <a:r>
              <a:rPr lang="ru-RU" sz="2400" dirty="0" smtClean="0"/>
              <a:t> </a:t>
            </a:r>
            <a:r>
              <a:rPr lang="ru-RU" sz="2400" dirty="0" err="1" smtClean="0"/>
              <a:t>айар</a:t>
            </a:r>
            <a:r>
              <a:rPr lang="ru-RU" sz="2400" dirty="0" smtClean="0"/>
              <a:t> </a:t>
            </a:r>
            <a:r>
              <a:rPr lang="ru-RU" sz="2400" dirty="0" err="1" smtClean="0"/>
              <a:t>аартыктарынан</a:t>
            </a:r>
            <a:r>
              <a:rPr lang="ru-RU" sz="2400" dirty="0" smtClean="0"/>
              <a:t>. - </a:t>
            </a:r>
            <a:r>
              <a:rPr lang="ru-RU" sz="2400" dirty="0" err="1" smtClean="0"/>
              <a:t>Дьокуускай</a:t>
            </a:r>
            <a:r>
              <a:rPr lang="ru-RU" sz="2400" dirty="0" smtClean="0"/>
              <a:t>: </a:t>
            </a:r>
            <a:r>
              <a:rPr lang="ru-RU" sz="2400" dirty="0" err="1" smtClean="0"/>
              <a:t>Бичик</a:t>
            </a:r>
            <a:r>
              <a:rPr lang="ru-RU" sz="2400" dirty="0" smtClean="0"/>
              <a:t>, 2014 – 272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Павлов Н. </a:t>
            </a:r>
            <a:r>
              <a:rPr lang="sah-RU" sz="2400" dirty="0" smtClean="0"/>
              <a:t>Күннүк Уурастыырап туһунан ахтыылар. Дьокуускай</a:t>
            </a:r>
            <a:r>
              <a:rPr lang="ru-RU" sz="2400" dirty="0" smtClean="0"/>
              <a:t>: </a:t>
            </a:r>
            <a:r>
              <a:rPr lang="ru-RU" sz="2400" dirty="0" err="1" smtClean="0"/>
              <a:t>Бичик</a:t>
            </a:r>
            <a:r>
              <a:rPr lang="ru-RU" sz="2400" dirty="0" smtClean="0"/>
              <a:t>, 1993.-208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err="1" smtClean="0"/>
              <a:t>Сивцев</a:t>
            </a:r>
            <a:r>
              <a:rPr lang="ru-RU" sz="2400" dirty="0" smtClean="0"/>
              <a:t> В.Т. К</a:t>
            </a:r>
            <a:r>
              <a:rPr lang="sah-RU" sz="2400" dirty="0" smtClean="0"/>
              <a:t>үнүм киэһэрэн эрдэҕинэ</a:t>
            </a:r>
            <a:r>
              <a:rPr lang="ru-RU" sz="2400" dirty="0" smtClean="0"/>
              <a:t>: </a:t>
            </a:r>
            <a:r>
              <a:rPr lang="ru-RU" sz="2400" dirty="0" err="1" smtClean="0"/>
              <a:t>эссе-ахтыылар</a:t>
            </a:r>
            <a:r>
              <a:rPr lang="ru-RU" sz="2400" dirty="0" smtClean="0"/>
              <a:t>, </a:t>
            </a:r>
            <a:r>
              <a:rPr lang="ru-RU" sz="2400" dirty="0" err="1" smtClean="0"/>
              <a:t>ыстатыйалар.-Дьокуускай</a:t>
            </a:r>
            <a:r>
              <a:rPr lang="ru-RU" sz="2400" dirty="0" smtClean="0"/>
              <a:t>, 2003.-</a:t>
            </a:r>
            <a:r>
              <a:rPr lang="ru-RU" sz="2400" dirty="0" smtClean="0"/>
              <a:t>176 с.</a:t>
            </a:r>
          </a:p>
          <a:p>
            <a:pPr marL="514350" indent="-514350"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pPr algn="l"/>
            <a:r>
              <a:rPr lang="ru-RU" sz="2800" b="1" u="sng" dirty="0" err="1" smtClean="0"/>
              <a:t>Уруок</a:t>
            </a:r>
            <a:r>
              <a:rPr lang="ru-RU" sz="2800" b="1" u="sng" dirty="0" smtClean="0"/>
              <a:t> </a:t>
            </a:r>
            <a:r>
              <a:rPr lang="ru-RU" sz="2800" b="1" u="sng" dirty="0" err="1" smtClean="0"/>
              <a:t>сыала</a:t>
            </a:r>
            <a:r>
              <a:rPr lang="ru-RU" sz="2800" b="1" u="sng" dirty="0" smtClean="0"/>
              <a:t>: </a:t>
            </a:r>
            <a:br>
              <a:rPr lang="ru-RU" sz="2800" b="1" u="sng" dirty="0" smtClean="0"/>
            </a:br>
            <a:r>
              <a:rPr lang="ru-RU" sz="2800" b="1" dirty="0" smtClean="0"/>
              <a:t>	</a:t>
            </a:r>
            <a:r>
              <a:rPr lang="ru-RU" sz="2800" dirty="0" err="1" smtClean="0"/>
              <a:t>Үйэлээх талаан</a:t>
            </a:r>
            <a:r>
              <a:rPr lang="ru-RU" sz="2800" dirty="0" smtClean="0"/>
              <a:t> </a:t>
            </a:r>
            <a:r>
              <a:rPr lang="ru-RU" sz="2800" dirty="0" err="1" smtClean="0"/>
              <a:t>–Күннүк Уурастыырап</a:t>
            </a:r>
            <a:r>
              <a:rPr lang="ru-RU" sz="2800" dirty="0" smtClean="0"/>
              <a:t> </a:t>
            </a:r>
            <a:r>
              <a:rPr lang="ru-RU" sz="2800" dirty="0" err="1" smtClean="0"/>
              <a:t>олоҕун суолтатын</a:t>
            </a:r>
            <a:r>
              <a:rPr lang="ru-RU" sz="2800" dirty="0" smtClean="0"/>
              <a:t> </a:t>
            </a:r>
            <a:r>
              <a:rPr lang="ru-RU" sz="2800" dirty="0" err="1" smtClean="0"/>
              <a:t>өйдөтүү.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sah-RU" sz="2600" b="1" u="sng" dirty="0" smtClean="0"/>
              <a:t>Соруктар:</a:t>
            </a:r>
          </a:p>
          <a:p>
            <a:pPr marL="514350" indent="-514350">
              <a:buAutoNum type="arabicPeriod"/>
            </a:pPr>
            <a:r>
              <a:rPr lang="sah-RU" sz="2600" dirty="0" smtClean="0"/>
              <a:t>Норуот поэтын биһирэнэр хаачыстыбаларын сырдатыы.</a:t>
            </a:r>
          </a:p>
          <a:p>
            <a:pPr marL="514350" indent="-514350">
              <a:buAutoNum type="arabicPeriod"/>
            </a:pPr>
            <a:r>
              <a:rPr lang="sah-RU" sz="2600" dirty="0" smtClean="0"/>
              <a:t>Дьоһун олоҕор Доҕордоһуу суолтатын арыйыы.</a:t>
            </a:r>
          </a:p>
          <a:p>
            <a:pPr>
              <a:buNone/>
            </a:pPr>
            <a:r>
              <a:rPr lang="ru-RU" sz="2600" dirty="0" smtClean="0"/>
              <a:t>3.   </a:t>
            </a:r>
            <a:r>
              <a:rPr lang="sah-RU" sz="2600" dirty="0" smtClean="0"/>
              <a:t>Поэт үөлээннээхтэрин, сүгүрүйээччилэрин ахтыыларыттан билиһиннэрии.</a:t>
            </a:r>
          </a:p>
          <a:p>
            <a:pPr>
              <a:buNone/>
            </a:pPr>
            <a:r>
              <a:rPr lang="sah-RU" sz="2600" dirty="0" smtClean="0"/>
              <a:t>4.   </a:t>
            </a:r>
            <a:r>
              <a:rPr lang="ru-RU" sz="2600" dirty="0" smtClean="0"/>
              <a:t>«</a:t>
            </a:r>
            <a:r>
              <a:rPr lang="ru-RU" sz="2600" dirty="0" err="1" smtClean="0"/>
              <a:t>Айыл</a:t>
            </a:r>
            <a:r>
              <a:rPr lang="sah-RU" sz="2600" dirty="0" smtClean="0"/>
              <a:t>ҕа Тойуксутун</a:t>
            </a:r>
            <a:r>
              <a:rPr lang="ru-RU" sz="2600" dirty="0" smtClean="0"/>
              <a:t>» </a:t>
            </a:r>
            <a:r>
              <a:rPr lang="sah-RU" sz="2600" dirty="0" smtClean="0"/>
              <a:t>айымньылара дьоллоох төлкөлөөхтөрүн өйдөтүү.</a:t>
            </a:r>
          </a:p>
          <a:p>
            <a:pPr>
              <a:buNone/>
            </a:pPr>
            <a:r>
              <a:rPr lang="sah-RU" sz="2600" dirty="0" smtClean="0"/>
              <a:t>5.   Саха саарынын сырдык аатын үйэтитии.</a:t>
            </a:r>
            <a:endParaRPr lang="ru-RU" sz="2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 днс\Desktop\куннук\IMG_99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346" t="3247" r="8246"/>
          <a:stretch>
            <a:fillRect/>
          </a:stretch>
        </p:blipFill>
        <p:spPr bwMode="auto">
          <a:xfrm rot="5400000">
            <a:off x="-38360" y="1105159"/>
            <a:ext cx="4939143" cy="4100424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1242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ah-RU" dirty="0" smtClean="0"/>
              <a:t>	</a:t>
            </a:r>
            <a:r>
              <a:rPr lang="sah-RU" sz="2400" dirty="0" smtClean="0"/>
              <a:t>Эдэркээн</a:t>
            </a:r>
          </a:p>
          <a:p>
            <a:pPr algn="ctr">
              <a:buNone/>
            </a:pPr>
            <a:r>
              <a:rPr lang="sah-RU" sz="2400" dirty="0" smtClean="0"/>
              <a:t> Владимир Новиков - Күннүк </a:t>
            </a:r>
            <a:r>
              <a:rPr lang="sah-RU" sz="2400" dirty="0" smtClean="0"/>
              <a:t>Уурастыырап </a:t>
            </a:r>
            <a:endParaRPr lang="sah-RU" sz="2400" dirty="0" smtClean="0"/>
          </a:p>
          <a:p>
            <a:pPr algn="ctr">
              <a:buNone/>
            </a:pPr>
            <a:r>
              <a:rPr lang="sah-RU" sz="2400" dirty="0" smtClean="0"/>
              <a:t>саха </a:t>
            </a:r>
            <a:r>
              <a:rPr lang="sah-RU" sz="2400" dirty="0" smtClean="0"/>
              <a:t>литературатыгар </a:t>
            </a:r>
            <a:br>
              <a:rPr lang="sah-RU" sz="2400" dirty="0" smtClean="0"/>
            </a:br>
            <a:r>
              <a:rPr lang="ru-RU" sz="2400" dirty="0" smtClean="0"/>
              <a:t>30</a:t>
            </a:r>
            <a:r>
              <a:rPr lang="sah-RU" sz="2400" dirty="0" smtClean="0"/>
              <a:t>-с сыллар бүтүүлэригэр </a:t>
            </a:r>
            <a:r>
              <a:rPr lang="sah-RU" sz="2400" b="1" dirty="0" smtClean="0"/>
              <a:t>кэрэмэс</a:t>
            </a:r>
            <a:br>
              <a:rPr lang="sah-RU" sz="2400" b="1" dirty="0" smtClean="0"/>
            </a:br>
            <a:r>
              <a:rPr lang="sah-RU" sz="2400" b="1" dirty="0" smtClean="0"/>
              <a:t> хоһоон кэһиилээх </a:t>
            </a:r>
            <a:r>
              <a:rPr lang="sah-RU" sz="2400" dirty="0" smtClean="0"/>
              <a:t>киирбитэ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343400" cy="1143000"/>
          </a:xfrm>
        </p:spPr>
        <p:txBody>
          <a:bodyPr>
            <a:normAutofit/>
          </a:bodyPr>
          <a:lstStyle/>
          <a:p>
            <a:r>
              <a:rPr lang="sah-RU" sz="2800" b="1" dirty="0" smtClean="0"/>
              <a:t>Поэт “Айар тыл аҕатын ” </a:t>
            </a:r>
            <a:r>
              <a:rPr lang="sah-RU" sz="2800" b="1" dirty="0" smtClean="0"/>
              <a:t>туһунан этиитэ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0216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400" i="1" dirty="0" smtClean="0"/>
              <a:t>«</a:t>
            </a:r>
            <a:r>
              <a:rPr lang="sah-RU" sz="2400" i="1" dirty="0" smtClean="0"/>
              <a:t>Өксөкүлээх саха маҥнайгы </a:t>
            </a:r>
            <a:r>
              <a:rPr lang="sah-RU" sz="2400" b="1" i="1" dirty="0" smtClean="0"/>
              <a:t>национальнай поэта, сүдү ырыаһыта. </a:t>
            </a:r>
            <a:endParaRPr lang="sah-RU" sz="2400" b="1" i="1" dirty="0" smtClean="0"/>
          </a:p>
          <a:p>
            <a:pPr algn="just">
              <a:buNone/>
            </a:pPr>
            <a:r>
              <a:rPr lang="sah-RU" sz="2400" b="1" i="1" dirty="0" smtClean="0"/>
              <a:t>	</a:t>
            </a:r>
            <a:r>
              <a:rPr lang="sah-RU" sz="2400" b="1" i="1" dirty="0" smtClean="0"/>
              <a:t>	</a:t>
            </a:r>
            <a:r>
              <a:rPr lang="sah-RU" sz="2400" i="1" dirty="0" smtClean="0"/>
              <a:t>Мин </a:t>
            </a:r>
            <a:r>
              <a:rPr lang="sah-RU" sz="2400" i="1" dirty="0" smtClean="0"/>
              <a:t>суруйааччы буолуубар, ордук тыл баайын өттүнэн Өксөкүлээх Өлөксөй улахан үтүөлээх-өҥөлөөх</a:t>
            </a:r>
            <a:r>
              <a:rPr lang="ru-RU" sz="2400" i="1" dirty="0" smtClean="0"/>
              <a:t>»</a:t>
            </a:r>
          </a:p>
          <a:p>
            <a:pPr algn="r">
              <a:buNone/>
            </a:pPr>
            <a:r>
              <a:rPr lang="sah-RU" sz="2000" dirty="0" smtClean="0"/>
              <a:t>Күннүк Уурастыырап</a:t>
            </a:r>
            <a:endParaRPr lang="ru-RU" sz="2000" dirty="0"/>
          </a:p>
        </p:txBody>
      </p:sp>
      <p:pic>
        <p:nvPicPr>
          <p:cNvPr id="9218" name="Picture 2" descr="C:\Users\hp днс\Desktop\куннук\IMG_99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2834" t="13522" r="13581" b="13522"/>
          <a:stretch>
            <a:fillRect/>
          </a:stretch>
        </p:blipFill>
        <p:spPr bwMode="auto">
          <a:xfrm rot="5400000">
            <a:off x="-298334" y="1464780"/>
            <a:ext cx="4887313" cy="3634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sah-RU" sz="2800" b="1" dirty="0" smtClean="0"/>
              <a:t>Саха </a:t>
            </a:r>
            <a:r>
              <a:rPr lang="sah-RU" sz="2800" b="1" dirty="0" smtClean="0"/>
              <a:t>Ч</a:t>
            </a:r>
            <a:r>
              <a:rPr lang="sah-RU" sz="2800" b="1" dirty="0" smtClean="0"/>
              <a:t>улуу уолугар – </a:t>
            </a:r>
            <a:br>
              <a:rPr lang="sah-RU" sz="2800" b="1" dirty="0" smtClean="0"/>
            </a:br>
            <a:r>
              <a:rPr lang="sah-RU" sz="2800" b="1" dirty="0" smtClean="0"/>
              <a:t>Былатыан Ойуунускайга анабыл хоһооно</a:t>
            </a:r>
            <a:endParaRPr lang="ru-RU" sz="2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5800" y="1447800"/>
            <a:ext cx="4191000" cy="467836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ru-RU" sz="2400" i="1" dirty="0" smtClean="0"/>
          </a:p>
          <a:p>
            <a:pPr>
              <a:buNone/>
            </a:pPr>
            <a:r>
              <a:rPr lang="ru-RU" sz="2400" i="1" dirty="0" smtClean="0"/>
              <a:t>«</a:t>
            </a:r>
            <a:r>
              <a:rPr lang="sah-RU" sz="2400" i="1" dirty="0" smtClean="0"/>
              <a:t>Уот буурҕа тибиитин үөһүгэр сылдьаҥҥын,</a:t>
            </a:r>
          </a:p>
          <a:p>
            <a:pPr>
              <a:buNone/>
            </a:pPr>
            <a:r>
              <a:rPr lang="sah-RU" sz="2400" i="1" dirty="0" smtClean="0"/>
              <a:t>Кыргыһар кырдьыгыҥ сырдыгын таптыырыҥ,</a:t>
            </a:r>
          </a:p>
          <a:p>
            <a:pPr>
              <a:buNone/>
            </a:pPr>
            <a:r>
              <a:rPr lang="sah-RU" sz="2400" i="1" dirty="0" smtClean="0"/>
              <a:t>Түптүрдээх түрмэҕэ түбэһэн сытаҥҥын,</a:t>
            </a:r>
          </a:p>
          <a:p>
            <a:pPr>
              <a:buNone/>
            </a:pPr>
            <a:r>
              <a:rPr lang="sah-RU" sz="2400" i="1" dirty="0" smtClean="0"/>
              <a:t>Кыһыл уот көҥүлү ыҥыран ыллыырыҥ...</a:t>
            </a:r>
            <a:r>
              <a:rPr lang="ru-RU" sz="2400" i="1" dirty="0" smtClean="0"/>
              <a:t>»</a:t>
            </a:r>
            <a:endParaRPr lang="ru-RU" sz="2400" i="1" dirty="0"/>
          </a:p>
        </p:txBody>
      </p:sp>
      <p:pic>
        <p:nvPicPr>
          <p:cNvPr id="10242" name="Picture 2" descr="C:\Users\hp днс\Desktop\куннук\IMG_99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434" t="9434" r="7547" b="12579"/>
          <a:stretch>
            <a:fillRect/>
          </a:stretch>
        </p:blipFill>
        <p:spPr bwMode="auto">
          <a:xfrm rot="5400000">
            <a:off x="-322006" y="1610035"/>
            <a:ext cx="4758811" cy="3352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just">
              <a:buNone/>
            </a:pPr>
            <a:r>
              <a:rPr lang="sah-RU" dirty="0" smtClean="0"/>
              <a:t>		</a:t>
            </a:r>
            <a:r>
              <a:rPr lang="sah-RU" i="1" dirty="0" smtClean="0"/>
              <a:t>“Бэйэтэ киһи быһыытынан дьоһуннааҕа, лоп бааччыта, наҕыла, санаата ырааһа, сырдыга дьону олус абылыыра. Көрөн хаалбыт киһи кинини умнубаттык өйүгэр-санаатыгар хатаан хаалара...”</a:t>
            </a:r>
          </a:p>
          <a:p>
            <a:pPr algn="just">
              <a:buNone/>
            </a:pPr>
            <a:endParaRPr lang="sah-RU" i="1" dirty="0" smtClean="0"/>
          </a:p>
          <a:p>
            <a:pPr algn="r">
              <a:buNone/>
            </a:pPr>
            <a:r>
              <a:rPr lang="sah-RU" sz="2800" i="1" dirty="0" smtClean="0"/>
              <a:t>Литературовед, </a:t>
            </a:r>
          </a:p>
          <a:p>
            <a:pPr algn="r">
              <a:buNone/>
            </a:pPr>
            <a:r>
              <a:rPr lang="sah-RU" sz="2800" i="1" dirty="0" smtClean="0"/>
              <a:t>филологическай наука доктора Дора Васильева</a:t>
            </a:r>
            <a:endParaRPr lang="ru-RU" sz="28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Пединститут </a:t>
            </a:r>
            <a:r>
              <a:rPr lang="ru-RU" sz="3200" dirty="0" err="1" smtClean="0"/>
              <a:t>устудьуоннара</a:t>
            </a:r>
            <a:r>
              <a:rPr lang="ru-RU" sz="3200" dirty="0" smtClean="0"/>
              <a:t> </a:t>
            </a:r>
            <a:r>
              <a:rPr lang="ru-RU" sz="3200" dirty="0" err="1" smtClean="0"/>
              <a:t>сэрии</a:t>
            </a:r>
            <a:r>
              <a:rPr lang="ru-RU" sz="3200" dirty="0" smtClean="0"/>
              <a:t> </a:t>
            </a:r>
            <a:r>
              <a:rPr lang="ru-RU" sz="3200" dirty="0" err="1" smtClean="0"/>
              <a:t>кэмигэр</a:t>
            </a:r>
            <a:r>
              <a:rPr lang="ru-RU" sz="3200" dirty="0" smtClean="0"/>
              <a:t>. 1942 </a:t>
            </a:r>
            <a:r>
              <a:rPr lang="ru-RU" sz="3200" dirty="0" err="1" smtClean="0"/>
              <a:t>сыл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026" name="Picture 2" descr="C:\Users\hp днс\Desktop\куннук\IMG_9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42" t="13469" r="4542" b="5717"/>
          <a:stretch>
            <a:fillRect/>
          </a:stretch>
        </p:blipFill>
        <p:spPr bwMode="auto">
          <a:xfrm>
            <a:off x="685800" y="1447800"/>
            <a:ext cx="7772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1943с. </a:t>
            </a:r>
            <a:r>
              <a:rPr lang="ru-RU" sz="2800" b="1" dirty="0" err="1" smtClean="0"/>
              <a:t>фро</a:t>
            </a:r>
            <a:r>
              <a:rPr lang="sah-RU" sz="2800" b="1" dirty="0" smtClean="0"/>
              <a:t>ҥҥа Саха сириттэн 13 вагон бэлэҕи илдьэн туттарбыттара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>
              <a:buNone/>
            </a:pPr>
            <a:endParaRPr lang="ru-RU" sz="2400" i="1" dirty="0" smtClean="0"/>
          </a:p>
          <a:p>
            <a:pPr algn="r">
              <a:buNone/>
            </a:pPr>
            <a:r>
              <a:rPr lang="ru-RU" sz="2400" i="1" dirty="0" smtClean="0"/>
              <a:t>«</a:t>
            </a:r>
            <a:r>
              <a:rPr lang="sah-RU" sz="2400" i="1" dirty="0" smtClean="0"/>
              <a:t>Саалаахтан самнымаҥ, өстөөхтөн охтумаҥ,</a:t>
            </a:r>
          </a:p>
          <a:p>
            <a:pPr algn="r">
              <a:buNone/>
            </a:pPr>
            <a:r>
              <a:rPr lang="sah-RU" sz="2400" i="1" dirty="0" smtClean="0"/>
              <a:t>Сахаҕыт норуотун алгыһын умнумаҥ</a:t>
            </a:r>
            <a:r>
              <a:rPr lang="ru-RU" sz="2400" i="1" dirty="0" smtClean="0"/>
              <a:t>!</a:t>
            </a:r>
          </a:p>
          <a:p>
            <a:pPr algn="r">
              <a:buNone/>
            </a:pPr>
            <a:r>
              <a:rPr lang="ru-RU" sz="2400" i="1" dirty="0" err="1" smtClean="0"/>
              <a:t>Тиийдиннэр</a:t>
            </a:r>
            <a:r>
              <a:rPr lang="ru-RU" sz="2400" i="1" dirty="0" smtClean="0"/>
              <a:t> э</a:t>
            </a:r>
            <a:r>
              <a:rPr lang="sah-RU" sz="2400" i="1" dirty="0" smtClean="0"/>
              <a:t>һ</a:t>
            </a:r>
            <a:r>
              <a:rPr lang="ru-RU" sz="2400" i="1" dirty="0" err="1" smtClean="0"/>
              <a:t>иэхэ</a:t>
            </a:r>
            <a:r>
              <a:rPr lang="ru-RU" sz="2400" i="1" dirty="0" smtClean="0"/>
              <a:t> мин </a:t>
            </a:r>
            <a:r>
              <a:rPr lang="ru-RU" sz="2400" i="1" dirty="0" err="1" smtClean="0"/>
              <a:t>ырыам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тыллара</a:t>
            </a:r>
            <a:r>
              <a:rPr lang="ru-RU" sz="2400" i="1" dirty="0" smtClean="0"/>
              <a:t>,</a:t>
            </a:r>
          </a:p>
          <a:p>
            <a:pPr algn="r">
              <a:buNone/>
            </a:pPr>
            <a:r>
              <a:rPr lang="ru-RU" sz="2400" i="1" dirty="0" err="1" smtClean="0"/>
              <a:t>Дьиктилээх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кыраайгыт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кыталык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кыылыныы</a:t>
            </a:r>
            <a:r>
              <a:rPr lang="ru-RU" sz="2400" i="1" dirty="0" smtClean="0"/>
              <a:t>…»</a:t>
            </a:r>
            <a:endParaRPr lang="ru-RU" sz="2400" i="1" dirty="0"/>
          </a:p>
        </p:txBody>
      </p:sp>
      <p:pic>
        <p:nvPicPr>
          <p:cNvPr id="2050" name="Picture 2" descr="C:\Users\hp днс\Desktop\куннук\IMG_99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60" t="2961" r="5660" b="11504"/>
          <a:stretch>
            <a:fillRect/>
          </a:stretch>
        </p:blipFill>
        <p:spPr bwMode="auto">
          <a:xfrm>
            <a:off x="609600" y="1676400"/>
            <a:ext cx="3200400" cy="2315183"/>
          </a:xfrm>
          <a:prstGeom prst="rect">
            <a:avLst/>
          </a:prstGeom>
          <a:noFill/>
        </p:spPr>
      </p:pic>
      <p:pic>
        <p:nvPicPr>
          <p:cNvPr id="2051" name="Picture 3" descr="C:\Users\hp днс\Desktop\куннук\IMG_9975.JPG"/>
          <p:cNvPicPr>
            <a:picLocks noChangeAspect="1" noChangeArrowheads="1"/>
          </p:cNvPicPr>
          <p:nvPr/>
        </p:nvPicPr>
        <p:blipFill>
          <a:blip r:embed="rId3" cstate="print"/>
          <a:srcRect l="13333" t="8889" r="11667" b="6667"/>
          <a:stretch>
            <a:fillRect/>
          </a:stretch>
        </p:blipFill>
        <p:spPr bwMode="auto">
          <a:xfrm>
            <a:off x="1143000" y="3962400"/>
            <a:ext cx="2971800" cy="2445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405</Words>
  <Application>Microsoft Office PowerPoint</Application>
  <PresentationFormat>Экран (4:3)</PresentationFormat>
  <Paragraphs>100</Paragraphs>
  <Slides>29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Дьикти-кэрэ поэзиялаах  айылҕа Тойуксута</vt:lpstr>
      <vt:lpstr>«Киһи олоҕо турар бэйэтигэр  эрэ анаммат. Кини дьонун, дойдутун туһугар айыллар» </vt:lpstr>
      <vt:lpstr>Уруок сыала:   Үйэлээх талаан –Күннүк Уурастыырап олоҕун суолтатын өйдөтүү.</vt:lpstr>
      <vt:lpstr>Слайд 4</vt:lpstr>
      <vt:lpstr>Поэт “Айар тыл аҕатын ” туһунан этиитэ</vt:lpstr>
      <vt:lpstr>Саха Чулуу уолугар –  Былатыан Ойуунускайга анабыл хоһооно</vt:lpstr>
      <vt:lpstr>Слайд 7</vt:lpstr>
      <vt:lpstr>Пединститут устудьуоннара сэрии кэмигэр. 1942 сыл.</vt:lpstr>
      <vt:lpstr>1943с. фроҥҥа Саха сириттэн 13 вагон бэлэҕи илдьэн туттарбыттара</vt:lpstr>
      <vt:lpstr>Амма Аччыгыйа - үтүөкэннээх доҕоро</vt:lpstr>
      <vt:lpstr>Слайд 11</vt:lpstr>
      <vt:lpstr>Чугас суруйааччы доҕоттордорунуун</vt:lpstr>
      <vt:lpstr>Народнайсуруйааччылар  Афанасий Осипов хартыынатыгар</vt:lpstr>
      <vt:lpstr>Саха литературатын саарыннара</vt:lpstr>
      <vt:lpstr>Слайд 15</vt:lpstr>
      <vt:lpstr>Поэт Музата</vt:lpstr>
      <vt:lpstr>Тапталыгар анаабыт хоһооно</vt:lpstr>
      <vt:lpstr>Күннүк уолун ахтыыта</vt:lpstr>
      <vt:lpstr>Өлбөт үйэлээх поэзия</vt:lpstr>
      <vt:lpstr>Слайд 20</vt:lpstr>
      <vt:lpstr>Слайд 21</vt:lpstr>
      <vt:lpstr>Слайд 22</vt:lpstr>
      <vt:lpstr>саха литературатын киэн туттуута</vt:lpstr>
      <vt:lpstr>Биир дойдулаахтарын, Эмистэри, кытары</vt:lpstr>
      <vt:lpstr>КИНИ - улахан таһымнаах тэрээһиннэргэ өрүүтүн инники күөҥҥэ сылдьар салайааччы</vt:lpstr>
      <vt:lpstr>Сүдү поэт төрөөбүтэ 100 сылыгар  Амма Эмиһигэр кини чугас дьонноро</vt:lpstr>
      <vt:lpstr>Төрөөбүтэ биир үйэ буолуутугар Бастакы Президент Аммаҕа үбүлүөйдээх ыһыахха</vt:lpstr>
      <vt:lpstr>Слайд 28</vt:lpstr>
      <vt:lpstr>Туһаныллыбыт литература: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gb</dc:creator>
  <cp:lastModifiedBy>hp днс</cp:lastModifiedBy>
  <cp:revision>49</cp:revision>
  <dcterms:created xsi:type="dcterms:W3CDTF">2017-06-21T12:11:32Z</dcterms:created>
  <dcterms:modified xsi:type="dcterms:W3CDTF">2020-04-18T12:05:35Z</dcterms:modified>
</cp:coreProperties>
</file>