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7cc6259a8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7cc6259a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7cc6259a8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7cc6259a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7cc6259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7cc6259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7cc6259a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7cc6259a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7cc6259a8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7cc6259a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7cc6259a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7cc6259a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0E0E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sah.wikipedia.org/w/index.php?title=%D0%A2%D1%83%D0%B9%D0%BC%D0%B0_(%D2%AF%D1%80%D1%8D%D1%85)&amp;action=edit&amp;redlink=1" TargetMode="External"/><Relationship Id="rId5" Type="http://schemas.openxmlformats.org/officeDocument/2006/relationships/hyperlink" Target="https://sah.wikipedia.org/wiki/%D0%A2%D1%83%D0%BC%D1%83%D0%BB_(%D0%A3%D1%83%D1%81-%D0%90%D0%BB%D0%B4%D0%B0%D0%BD_%D1%83%D0%BB%D1%83%D1%83%D2%BB%D0%B0)" TargetMode="External"/><Relationship Id="rId4" Type="http://schemas.openxmlformats.org/officeDocument/2006/relationships/hyperlink" Target="https://sah.wikipedia.org/wiki/%D0%A3%D1%83%D1%81-%D0%90%D0%BB%D0%B4%D0%B0%D0%BD_%D1%83%D0%BB%D1%83%D1%83%D2%BB%D0%B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ah.wikipedia.org/wiki/%D0%A1%D1%8D%D2%BB%D1%8D%D0%BD_%D0%90%D1%80%D0%B4%D1%8C%D0%B0%D0%BA%D1%8B%D0%B0%D0%BF#cite_ref-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sah.wikipedia.org/w/index.php?title=%D0%9F%D0%B5%D1%82%D1%83%D1%85%D0%BE%D0%B2%D0%B0_%D0%97%D0%BE%D1%8F_%D0%98%D0%BB%D1%8C%D0%B8%D0%BD%D0%B8%D1%87%D0%BD%D0%B0&amp;action=edit&amp;redlink=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950525" y="80150"/>
            <a:ext cx="6546300" cy="5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b="1">
                <a:latin typeface="Times New Roman"/>
                <a:ea typeface="Times New Roman"/>
                <a:cs typeface="Times New Roman"/>
                <a:sym typeface="Times New Roman"/>
              </a:rPr>
              <a:t>Алексей Аржаков-Сэһэн Ардьакыап. </a:t>
            </a:r>
            <a:endParaRPr b="1">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152400" y="873725"/>
            <a:ext cx="2789586" cy="4269775"/>
          </a:xfrm>
          <a:prstGeom prst="rect">
            <a:avLst/>
          </a:prstGeom>
          <a:noFill/>
          <a:ln>
            <a:noFill/>
          </a:ln>
        </p:spPr>
      </p:pic>
      <p:sp>
        <p:nvSpPr>
          <p:cNvPr id="56" name="Google Shape;56;p13"/>
          <p:cNvSpPr txBox="1"/>
          <p:nvPr/>
        </p:nvSpPr>
        <p:spPr>
          <a:xfrm>
            <a:off x="3233050" y="507675"/>
            <a:ext cx="5691300" cy="452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ru" sz="1650">
                <a:solidFill>
                  <a:srgbClr val="202122"/>
                </a:solidFill>
                <a:highlight>
                  <a:srgbClr val="FFFFFF"/>
                </a:highlight>
                <a:latin typeface="Times New Roman"/>
                <a:ea typeface="Times New Roman"/>
                <a:cs typeface="Times New Roman"/>
                <a:sym typeface="Times New Roman"/>
              </a:rPr>
              <a:t>Аҕата Собо Оҕонньор (Собо Огонеров) II Суотту (билигин </a:t>
            </a:r>
            <a:r>
              <a:rPr lang="ru" sz="165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Уус-Алдан</a:t>
            </a:r>
            <a:r>
              <a:rPr lang="ru" sz="1650">
                <a:solidFill>
                  <a:srgbClr val="202122"/>
                </a:solidFill>
                <a:highlight>
                  <a:srgbClr val="FFFFFF"/>
                </a:highlight>
                <a:latin typeface="Times New Roman"/>
                <a:ea typeface="Times New Roman"/>
                <a:cs typeface="Times New Roman"/>
                <a:sym typeface="Times New Roman"/>
              </a:rPr>
              <a:t> </a:t>
            </a:r>
            <a:r>
              <a:rPr lang="ru" sz="1650">
                <a:solidFill>
                  <a:srgbClr val="0B008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Тумула</a:t>
            </a:r>
            <a:r>
              <a:rPr lang="ru" sz="1650">
                <a:solidFill>
                  <a:srgbClr val="202122"/>
                </a:solidFill>
                <a:highlight>
                  <a:srgbClr val="FFFFFF"/>
                </a:highlight>
                <a:latin typeface="Times New Roman"/>
                <a:ea typeface="Times New Roman"/>
                <a:cs typeface="Times New Roman"/>
                <a:sym typeface="Times New Roman"/>
              </a:rPr>
              <a:t>) нэһилиэгэр </a:t>
            </a:r>
            <a:r>
              <a:rPr lang="ru" sz="1650">
                <a:solidFill>
                  <a:srgbClr val="A55858"/>
                </a:solidFill>
                <a:highlight>
                  <a:srgbClr val="FFFFFF"/>
                </a:highlight>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Туйма</a:t>
            </a:r>
            <a:r>
              <a:rPr lang="ru" sz="1650">
                <a:solidFill>
                  <a:srgbClr val="202122"/>
                </a:solidFill>
                <a:highlight>
                  <a:srgbClr val="FFFFFF"/>
                </a:highlight>
                <a:latin typeface="Times New Roman"/>
                <a:ea typeface="Times New Roman"/>
                <a:cs typeface="Times New Roman"/>
                <a:sym typeface="Times New Roman"/>
              </a:rPr>
              <a:t> үрэх кэтирээн Тыҥа күөл буолар сиригэр олорбут.Ийэтэ эрдэ өлбүт курдук, онон аҕата хос кэргэннэммитигэр туран эрэр уол куоракка киирбит. Онно Калина Аржаков диэн көскө кэлэн олорор киһиэхэ "иитиллибит" (хамначчыттаабыт). Калина Аржаков сабаҕалааһын быһыытынан опаалаҕа киирбит Екатерина II вельможата. Өйдөөх уолу таба көрөн бу киэҥ ыырдаах санаалаах киһи Сэһэни такайбыт-үөрэппит кэриҥнээх. Ол түмүгэр Сэһэн ииппит киһитин араспаанньатын ылар.1789 сыллаахха Екатерина II ыраахтааҕыны көрсөн, </a:t>
            </a:r>
            <a:r>
              <a:rPr lang="ru" sz="1650" b="1">
                <a:solidFill>
                  <a:srgbClr val="202122"/>
                </a:solidFill>
                <a:highlight>
                  <a:srgbClr val="FFFFFF"/>
                </a:highlight>
                <a:latin typeface="Times New Roman"/>
                <a:ea typeface="Times New Roman"/>
                <a:cs typeface="Times New Roman"/>
                <a:sym typeface="Times New Roman"/>
              </a:rPr>
              <a:t>“Сахалар тустарынан былаан”</a:t>
            </a:r>
            <a:r>
              <a:rPr lang="ru" sz="1650">
                <a:solidFill>
                  <a:srgbClr val="202122"/>
                </a:solidFill>
                <a:highlight>
                  <a:srgbClr val="FFFFFF"/>
                </a:highlight>
                <a:latin typeface="Times New Roman"/>
                <a:ea typeface="Times New Roman"/>
                <a:cs typeface="Times New Roman"/>
                <a:sym typeface="Times New Roman"/>
              </a:rPr>
              <a:t> үлэтин билиһиннэрбит.</a:t>
            </a:r>
            <a:endParaRPr sz="16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500"/>
              </a:spcAft>
              <a:buNone/>
            </a:pPr>
            <a:r>
              <a:rPr lang="ru" sz="1650">
                <a:solidFill>
                  <a:srgbClr val="202122"/>
                </a:solidFill>
                <a:highlight>
                  <a:srgbClr val="FFFFFF"/>
                </a:highlight>
                <a:latin typeface="Times New Roman"/>
                <a:ea typeface="Times New Roman"/>
                <a:cs typeface="Times New Roman"/>
                <a:sym typeface="Times New Roman"/>
              </a:rPr>
              <a:t>Сэһэн Ардьакыап 1789 сылтан 1794 сыллаахха дылы Санкт-Петербуурга олорбут. Бу кэмҥэ кинини Сибиир туһунан сокуоннары оҥорууга үлэлэтэллэр.</a:t>
            </a:r>
            <a:endParaRPr sz="16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253825" y="160325"/>
            <a:ext cx="8750700" cy="47160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1700"/>
              </a:spcBef>
              <a:spcAft>
                <a:spcPts val="0"/>
              </a:spcAft>
              <a:buNone/>
            </a:pPr>
            <a:r>
              <a:rPr lang="ru" sz="1700">
                <a:solidFill>
                  <a:schemeClr val="dk1"/>
                </a:solidFill>
                <a:highlight>
                  <a:srgbClr val="FFFFFF"/>
                </a:highlight>
                <a:latin typeface="Georgia"/>
                <a:ea typeface="Georgia"/>
                <a:cs typeface="Georgia"/>
                <a:sym typeface="Georgia"/>
              </a:rPr>
              <a:t> </a:t>
            </a:r>
            <a:r>
              <a:rPr lang="ru" sz="1700">
                <a:solidFill>
                  <a:schemeClr val="dk1"/>
                </a:solidFill>
                <a:highlight>
                  <a:srgbClr val="FFFFFF"/>
                </a:highlight>
                <a:latin typeface="Times New Roman"/>
                <a:ea typeface="Times New Roman"/>
                <a:cs typeface="Times New Roman"/>
                <a:sym typeface="Times New Roman"/>
              </a:rPr>
              <a:t> </a:t>
            </a:r>
            <a:r>
              <a:rPr lang="ru" sz="2100" b="1">
                <a:solidFill>
                  <a:schemeClr val="dk1"/>
                </a:solidFill>
                <a:highlight>
                  <a:srgbClr val="FFFFFF"/>
                </a:highlight>
                <a:latin typeface="Times New Roman"/>
                <a:ea typeface="Times New Roman"/>
                <a:cs typeface="Times New Roman"/>
                <a:sym typeface="Times New Roman"/>
              </a:rPr>
              <a:t>Дьиэ кэргэнэ</a:t>
            </a:r>
            <a:endParaRPr sz="1500" b="1">
              <a:solidFill>
                <a:srgbClr val="54595D"/>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750">
                <a:solidFill>
                  <a:srgbClr val="202122"/>
                </a:solidFill>
                <a:highlight>
                  <a:srgbClr val="FFFFFF"/>
                </a:highlight>
                <a:latin typeface="Times New Roman"/>
                <a:ea typeface="Times New Roman"/>
                <a:cs typeface="Times New Roman"/>
                <a:sym typeface="Times New Roman"/>
              </a:rPr>
              <a:t>Аҕата Собо иккис ойоҕуттан Капрал уонна Матрена диэн Сэһэнтэн 15 сыл балыс оҕолордооҕо сурукка киирэ сылдьар.</a:t>
            </a:r>
            <a:endParaRPr sz="17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750" b="1">
                <a:solidFill>
                  <a:srgbClr val="202122"/>
                </a:solidFill>
                <a:highlight>
                  <a:srgbClr val="FFFFFF"/>
                </a:highlight>
                <a:latin typeface="Times New Roman"/>
                <a:ea typeface="Times New Roman"/>
                <a:cs typeface="Times New Roman"/>
                <a:sym typeface="Times New Roman"/>
              </a:rPr>
              <a:t>Икки уоллааҕа биллэр</a:t>
            </a:r>
            <a:r>
              <a:rPr lang="ru" sz="1750">
                <a:solidFill>
                  <a:srgbClr val="202122"/>
                </a:solidFill>
                <a:highlight>
                  <a:srgbClr val="FFFFFF"/>
                </a:highlight>
                <a:latin typeface="Times New Roman"/>
                <a:ea typeface="Times New Roman"/>
                <a:cs typeface="Times New Roman"/>
                <a:sym typeface="Times New Roman"/>
              </a:rPr>
              <a:t>. Биирэ Михаил Санкт-Петербуурга үөрэммит, онно ойохтоммут курдук (үһүйээн быһыытынан дойдутугар сүктэн истэҕинэ, ат быраҕан ойоҕо өлөн хаалар), оҕолооҕо биллибэт. Ол кыыс көмүллүбүт чочуобунатын сэмнэҕэ билигин да баар.</a:t>
            </a:r>
            <a:endParaRPr sz="1750">
              <a:solidFill>
                <a:srgbClr val="202122"/>
              </a:solidFill>
              <a:highlight>
                <a:srgbClr val="FFFFFF"/>
              </a:highlight>
              <a:latin typeface="Times New Roman"/>
              <a:ea typeface="Times New Roman"/>
              <a:cs typeface="Times New Roman"/>
              <a:sym typeface="Times New Roman"/>
            </a:endParaRPr>
          </a:p>
          <a:p>
            <a:pPr marL="0" lvl="0" indent="0" algn="l" rtl="0">
              <a:lnSpc>
                <a:spcPct val="115000"/>
              </a:lnSpc>
              <a:spcBef>
                <a:spcPts val="500"/>
              </a:spcBef>
              <a:spcAft>
                <a:spcPts val="0"/>
              </a:spcAft>
              <a:buNone/>
            </a:pPr>
            <a:r>
              <a:rPr lang="ru" sz="1750">
                <a:solidFill>
                  <a:srgbClr val="202122"/>
                </a:solidFill>
                <a:highlight>
                  <a:srgbClr val="FFFFFF"/>
                </a:highlight>
                <a:latin typeface="Times New Roman"/>
                <a:ea typeface="Times New Roman"/>
                <a:cs typeface="Times New Roman"/>
                <a:sym typeface="Times New Roman"/>
              </a:rPr>
              <a:t> </a:t>
            </a:r>
            <a:r>
              <a:rPr lang="ru" sz="1750" b="1">
                <a:solidFill>
                  <a:srgbClr val="202122"/>
                </a:solidFill>
                <a:highlight>
                  <a:srgbClr val="FFFFFF"/>
                </a:highlight>
                <a:latin typeface="Times New Roman"/>
                <a:ea typeface="Times New Roman"/>
                <a:cs typeface="Times New Roman"/>
                <a:sym typeface="Times New Roman"/>
              </a:rPr>
              <a:t>Иккис уол Иван Барашков</a:t>
            </a:r>
            <a:r>
              <a:rPr lang="ru" sz="1750">
                <a:solidFill>
                  <a:srgbClr val="202122"/>
                </a:solidFill>
                <a:highlight>
                  <a:srgbClr val="FFFFFF"/>
                </a:highlight>
                <a:latin typeface="Times New Roman"/>
                <a:ea typeface="Times New Roman"/>
                <a:cs typeface="Times New Roman"/>
                <a:sym typeface="Times New Roman"/>
              </a:rPr>
              <a:t> бэйэтэ Өлөксөй диэн уоллаах. Ол Өлөксөй үс Уйбаан диэн уоллааҕа Саха Сиригэр биллэр-көстөр дьон буолбуттара. Холобур, Иккис Уйбаан 1913 сыллаахха сахалар сийиэстэрин кыттыылааҕа, хаартыскаҕа баар.</a:t>
            </a:r>
            <a:endParaRPr sz="1750">
              <a:solidFill>
                <a:srgbClr val="202122"/>
              </a:solidFill>
              <a:highlight>
                <a:srgbClr val="FFFFFF"/>
              </a:highlight>
              <a:latin typeface="Times New Roman"/>
              <a:ea typeface="Times New Roman"/>
              <a:cs typeface="Times New Roman"/>
              <a:sym typeface="Times New Roman"/>
            </a:endParaRPr>
          </a:p>
          <a:p>
            <a:pPr marL="0" lvl="0" indent="0" algn="l" rtl="0">
              <a:lnSpc>
                <a:spcPct val="130000"/>
              </a:lnSpc>
              <a:spcBef>
                <a:spcPts val="1700"/>
              </a:spcBef>
              <a:spcAft>
                <a:spcPts val="0"/>
              </a:spcAft>
              <a:buNone/>
            </a:pPr>
            <a:r>
              <a:rPr lang="ru" sz="1900">
                <a:solidFill>
                  <a:schemeClr val="dk1"/>
                </a:solidFill>
                <a:highlight>
                  <a:srgbClr val="FFFFFF"/>
                </a:highlight>
                <a:latin typeface="Times New Roman"/>
                <a:ea typeface="Times New Roman"/>
                <a:cs typeface="Times New Roman"/>
                <a:sym typeface="Times New Roman"/>
              </a:rPr>
              <a:t>Быһаарыылар</a:t>
            </a:r>
            <a:endParaRPr sz="1300">
              <a:solidFill>
                <a:srgbClr val="54595D"/>
              </a:solidFill>
              <a:highlight>
                <a:srgbClr val="FFFFFF"/>
              </a:highlight>
              <a:latin typeface="Times New Roman"/>
              <a:ea typeface="Times New Roman"/>
              <a:cs typeface="Times New Roman"/>
              <a:sym typeface="Times New Roman"/>
            </a:endParaRPr>
          </a:p>
          <a:p>
            <a:pPr marL="838200" lvl="0" indent="-333375" algn="l" rtl="0">
              <a:lnSpc>
                <a:spcPct val="115000"/>
              </a:lnSpc>
              <a:spcBef>
                <a:spcPts val="600"/>
              </a:spcBef>
              <a:spcAft>
                <a:spcPts val="0"/>
              </a:spcAft>
              <a:buClr>
                <a:srgbClr val="202122"/>
              </a:buClr>
              <a:buSzPts val="1650"/>
              <a:buFont typeface="Times New Roman"/>
              <a:buAutoNum type="arabicPeriod"/>
            </a:pPr>
            <a:r>
              <a:rPr lang="ru" sz="1650">
                <a:solidFill>
                  <a:srgbClr val="0B008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ru" sz="1650">
                <a:solidFill>
                  <a:srgbClr val="202122"/>
                </a:solidFill>
                <a:highlight>
                  <a:srgbClr val="FFFFFF"/>
                </a:highlight>
                <a:latin typeface="Times New Roman"/>
                <a:ea typeface="Times New Roman"/>
                <a:cs typeface="Times New Roman"/>
                <a:sym typeface="Times New Roman"/>
              </a:rPr>
              <a:t> Чинчийээччи </a:t>
            </a:r>
            <a:r>
              <a:rPr lang="ru" sz="1650">
                <a:solidFill>
                  <a:srgbClr val="A55858"/>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Петухова Зоя Ильинична</a:t>
            </a:r>
            <a:r>
              <a:rPr lang="ru" sz="1650">
                <a:solidFill>
                  <a:srgbClr val="202122"/>
                </a:solidFill>
                <a:highlight>
                  <a:srgbClr val="FFFFFF"/>
                </a:highlight>
                <a:latin typeface="Times New Roman"/>
                <a:ea typeface="Times New Roman"/>
                <a:cs typeface="Times New Roman"/>
                <a:sym typeface="Times New Roman"/>
              </a:rPr>
              <a:t> санаатыгар олоҕуран сурулунна</a:t>
            </a:r>
            <a:endParaRPr sz="16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255825" y="66800"/>
            <a:ext cx="7828800" cy="801600"/>
          </a:xfrm>
          <a:prstGeom prst="rect">
            <a:avLst/>
          </a:prstGeom>
        </p:spPr>
        <p:txBody>
          <a:bodyPr spcFirstLastPara="1" wrap="square" lIns="91425" tIns="91425" rIns="91425" bIns="91425" anchor="t" anchorCtr="0">
            <a:noAutofit/>
          </a:bodyPr>
          <a:lstStyle/>
          <a:p>
            <a:pPr marL="0" lvl="0" indent="0" algn="l" rtl="0">
              <a:lnSpc>
                <a:spcPct val="130000"/>
              </a:lnSpc>
              <a:spcBef>
                <a:spcPts val="1700"/>
              </a:spcBef>
              <a:spcAft>
                <a:spcPts val="0"/>
              </a:spcAft>
              <a:buNone/>
            </a:pPr>
            <a:r>
              <a:rPr lang="ru" sz="2300" b="1">
                <a:highlight>
                  <a:srgbClr val="FFFFFF"/>
                </a:highlight>
                <a:latin typeface="Times New Roman"/>
                <a:ea typeface="Times New Roman"/>
                <a:cs typeface="Times New Roman"/>
                <a:sym typeface="Times New Roman"/>
              </a:rPr>
              <a:t>Сэһэн Ардьакыап туруорсуутун сүрүн тиэһистэрэ</a:t>
            </a:r>
            <a:endParaRPr sz="2300" b="1">
              <a:highlight>
                <a:srgbClr val="FFFFFF"/>
              </a:highlight>
              <a:latin typeface="Times New Roman"/>
              <a:ea typeface="Times New Roman"/>
              <a:cs typeface="Times New Roman"/>
              <a:sym typeface="Times New Roman"/>
            </a:endParaRPr>
          </a:p>
          <a:p>
            <a:pPr marL="0" lvl="0" indent="0" algn="l" rtl="0">
              <a:spcBef>
                <a:spcPts val="400"/>
              </a:spcBef>
              <a:spcAft>
                <a:spcPts val="0"/>
              </a:spcAft>
              <a:buNone/>
            </a:pPr>
            <a:endParaRPr/>
          </a:p>
        </p:txBody>
      </p:sp>
      <p:sp>
        <p:nvSpPr>
          <p:cNvPr id="67" name="Google Shape;67;p15"/>
          <p:cNvSpPr txBox="1"/>
          <p:nvPr/>
        </p:nvSpPr>
        <p:spPr>
          <a:xfrm>
            <a:off x="334000" y="868400"/>
            <a:ext cx="8483400" cy="2131500"/>
          </a:xfrm>
          <a:prstGeom prst="rect">
            <a:avLst/>
          </a:prstGeom>
          <a:noFill/>
          <a:ln>
            <a:noFill/>
          </a:ln>
        </p:spPr>
        <p:txBody>
          <a:bodyPr spcFirstLastPara="1" wrap="square" lIns="91425" tIns="91425" rIns="91425" bIns="91425" anchor="t" anchorCtr="0">
            <a:noAutofit/>
          </a:bodyPr>
          <a:lstStyle/>
          <a:p>
            <a:pPr marL="901700" lvl="0" indent="-352425" algn="l" rtl="0">
              <a:lnSpc>
                <a:spcPct val="115000"/>
              </a:lnSpc>
              <a:spcBef>
                <a:spcPts val="600"/>
              </a:spcBef>
              <a:spcAft>
                <a:spcPts val="0"/>
              </a:spcAft>
              <a:buClr>
                <a:srgbClr val="202122"/>
              </a:buClr>
              <a:buSzPts val="1950"/>
              <a:buFont typeface="Times New Roman"/>
              <a:buAutoNum type="arabicPeriod"/>
            </a:pPr>
            <a:r>
              <a:rPr lang="ru" sz="1950">
                <a:solidFill>
                  <a:srgbClr val="202122"/>
                </a:solidFill>
                <a:highlight>
                  <a:srgbClr val="FFFFFF"/>
                </a:highlight>
                <a:latin typeface="Times New Roman"/>
                <a:ea typeface="Times New Roman"/>
                <a:cs typeface="Times New Roman"/>
                <a:sym typeface="Times New Roman"/>
              </a:rPr>
              <a:t>Саха дьоно нуучча ыраахтааҕытын илиитигэр көҥүл өттүнэн киирбиттэрэ;</a:t>
            </a:r>
            <a:endParaRPr sz="1950">
              <a:solidFill>
                <a:srgbClr val="202122"/>
              </a:solidFill>
              <a:highlight>
                <a:srgbClr val="FFFFFF"/>
              </a:highlight>
              <a:latin typeface="Times New Roman"/>
              <a:ea typeface="Times New Roman"/>
              <a:cs typeface="Times New Roman"/>
              <a:sym typeface="Times New Roman"/>
            </a:endParaRPr>
          </a:p>
          <a:p>
            <a:pPr marL="901700" lvl="0" indent="-352425" algn="l" rtl="0">
              <a:lnSpc>
                <a:spcPct val="115000"/>
              </a:lnSpc>
              <a:spcBef>
                <a:spcPts val="0"/>
              </a:spcBef>
              <a:spcAft>
                <a:spcPts val="0"/>
              </a:spcAft>
              <a:buClr>
                <a:srgbClr val="202122"/>
              </a:buClr>
              <a:buSzPts val="1950"/>
              <a:buFont typeface="Times New Roman"/>
              <a:buAutoNum type="arabicPeriod"/>
            </a:pPr>
            <a:r>
              <a:rPr lang="ru" sz="1950">
                <a:solidFill>
                  <a:srgbClr val="202122"/>
                </a:solidFill>
                <a:highlight>
                  <a:srgbClr val="FFFFFF"/>
                </a:highlight>
                <a:latin typeface="Times New Roman"/>
                <a:ea typeface="Times New Roman"/>
                <a:cs typeface="Times New Roman"/>
                <a:sym typeface="Times New Roman"/>
              </a:rPr>
              <a:t>Дойду илин өттө сайдарыгар саха дьонун көлө түһээниттэн босхолоон, ол оннугар көлөҕө бэдэрээт олохтуурга;</a:t>
            </a:r>
            <a:endParaRPr sz="1950">
              <a:solidFill>
                <a:srgbClr val="202122"/>
              </a:solidFill>
              <a:highlight>
                <a:srgbClr val="FFFFFF"/>
              </a:highlight>
              <a:latin typeface="Times New Roman"/>
              <a:ea typeface="Times New Roman"/>
              <a:cs typeface="Times New Roman"/>
              <a:sym typeface="Times New Roman"/>
            </a:endParaRPr>
          </a:p>
          <a:p>
            <a:pPr marL="901700" lvl="0" indent="-352425" algn="l" rtl="0">
              <a:lnSpc>
                <a:spcPct val="115000"/>
              </a:lnSpc>
              <a:spcBef>
                <a:spcPts val="0"/>
              </a:spcBef>
              <a:spcAft>
                <a:spcPts val="0"/>
              </a:spcAft>
              <a:buClr>
                <a:srgbClr val="202122"/>
              </a:buClr>
              <a:buSzPts val="1950"/>
              <a:buFont typeface="Times New Roman"/>
              <a:buAutoNum type="arabicPeriod"/>
            </a:pPr>
            <a:r>
              <a:rPr lang="ru" sz="1950">
                <a:solidFill>
                  <a:srgbClr val="202122"/>
                </a:solidFill>
                <a:highlight>
                  <a:srgbClr val="FFFFFF"/>
                </a:highlight>
                <a:latin typeface="Times New Roman"/>
                <a:ea typeface="Times New Roman"/>
                <a:cs typeface="Times New Roman"/>
                <a:sym typeface="Times New Roman"/>
              </a:rPr>
              <a:t>Саха сиригэр бурдук үүнэр кыахтаах, сахаларга бас билиигэ сирдэ биэриҥ;</a:t>
            </a:r>
            <a:endParaRPr sz="1950">
              <a:solidFill>
                <a:srgbClr val="202122"/>
              </a:solidFill>
              <a:highlight>
                <a:srgbClr val="FFFFFF"/>
              </a:highlight>
              <a:latin typeface="Times New Roman"/>
              <a:ea typeface="Times New Roman"/>
              <a:cs typeface="Times New Roman"/>
              <a:sym typeface="Times New Roman"/>
            </a:endParaRPr>
          </a:p>
          <a:p>
            <a:pPr marL="901700" lvl="0" indent="-352425" algn="l" rtl="0">
              <a:lnSpc>
                <a:spcPct val="115000"/>
              </a:lnSpc>
              <a:spcBef>
                <a:spcPts val="0"/>
              </a:spcBef>
              <a:spcAft>
                <a:spcPts val="0"/>
              </a:spcAft>
              <a:buClr>
                <a:srgbClr val="202122"/>
              </a:buClr>
              <a:buSzPts val="1950"/>
              <a:buFont typeface="Times New Roman"/>
              <a:buAutoNum type="arabicPeriod"/>
            </a:pPr>
            <a:r>
              <a:rPr lang="ru" sz="1950">
                <a:solidFill>
                  <a:srgbClr val="202122"/>
                </a:solidFill>
                <a:highlight>
                  <a:srgbClr val="FFFFFF"/>
                </a:highlight>
                <a:latin typeface="Times New Roman"/>
                <a:ea typeface="Times New Roman"/>
                <a:cs typeface="Times New Roman"/>
                <a:sym typeface="Times New Roman"/>
              </a:rPr>
              <a:t>Судаарыстыба Саха сирин дьаһайарыгар анаабыт үбүн-харчытын сахалар бэйэлэрэ тыырар кыахтаахтар, анал кэнсэлээрийэтэ олохтооҥ - бэйэбитин бэйэбит дьаһаныахпыт (самоуправление);</a:t>
            </a:r>
            <a:endParaRPr sz="1950">
              <a:solidFill>
                <a:srgbClr val="202122"/>
              </a:solidFill>
              <a:highlight>
                <a:srgbClr val="FFFFFF"/>
              </a:highlight>
              <a:latin typeface="Times New Roman"/>
              <a:ea typeface="Times New Roman"/>
              <a:cs typeface="Times New Roman"/>
              <a:sym typeface="Times New Roman"/>
            </a:endParaRPr>
          </a:p>
          <a:p>
            <a:pPr marL="901700" lvl="0" indent="-352425" algn="l" rtl="0">
              <a:lnSpc>
                <a:spcPct val="115000"/>
              </a:lnSpc>
              <a:spcBef>
                <a:spcPts val="0"/>
              </a:spcBef>
              <a:spcAft>
                <a:spcPts val="0"/>
              </a:spcAft>
              <a:buClr>
                <a:srgbClr val="202122"/>
              </a:buClr>
              <a:buSzPts val="1950"/>
              <a:buFont typeface="Times New Roman"/>
              <a:buAutoNum type="arabicPeriod"/>
            </a:pPr>
            <a:r>
              <a:rPr lang="ru" sz="1950">
                <a:solidFill>
                  <a:srgbClr val="202122"/>
                </a:solidFill>
                <a:highlight>
                  <a:srgbClr val="FFFFFF"/>
                </a:highlight>
                <a:latin typeface="Times New Roman"/>
                <a:ea typeface="Times New Roman"/>
                <a:cs typeface="Times New Roman"/>
                <a:sym typeface="Times New Roman"/>
              </a:rPr>
              <a:t>Саха дьоно православиены ылынар кыахтаахтар;</a:t>
            </a:r>
            <a:endParaRPr sz="1950">
              <a:solidFill>
                <a:srgbClr val="202122"/>
              </a:solidFill>
              <a:highlight>
                <a:srgbClr val="FFFFFF"/>
              </a:highlight>
              <a:latin typeface="Times New Roman"/>
              <a:ea typeface="Times New Roman"/>
              <a:cs typeface="Times New Roman"/>
              <a:sym typeface="Times New Roman"/>
            </a:endParaRPr>
          </a:p>
          <a:p>
            <a:pPr marL="901700" lvl="0" indent="-352425" algn="l" rtl="0">
              <a:lnSpc>
                <a:spcPct val="115000"/>
              </a:lnSpc>
              <a:spcBef>
                <a:spcPts val="0"/>
              </a:spcBef>
              <a:spcAft>
                <a:spcPts val="0"/>
              </a:spcAft>
              <a:buClr>
                <a:srgbClr val="202122"/>
              </a:buClr>
              <a:buSzPts val="1950"/>
              <a:buFont typeface="Times New Roman"/>
              <a:buAutoNum type="arabicPeriod"/>
            </a:pPr>
            <a:r>
              <a:rPr lang="ru" sz="1950">
                <a:solidFill>
                  <a:srgbClr val="202122"/>
                </a:solidFill>
                <a:highlight>
                  <a:srgbClr val="FFFFFF"/>
                </a:highlight>
                <a:latin typeface="Times New Roman"/>
                <a:ea typeface="Times New Roman"/>
                <a:cs typeface="Times New Roman"/>
                <a:sym typeface="Times New Roman"/>
              </a:rPr>
              <a:t>Саха дьоно судаарыстыба уонна уопсастыба дуоһунастарыгар сулууспалыылларын туһугар үөрэттэриэххэ.</a:t>
            </a:r>
            <a:endParaRPr sz="1950">
              <a:solidFill>
                <a:srgbClr val="20212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60765" y="102358"/>
            <a:ext cx="7075224" cy="4887142"/>
          </a:xfrm>
          <a:prstGeom prst="rect">
            <a:avLst/>
          </a:prstGeom>
          <a:noFill/>
          <a:ln>
            <a:noFill/>
          </a:ln>
        </p:spPr>
      </p:pic>
      <p:pic>
        <p:nvPicPr>
          <p:cNvPr id="3" name="Рисунок 2" descr="C:\ФОТКИ, семья\Портреты КВС\ВС3 (2).jpg"/>
          <p:cNvPicPr/>
          <p:nvPr/>
        </p:nvPicPr>
        <p:blipFill>
          <a:blip r:embed="rId4" cstate="print"/>
          <a:srcRect/>
          <a:stretch>
            <a:fillRect/>
          </a:stretch>
        </p:blipFill>
        <p:spPr bwMode="auto">
          <a:xfrm>
            <a:off x="7274115" y="2762023"/>
            <a:ext cx="819150" cy="929640"/>
          </a:xfrm>
          <a:prstGeom prst="rect">
            <a:avLst/>
          </a:prstGeom>
          <a:noFill/>
          <a:ln w="9525">
            <a:noFill/>
            <a:miter lim="800000"/>
            <a:headEnd/>
            <a:tailEnd/>
          </a:ln>
        </p:spPr>
      </p:pic>
      <p:sp>
        <p:nvSpPr>
          <p:cNvPr id="8193" name="Rectangle 1"/>
          <p:cNvSpPr>
            <a:spLocks noChangeArrowheads="1"/>
          </p:cNvSpPr>
          <p:nvPr/>
        </p:nvSpPr>
        <p:spPr bwMode="auto">
          <a:xfrm>
            <a:off x="7212842" y="3678072"/>
            <a:ext cx="193115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793650" y="152400"/>
            <a:ext cx="3629025" cy="4838700"/>
          </a:xfrm>
          <a:prstGeom prst="rect">
            <a:avLst/>
          </a:prstGeom>
          <a:noFill/>
          <a:ln>
            <a:noFill/>
          </a:ln>
        </p:spPr>
      </p:pic>
      <p:pic>
        <p:nvPicPr>
          <p:cNvPr id="78" name="Google Shape;78;p17"/>
          <p:cNvPicPr preferRelativeResize="0"/>
          <p:nvPr/>
        </p:nvPicPr>
        <p:blipFill>
          <a:blip r:embed="rId4">
            <a:alphaModFix/>
          </a:blip>
          <a:stretch>
            <a:fillRect/>
          </a:stretch>
        </p:blipFill>
        <p:spPr>
          <a:xfrm>
            <a:off x="4775500" y="85600"/>
            <a:ext cx="3405235"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a:blip r:embed="rId3">
            <a:alphaModFix/>
          </a:blip>
          <a:stretch>
            <a:fillRect/>
          </a:stretch>
        </p:blipFill>
        <p:spPr>
          <a:xfrm>
            <a:off x="152400" y="152400"/>
            <a:ext cx="3462358" cy="4838699"/>
          </a:xfrm>
          <a:prstGeom prst="rect">
            <a:avLst/>
          </a:prstGeom>
          <a:noFill/>
          <a:ln>
            <a:noFill/>
          </a:ln>
        </p:spPr>
      </p:pic>
      <p:pic>
        <p:nvPicPr>
          <p:cNvPr id="84" name="Google Shape;84;p18"/>
          <p:cNvPicPr preferRelativeResize="0"/>
          <p:nvPr/>
        </p:nvPicPr>
        <p:blipFill>
          <a:blip r:embed="rId4">
            <a:alphaModFix/>
          </a:blip>
          <a:stretch>
            <a:fillRect/>
          </a:stretch>
        </p:blipFill>
        <p:spPr>
          <a:xfrm>
            <a:off x="3820583" y="473025"/>
            <a:ext cx="5224442" cy="39183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0" y="85600"/>
            <a:ext cx="3225800" cy="4838700"/>
          </a:xfrm>
          <a:prstGeom prst="rect">
            <a:avLst/>
          </a:prstGeom>
          <a:noFill/>
          <a:ln>
            <a:noFill/>
          </a:ln>
        </p:spPr>
      </p:pic>
      <p:pic>
        <p:nvPicPr>
          <p:cNvPr id="90" name="Google Shape;90;p19"/>
          <p:cNvPicPr preferRelativeResize="0"/>
          <p:nvPr/>
        </p:nvPicPr>
        <p:blipFill>
          <a:blip r:embed="rId4">
            <a:alphaModFix/>
          </a:blip>
          <a:stretch>
            <a:fillRect/>
          </a:stretch>
        </p:blipFill>
        <p:spPr>
          <a:xfrm>
            <a:off x="3386100" y="519975"/>
            <a:ext cx="5471400" cy="4103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Words>
  <PresentationFormat>Экран (16:9)</PresentationFormat>
  <Paragraphs>19</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Simple Light</vt:lpstr>
      <vt:lpstr>Алексей Аржаков-Сэһэн Ардьакыап. </vt:lpstr>
      <vt:lpstr>Слайд 2</vt:lpstr>
      <vt:lpstr>Сэһэн Ардьакыап туруорсуутун сүрүн тиэһистэрэ </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Алексей Аржаков-Сэһэн Ардьакыап. </dc:title>
  <cp:lastModifiedBy>Home</cp:lastModifiedBy>
  <cp:revision>1</cp:revision>
  <dcterms:modified xsi:type="dcterms:W3CDTF">2021-12-12T09:20:40Z</dcterms:modified>
</cp:coreProperties>
</file>