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9"/>
  </p:notesMasterIdLst>
  <p:sldIdLst>
    <p:sldId id="256" r:id="rId2"/>
    <p:sldId id="262" r:id="rId3"/>
    <p:sldId id="257" r:id="rId4"/>
    <p:sldId id="258" r:id="rId5"/>
    <p:sldId id="259" r:id="rId6"/>
    <p:sldId id="260" r:id="rId7"/>
    <p:sldId id="261" r:id="rId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112" d="100"/>
          <a:sy n="112" d="100"/>
        </p:scale>
        <p:origin x="-610" y="-72"/>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b7922d7f22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b7922d7f22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b7922d7f22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b7922d7f22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b7922d7f22_0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b7922d7f22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b7922d7f22_0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b7922d7f22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00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openxmlformats.org/officeDocument/2006/relationships/image" Target="../media/image2.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title"/>
          </p:nvPr>
        </p:nvSpPr>
        <p:spPr>
          <a:xfrm>
            <a:off x="1643250" y="187025"/>
            <a:ext cx="5517600" cy="521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ru" b="1">
                <a:latin typeface="Times New Roman"/>
                <a:ea typeface="Times New Roman"/>
                <a:cs typeface="Times New Roman"/>
                <a:sym typeface="Times New Roman"/>
              </a:rPr>
              <a:t>Олунньу- хомуһун ыйа. Тыл идэтэ</a:t>
            </a:r>
            <a:endParaRPr b="1">
              <a:latin typeface="Times New Roman"/>
              <a:ea typeface="Times New Roman"/>
              <a:cs typeface="Times New Roman"/>
              <a:sym typeface="Times New Roman"/>
            </a:endParaRPr>
          </a:p>
        </p:txBody>
      </p:sp>
      <p:pic>
        <p:nvPicPr>
          <p:cNvPr id="55" name="Google Shape;55;p13"/>
          <p:cNvPicPr preferRelativeResize="0"/>
          <p:nvPr/>
        </p:nvPicPr>
        <p:blipFill>
          <a:blip r:embed="rId3">
            <a:alphaModFix/>
          </a:blip>
          <a:stretch>
            <a:fillRect/>
          </a:stretch>
        </p:blipFill>
        <p:spPr>
          <a:xfrm>
            <a:off x="152400" y="860525"/>
            <a:ext cx="3681600" cy="4130575"/>
          </a:xfrm>
          <a:prstGeom prst="rect">
            <a:avLst/>
          </a:prstGeom>
          <a:noFill/>
          <a:ln>
            <a:noFill/>
          </a:ln>
        </p:spPr>
      </p:pic>
      <p:pic>
        <p:nvPicPr>
          <p:cNvPr id="56" name="Google Shape;56;p13"/>
          <p:cNvPicPr preferRelativeResize="0"/>
          <p:nvPr/>
        </p:nvPicPr>
        <p:blipFill>
          <a:blip r:embed="rId4">
            <a:alphaModFix/>
          </a:blip>
          <a:stretch>
            <a:fillRect/>
          </a:stretch>
        </p:blipFill>
        <p:spPr>
          <a:xfrm>
            <a:off x="7160850" y="85650"/>
            <a:ext cx="1666875" cy="1676400"/>
          </a:xfrm>
          <a:prstGeom prst="rect">
            <a:avLst/>
          </a:prstGeom>
          <a:noFill/>
          <a:ln>
            <a:noFill/>
          </a:ln>
        </p:spPr>
      </p:pic>
      <p:sp>
        <p:nvSpPr>
          <p:cNvPr id="57" name="Google Shape;57;p13"/>
          <p:cNvSpPr txBox="1"/>
          <p:nvPr/>
        </p:nvSpPr>
        <p:spPr>
          <a:xfrm>
            <a:off x="4088075" y="1910450"/>
            <a:ext cx="4916400" cy="2678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ru" sz="2400" b="1">
                <a:solidFill>
                  <a:srgbClr val="FF3300"/>
                </a:solidFill>
              </a:rPr>
              <a:t>Одну Хаан ыйа.</a:t>
            </a:r>
            <a:endParaRPr sz="2400" b="1">
              <a:solidFill>
                <a:srgbClr val="FF3300"/>
              </a:solidFill>
            </a:endParaRPr>
          </a:p>
          <a:p>
            <a:pPr marL="0" lvl="0" indent="0" algn="l" rtl="0">
              <a:lnSpc>
                <a:spcPct val="115000"/>
              </a:lnSpc>
              <a:spcBef>
                <a:spcPts val="0"/>
              </a:spcBef>
              <a:spcAft>
                <a:spcPts val="0"/>
              </a:spcAft>
              <a:buNone/>
            </a:pPr>
            <a:r>
              <a:rPr lang="ru" sz="2400" b="1">
                <a:solidFill>
                  <a:srgbClr val="FF3300"/>
                </a:solidFill>
              </a:rPr>
              <a:t>Олунньу – күн тахсар ыйа. Бу ыйга Одун Хаан чугаһыыр. Кинини ыҥырар тыл «Муундара» диэн Бэлиэтэ – алта муннуктаах киспэ ойуу.  </a:t>
            </a:r>
            <a:endParaRPr sz="2400" b="1">
              <a:solidFill>
                <a:srgbClr val="FF33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https://ds04.infourok.ru/uploads/ex/0e30/00047aff-ba3de66c/img2.jpg"/>
          <p:cNvPicPr/>
          <p:nvPr/>
        </p:nvPicPr>
        <p:blipFill>
          <a:blip r:embed="rId2"/>
          <a:srcRect/>
          <a:stretch>
            <a:fillRect/>
          </a:stretch>
        </p:blipFill>
        <p:spPr bwMode="auto">
          <a:xfrm>
            <a:off x="1042229" y="125725"/>
            <a:ext cx="6573222" cy="4903474"/>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p:nvPr/>
        </p:nvSpPr>
        <p:spPr>
          <a:xfrm>
            <a:off x="0" y="0"/>
            <a:ext cx="3000000" cy="554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endParaRPr sz="2400" b="1">
              <a:solidFill>
                <a:srgbClr val="FF3300"/>
              </a:solidFill>
            </a:endParaRPr>
          </a:p>
        </p:txBody>
      </p:sp>
      <p:sp>
        <p:nvSpPr>
          <p:cNvPr id="63" name="Google Shape;63;p14"/>
          <p:cNvSpPr txBox="1"/>
          <p:nvPr/>
        </p:nvSpPr>
        <p:spPr>
          <a:xfrm>
            <a:off x="187025" y="200400"/>
            <a:ext cx="8804100" cy="506905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ru" sz="2300" b="1" dirty="0">
                <a:solidFill>
                  <a:srgbClr val="C00000"/>
                </a:solidFill>
                <a:latin typeface="Times New Roman"/>
                <a:ea typeface="Times New Roman"/>
                <a:cs typeface="Times New Roman"/>
                <a:sym typeface="Times New Roman"/>
              </a:rPr>
              <a:t>Олунньу. Саҥарар саҥа. Төрөөбүт төрүт тыл.</a:t>
            </a:r>
            <a:endParaRPr sz="2300" b="1">
              <a:solidFill>
                <a:srgbClr val="C00000"/>
              </a:solidFill>
              <a:latin typeface="Times New Roman"/>
              <a:ea typeface="Times New Roman"/>
              <a:cs typeface="Times New Roman"/>
              <a:sym typeface="Times New Roman"/>
            </a:endParaRPr>
          </a:p>
          <a:p>
            <a:pPr marL="0" lvl="0" indent="0" algn="just" rtl="0">
              <a:lnSpc>
                <a:spcPct val="115000"/>
              </a:lnSpc>
              <a:spcBef>
                <a:spcPts val="0"/>
              </a:spcBef>
              <a:spcAft>
                <a:spcPts val="0"/>
              </a:spcAft>
              <a:buNone/>
            </a:pPr>
            <a:r>
              <a:rPr lang="ru" sz="2300" b="1" dirty="0">
                <a:solidFill>
                  <a:srgbClr val="C00000"/>
                </a:solidFill>
                <a:latin typeface="Times New Roman"/>
                <a:ea typeface="Times New Roman"/>
                <a:cs typeface="Times New Roman"/>
                <a:sym typeface="Times New Roman"/>
              </a:rPr>
              <a:t>Олунньу – кыстык аҕыс ыйыттан бэсиһэ. Кыһыҥҥы үһүс ый. Бу  ый аата уон сыыппараны кытта ситимнээх.Хотугу олохтоохтор олунньуну күн тахсар ыйа дииллэр. Олунньуга Дьыл оҕуһун муоһа тостор. Олунньу ый 12 күнүгэр бастакы муос, 24 күнүгэр иккис муос тостоллор. Орто дойдуга олунньу ыйга Одун Хаан суолтата улахан. Одун, Чыҥыс Хаан ахсыс халлааҥҥа олорор айыылар. Бу халлааны өссө Турук айыыларын халлаана диибит. Кинилэр биирдии бэйэлэрэ сэттэлии дьүһүннээхтэр. Сэттэ ини-бии буолан көстөллөр. Одун Хаан – оҥоһуу төрдө. Баары барытын кини ыйбыт. Турук айыыларын халлааныгар кут-сүр чөл туруга баар.</a:t>
            </a:r>
            <a:endParaRPr sz="2300" b="1">
              <a:solidFill>
                <a:srgbClr val="C00000"/>
              </a:solidFill>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p:nvPr/>
        </p:nvSpPr>
        <p:spPr>
          <a:xfrm>
            <a:off x="0" y="0"/>
            <a:ext cx="8871000" cy="4856684"/>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ru" sz="2400" dirty="0">
                <a:solidFill>
                  <a:srgbClr val="C00000"/>
                </a:solidFill>
                <a:latin typeface="Times New Roman"/>
                <a:ea typeface="Times New Roman"/>
                <a:cs typeface="Times New Roman"/>
                <a:sym typeface="Times New Roman"/>
              </a:rPr>
              <a:t>Тыл иччитэ Ытык Чыыбыстаан. Саха өйдүүрүнэн, тыл иччилээх. Болкулуор матырыйаалларыттан көрдөххө, тыл иччитэ икки суол ааттаах. Ытык Чыыбыстаан биитэр Чупчурукаан.</a:t>
            </a:r>
            <a:endParaRPr sz="2400">
              <a:solidFill>
                <a:srgbClr val="C00000"/>
              </a:solidFill>
              <a:latin typeface="Times New Roman"/>
              <a:ea typeface="Times New Roman"/>
              <a:cs typeface="Times New Roman"/>
              <a:sym typeface="Times New Roman"/>
            </a:endParaRPr>
          </a:p>
          <a:p>
            <a:pPr marL="0" lvl="0" indent="0" algn="just" rtl="0">
              <a:lnSpc>
                <a:spcPct val="115000"/>
              </a:lnSpc>
              <a:spcBef>
                <a:spcPts val="0"/>
              </a:spcBef>
              <a:spcAft>
                <a:spcPts val="0"/>
              </a:spcAft>
              <a:buNone/>
            </a:pPr>
            <a:r>
              <a:rPr lang="ru" sz="2400" dirty="0">
                <a:solidFill>
                  <a:srgbClr val="C00000"/>
                </a:solidFill>
                <a:latin typeface="Times New Roman"/>
                <a:ea typeface="Times New Roman"/>
                <a:cs typeface="Times New Roman"/>
                <a:sym typeface="Times New Roman"/>
              </a:rPr>
              <a:t>  Тыл иччитин Алексей Елисеевич Кулаковскай уот, уу, тыа иччитин кытта биир кэккэҕэ ааттыыр. Кини маннык суруйар «Человеческое слово имеет свое «иччи». Сказанное слово превращается в вещую птичку, летит по назначению и пересказывает первоначальное слово. В сказках говорится, что «слово», превратившись в молодого жеребца, летит в верхний мир распространять по всем небесам сказанное богатырем среднего мира, а в нижний мир спускается в образе ярого быка».</a:t>
            </a:r>
            <a:endParaRPr sz="2400">
              <a:solidFill>
                <a:srgbClr val="C00000"/>
              </a:solidFill>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pic>
        <p:nvPicPr>
          <p:cNvPr id="73" name="Google Shape;73;p16"/>
          <p:cNvPicPr preferRelativeResize="0"/>
          <p:nvPr/>
        </p:nvPicPr>
        <p:blipFill>
          <a:blip r:embed="rId3">
            <a:alphaModFix/>
          </a:blip>
          <a:stretch>
            <a:fillRect/>
          </a:stretch>
        </p:blipFill>
        <p:spPr>
          <a:xfrm>
            <a:off x="2811238" y="133788"/>
            <a:ext cx="5765975" cy="4875925"/>
          </a:xfrm>
          <a:prstGeom prst="rect">
            <a:avLst/>
          </a:prstGeom>
          <a:noFill/>
          <a:ln>
            <a:noFill/>
          </a:ln>
        </p:spPr>
      </p:pic>
      <p:pic>
        <p:nvPicPr>
          <p:cNvPr id="74" name="Google Shape;74;p16"/>
          <p:cNvPicPr preferRelativeResize="0"/>
          <p:nvPr/>
        </p:nvPicPr>
        <p:blipFill>
          <a:blip r:embed="rId4">
            <a:alphaModFix/>
          </a:blip>
          <a:stretch>
            <a:fillRect/>
          </a:stretch>
        </p:blipFill>
        <p:spPr>
          <a:xfrm>
            <a:off x="213775" y="187250"/>
            <a:ext cx="2284500" cy="22975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pic>
        <p:nvPicPr>
          <p:cNvPr id="79" name="Google Shape;79;p17"/>
          <p:cNvPicPr preferRelativeResize="0"/>
          <p:nvPr/>
        </p:nvPicPr>
        <p:blipFill>
          <a:blip r:embed="rId3">
            <a:alphaModFix/>
          </a:blip>
          <a:stretch>
            <a:fillRect/>
          </a:stretch>
        </p:blipFill>
        <p:spPr>
          <a:xfrm>
            <a:off x="2637325" y="192475"/>
            <a:ext cx="6134975" cy="2559625"/>
          </a:xfrm>
          <a:prstGeom prst="rect">
            <a:avLst/>
          </a:prstGeom>
          <a:noFill/>
          <a:ln>
            <a:noFill/>
          </a:ln>
        </p:spPr>
      </p:pic>
      <p:pic>
        <p:nvPicPr>
          <p:cNvPr id="80" name="Google Shape;80;p17"/>
          <p:cNvPicPr preferRelativeResize="0"/>
          <p:nvPr/>
        </p:nvPicPr>
        <p:blipFill rotWithShape="1">
          <a:blip r:embed="rId4">
            <a:alphaModFix/>
          </a:blip>
          <a:srcRect r="10297"/>
          <a:stretch/>
        </p:blipFill>
        <p:spPr>
          <a:xfrm>
            <a:off x="152400" y="2904500"/>
            <a:ext cx="6460675" cy="1196950"/>
          </a:xfrm>
          <a:prstGeom prst="rect">
            <a:avLst/>
          </a:prstGeom>
          <a:noFill/>
          <a:ln>
            <a:noFill/>
          </a:ln>
        </p:spPr>
      </p:pic>
      <p:pic>
        <p:nvPicPr>
          <p:cNvPr id="81" name="Google Shape;81;p17"/>
          <p:cNvPicPr preferRelativeResize="0"/>
          <p:nvPr/>
        </p:nvPicPr>
        <p:blipFill>
          <a:blip r:embed="rId5">
            <a:alphaModFix/>
          </a:blip>
          <a:stretch>
            <a:fillRect/>
          </a:stretch>
        </p:blipFill>
        <p:spPr>
          <a:xfrm>
            <a:off x="253875" y="259325"/>
            <a:ext cx="2173075" cy="2185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https://ds02.infourok.ru/uploads/ex/07df/000328a6-9456fa45/img1.jpg"/>
          <p:cNvPicPr/>
          <p:nvPr/>
        </p:nvPicPr>
        <p:blipFill>
          <a:blip r:embed="rId2"/>
          <a:srcRect/>
          <a:stretch>
            <a:fillRect/>
          </a:stretch>
        </p:blipFill>
        <p:spPr bwMode="auto">
          <a:xfrm>
            <a:off x="298425" y="221260"/>
            <a:ext cx="5940425" cy="4455319"/>
          </a:xfrm>
          <a:prstGeom prst="rect">
            <a:avLst/>
          </a:prstGeom>
          <a:noFill/>
          <a:ln w="9525">
            <a:noFill/>
            <a:miter lim="800000"/>
            <a:headEnd/>
            <a:tailEnd/>
          </a:ln>
        </p:spPr>
      </p:pic>
      <p:pic>
        <p:nvPicPr>
          <p:cNvPr id="4" name="Рисунок 3" descr="C:\ФОТКИ, семья\Портреты КВС\ВС3 (2).jpg"/>
          <p:cNvPicPr/>
          <p:nvPr/>
        </p:nvPicPr>
        <p:blipFill>
          <a:blip r:embed="rId3" cstate="print"/>
          <a:srcRect/>
          <a:stretch>
            <a:fillRect/>
          </a:stretch>
        </p:blipFill>
        <p:spPr bwMode="auto">
          <a:xfrm>
            <a:off x="6352891" y="2809789"/>
            <a:ext cx="819150" cy="929640"/>
          </a:xfrm>
          <a:prstGeom prst="rect">
            <a:avLst/>
          </a:prstGeom>
          <a:noFill/>
          <a:ln w="9525">
            <a:noFill/>
            <a:miter lim="800000"/>
            <a:headEnd/>
            <a:tailEnd/>
          </a:ln>
        </p:spPr>
      </p:pic>
      <p:sp>
        <p:nvSpPr>
          <p:cNvPr id="2049" name="Rectangle 1"/>
          <p:cNvSpPr>
            <a:spLocks noChangeArrowheads="1"/>
          </p:cNvSpPr>
          <p:nvPr/>
        </p:nvSpPr>
        <p:spPr bwMode="auto">
          <a:xfrm>
            <a:off x="6243851" y="3773606"/>
            <a:ext cx="2900149"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Кривошапкина Валентина Семеновна</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ГБПОУ </a:t>
            </a:r>
            <a:r>
              <a:rPr kumimoji="0" lang="ru-RU" sz="10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ХОК</a:t>
            </a:r>
            <a:r>
              <a:rPr kumimoji="0" lang="ru-RU" sz="1000" b="0" i="0" u="none" strike="noStrike" cap="none" normalizeH="0" baseline="0" dirty="0" smtClean="0">
                <a:ln>
                  <a:noFill/>
                </a:ln>
                <a:solidFill>
                  <a:schemeClr val="tx1"/>
                </a:solidFill>
                <a:effectLst/>
                <a:latin typeface="Calibri"/>
                <a:ea typeface="Calibri" pitchFamily="34" charset="0"/>
                <a:cs typeface="Times New Roman" pitchFamily="18" charset="0"/>
              </a:rPr>
              <a:t>»</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им.Н.Е. </a:t>
            </a:r>
            <a:r>
              <a:rPr kumimoji="0" lang="ru-RU" sz="1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Мординова-Амма</a:t>
            </a:r>
            <a:r>
              <a:rPr kumimoji="0" lang="ru-RU"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Аччыгыйа</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261</Words>
  <PresentationFormat>Экран (16:9)</PresentationFormat>
  <Paragraphs>10</Paragraphs>
  <Slides>7</Slides>
  <Notes>5</Notes>
  <HiddenSlides>0</HiddenSlides>
  <MMClips>0</MMClips>
  <ScaleCrop>false</ScaleCrop>
  <HeadingPairs>
    <vt:vector size="4" baseType="variant">
      <vt:variant>
        <vt:lpstr>Тема</vt:lpstr>
      </vt:variant>
      <vt:variant>
        <vt:i4>1</vt:i4>
      </vt:variant>
      <vt:variant>
        <vt:lpstr>Заголовки слайдов</vt:lpstr>
      </vt:variant>
      <vt:variant>
        <vt:i4>7</vt:i4>
      </vt:variant>
    </vt:vector>
  </HeadingPairs>
  <TitlesOfParts>
    <vt:vector size="8" baseType="lpstr">
      <vt:lpstr>Simple Light</vt:lpstr>
      <vt:lpstr>Олунньу- хомуһун ыйа. Тыл идэтэ</vt:lpstr>
      <vt:lpstr>Слайд 2</vt:lpstr>
      <vt:lpstr>Слайд 3</vt:lpstr>
      <vt:lpstr>Слайд 4</vt:lpstr>
      <vt:lpstr>Слайд 5</vt:lpstr>
      <vt:lpstr>Слайд 6</vt:lpstr>
      <vt:lpstr>Слайд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Олунньу- хомуһун ыйа. Тыл идэтэ</dc:title>
  <cp:lastModifiedBy>Home</cp:lastModifiedBy>
  <cp:revision>1</cp:revision>
  <dcterms:modified xsi:type="dcterms:W3CDTF">2021-12-13T07:26:44Z</dcterms:modified>
</cp:coreProperties>
</file>