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2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62177A36-B14C-4F5A-98E1-ADD222F9AB8A}">
  <a:tblStyle styleId="{62177A36-B14C-4F5A-98E1-ADD222F9AB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8A20BFA-DD61-4219-8A83-825085BA876A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rgbClr val="EFF3E9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FF3E9"/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l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92D6555-6699-4FA0-9DBC-B16E6CD933EC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/>
      <a:tcStyle>
        <a:tcBdr/>
      </a:tcStyle>
    </a:band2H>
    <a:band1V>
      <a:tcTxStyle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-610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c324861ae9_2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c324861ae9_2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c324861ae9_2_6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gc324861ae9_2_6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c324861ae9_2_4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c324861ae9_2_4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c324861ae9_2_2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gc324861ae9_2_2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c324861ae9_2_1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c324861ae9_2_1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c324861ae9_2_10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gc324861ae9_2_10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c324861ae9_2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gc324861ae9_2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c324861ae9_2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c324861ae9_2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c324861ae9_2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c324861ae9_2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c324861ae9_2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gc324861ae9_2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c324861ae9_2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c324861ae9_2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c324861ae9_2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c324861ae9_2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c324861ae9_2_8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gc324861ae9_2_8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c324861ae9_2_7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gc324861ae9_2_7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2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8" name="Google Shape;108;p22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3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 rot="5400000">
            <a:off x="5463750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 rot="5400000">
            <a:off x="1272750" y="-609572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2C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40000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12" scaled="0"/>
        </a:gra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spd="med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h.wikipedia.org/wiki/%D0%9D%D1%83%D1%83%D1%87%D1%87%D0%B0_%D1%82%D1%8B%D0%BB%D0%B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sah.wikipedia.org/wiki/%D0%A1%D0%B0%D2%A5%D0%B0_%D0%B8%D1%80%D1%8D%D1%8D%D1%82%D1%8D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/>
          <p:nvPr/>
        </p:nvSpPr>
        <p:spPr>
          <a:xfrm>
            <a:off x="4572000" y="1001975"/>
            <a:ext cx="4432500" cy="40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2150" b="1" dirty="0">
                <a:solidFill>
                  <a:srgbClr val="5B0F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Ахсаан аат</a:t>
            </a:r>
            <a:r>
              <a:rPr lang="ru" sz="2150" dirty="0">
                <a:solidFill>
                  <a:srgbClr val="5B0F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ru" sz="2150" dirty="0">
                <a:solidFill>
                  <a:srgbClr val="5B0F00"/>
                </a:solidFill>
                <a:highlight>
                  <a:srgbClr val="FFFFFF"/>
                </a:highlight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нууч.</a:t>
            </a:r>
            <a:r>
              <a:rPr lang="ru" sz="2150" dirty="0">
                <a:solidFill>
                  <a:srgbClr val="5B0F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2150" i="1" dirty="0">
                <a:solidFill>
                  <a:srgbClr val="5B0F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Имя числительное</a:t>
            </a:r>
            <a:r>
              <a:rPr lang="ru" sz="2150" dirty="0">
                <a:solidFill>
                  <a:srgbClr val="5B0F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) - </a:t>
            </a:r>
            <a:r>
              <a:rPr lang="ru" sz="2150" dirty="0">
                <a:solidFill>
                  <a:srgbClr val="5B0F00"/>
                </a:solidFill>
                <a:highlight>
                  <a:srgbClr val="FFFFFF"/>
                </a:highlight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саҥа ирээтэ</a:t>
            </a:r>
            <a:r>
              <a:rPr lang="ru" sz="2150" dirty="0">
                <a:solidFill>
                  <a:srgbClr val="5B0F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Бирэдимиэт ахсаанын эбэтэр ааҕыллар бэрээдэгин көрдөрөр</a:t>
            </a:r>
            <a:endParaRPr sz="2150" dirty="0">
              <a:solidFill>
                <a:srgbClr val="5B0F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2150" dirty="0">
                <a:solidFill>
                  <a:srgbClr val="5B0F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Аттарыы ахсаан аат - хас да тыл ситиминэн бэриллэр аат: уон биир, сүүс уон икки.</a:t>
            </a:r>
            <a:endParaRPr sz="2150" dirty="0">
              <a:solidFill>
                <a:srgbClr val="5B0F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ru" sz="2150" dirty="0">
                <a:solidFill>
                  <a:srgbClr val="5B0F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Судургу ахсаан аат - биир тылынан бэриллэр аат: икки, сүүс, тыһыынча.</a:t>
            </a:r>
            <a:endParaRPr sz="2150" dirty="0">
              <a:solidFill>
                <a:srgbClr val="5B0F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" name="Google Shape;136;p26"/>
          <p:cNvSpPr txBox="1">
            <a:spLocks noGrp="1"/>
          </p:cNvSpPr>
          <p:nvPr>
            <p:ph type="title"/>
          </p:nvPr>
        </p:nvSpPr>
        <p:spPr>
          <a:xfrm>
            <a:off x="4572000" y="135743"/>
            <a:ext cx="426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АХСААН ААТ - САҤА ЧААҺА</a:t>
            </a:r>
          </a:p>
        </p:txBody>
      </p:sp>
      <p:pic>
        <p:nvPicPr>
          <p:cNvPr id="137" name="Google Shape;137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2476" y="3278600"/>
            <a:ext cx="4149450" cy="17431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6"/>
          <p:cNvPicPr preferRelativeResize="0"/>
          <p:nvPr/>
        </p:nvPicPr>
        <p:blipFill rotWithShape="1">
          <a:blip r:embed="rId6">
            <a:alphaModFix/>
          </a:blip>
          <a:srcRect t="8151"/>
          <a:stretch/>
        </p:blipFill>
        <p:spPr>
          <a:xfrm>
            <a:off x="192475" y="336175"/>
            <a:ext cx="4149450" cy="28584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5"/>
          <p:cNvSpPr txBox="1">
            <a:spLocks noGrp="1"/>
          </p:cNvSpPr>
          <p:nvPr>
            <p:ph type="title"/>
          </p:nvPr>
        </p:nvSpPr>
        <p:spPr>
          <a:xfrm>
            <a:off x="357158" y="21429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lang="ru" sz="3200" b="1">
                <a:solidFill>
                  <a:srgbClr val="DF322D"/>
                </a:solidFill>
              </a:rPr>
              <a:t>Ахсаан аат </a:t>
            </a:r>
            <a:br>
              <a:rPr lang="ru" sz="3200" b="1">
                <a:solidFill>
                  <a:srgbClr val="DF322D"/>
                </a:solidFill>
              </a:rPr>
            </a:br>
            <a:r>
              <a:rPr lang="ru" sz="3200" b="1">
                <a:solidFill>
                  <a:srgbClr val="DF322D"/>
                </a:solidFill>
              </a:rPr>
              <a:t>норуот тылынан уус-уран айымньытыгар</a:t>
            </a:r>
            <a:endParaRPr sz="3200" b="1">
              <a:solidFill>
                <a:srgbClr val="DF322D"/>
              </a:solidFill>
            </a:endParaRPr>
          </a:p>
        </p:txBody>
      </p:sp>
      <p:sp>
        <p:nvSpPr>
          <p:cNvPr id="192" name="Google Shape;192;p35"/>
          <p:cNvSpPr txBox="1">
            <a:spLocks noGrp="1"/>
          </p:cNvSpPr>
          <p:nvPr>
            <p:ph type="body" idx="1"/>
          </p:nvPr>
        </p:nvSpPr>
        <p:spPr>
          <a:xfrm>
            <a:off x="457200" y="1071552"/>
            <a:ext cx="8229600" cy="38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just" rtl="0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ru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Сарсыарда </a:t>
            </a:r>
            <a:r>
              <a:rPr lang="ru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түөрт</a:t>
            </a:r>
            <a:r>
              <a:rPr lang="ru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атахтаах, күнүс </a:t>
            </a:r>
            <a:r>
              <a:rPr lang="ru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икки</a:t>
            </a:r>
            <a:r>
              <a:rPr lang="ru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атахтаах, киэhэ </a:t>
            </a:r>
            <a:r>
              <a:rPr lang="ru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үс</a:t>
            </a:r>
            <a:r>
              <a:rPr lang="ru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атахтаах баар үһү.</a:t>
            </a:r>
            <a:endParaRPr/>
          </a:p>
          <a:p>
            <a:pPr marL="342900" lvl="0" indent="-34290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ctr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lang="ru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(киhи үнэрэ, хаамара, кырдьан тайахтанара)</a:t>
            </a:r>
            <a:endParaRPr/>
          </a:p>
          <a:p>
            <a:pPr marL="342900" lvl="0" indent="-34290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ctr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lang="ru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төһө ахсаан аат</a:t>
            </a:r>
            <a:endParaRPr sz="28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3" name="Google Shape;193;p35" descr="C:\Users\Владелец\Documents\аниме\танцующие дети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14744" y="2411014"/>
            <a:ext cx="1393031" cy="9644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Google Shape;198;p36" descr="C:\Users\Владелец\Documents\аниме\цветы1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70728" y="125002"/>
            <a:ext cx="1035845" cy="1035845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36"/>
          <p:cNvSpPr txBox="1">
            <a:spLocks noGrp="1"/>
          </p:cNvSpPr>
          <p:nvPr>
            <p:ph type="title"/>
          </p:nvPr>
        </p:nvSpPr>
        <p:spPr>
          <a:xfrm>
            <a:off x="357158" y="21429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lang="ru" sz="3200" b="1">
                <a:solidFill>
                  <a:srgbClr val="DF322D"/>
                </a:solidFill>
              </a:rPr>
              <a:t>Ахсаан аат </a:t>
            </a:r>
            <a:br>
              <a:rPr lang="ru" sz="3200" b="1">
                <a:solidFill>
                  <a:srgbClr val="DF322D"/>
                </a:solidFill>
              </a:rPr>
            </a:br>
            <a:r>
              <a:rPr lang="ru" sz="3200" b="1">
                <a:solidFill>
                  <a:srgbClr val="DF322D"/>
                </a:solidFill>
              </a:rPr>
              <a:t>норуот тылынан уус-уран айымньытыгар</a:t>
            </a:r>
            <a:endParaRPr sz="3200" b="1">
              <a:solidFill>
                <a:srgbClr val="DF322D"/>
              </a:solidFill>
            </a:endParaRPr>
          </a:p>
        </p:txBody>
      </p:sp>
      <p:sp>
        <p:nvSpPr>
          <p:cNvPr id="200" name="Google Shape;200;p36"/>
          <p:cNvSpPr txBox="1">
            <a:spLocks noGrp="1"/>
          </p:cNvSpPr>
          <p:nvPr>
            <p:ph type="body" idx="1"/>
          </p:nvPr>
        </p:nvSpPr>
        <p:spPr>
          <a:xfrm>
            <a:off x="457200" y="1071552"/>
            <a:ext cx="8229600" cy="38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…Абааhы кыыhа кийииккитин хаңыл ат атаҕар баайыҥ, оттон уолгутун ый </a:t>
            </a:r>
            <a:r>
              <a:rPr lang="ru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…...</a:t>
            </a:r>
            <a:r>
              <a:rPr lang="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хонугун мэлдьи сүүрүктээх ууга оҕустарың, этин-хаанын бырта5ын, үөнүн-көйүүрүн ыраастатың…</a:t>
            </a:r>
            <a:endParaRPr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ctr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lang="ru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«Биэс ынахтаах Бэйбэрикээн эмээхсин» </a:t>
            </a:r>
            <a:endParaRPr dirty="0"/>
          </a:p>
          <a:p>
            <a:pPr marL="342900" lvl="0" indent="-342900" algn="ctr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lang="ru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норуот остуоруйата)</a:t>
            </a:r>
            <a:endParaRPr dirty="0"/>
          </a:p>
          <a:p>
            <a:pPr marL="342900" lvl="0" indent="-342900" algn="ctr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lang="ru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төһө ахсаан аат</a:t>
            </a:r>
            <a:endParaRPr sz="28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1" name="Google Shape;201;p36" descr="C:\Users\Владелец\Documents\аниме\цветы1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7158" y="3797960"/>
            <a:ext cx="1035845" cy="1035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36" descr="C:\Users\Владелец\Documents\аниме\цветы1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0291" y="3797961"/>
            <a:ext cx="1035845" cy="10358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7"/>
          <p:cNvSpPr txBox="1">
            <a:spLocks noGrp="1"/>
          </p:cNvSpPr>
          <p:nvPr>
            <p:ph type="title"/>
          </p:nvPr>
        </p:nvSpPr>
        <p:spPr>
          <a:xfrm>
            <a:off x="357158" y="21429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57142"/>
              <a:buFont typeface="Calibri"/>
              <a:buNone/>
            </a:pPr>
            <a:r>
              <a:rPr lang="ru" b="1">
                <a:solidFill>
                  <a:srgbClr val="DF322D"/>
                </a:solidFill>
              </a:rPr>
              <a:t>Ахсаан аат </a:t>
            </a:r>
            <a:br>
              <a:rPr lang="ru" b="1">
                <a:solidFill>
                  <a:srgbClr val="DF322D"/>
                </a:solidFill>
              </a:rPr>
            </a:br>
            <a:r>
              <a:rPr lang="ru" b="1">
                <a:solidFill>
                  <a:srgbClr val="DF322D"/>
                </a:solidFill>
              </a:rPr>
              <a:t>норуот тылынан уус-уран айымньытыгар</a:t>
            </a:r>
            <a:endParaRPr b="1">
              <a:solidFill>
                <a:srgbClr val="DF322D"/>
              </a:solidFill>
            </a:endParaRPr>
          </a:p>
        </p:txBody>
      </p:sp>
      <p:sp>
        <p:nvSpPr>
          <p:cNvPr id="208" name="Google Shape;208;p37"/>
          <p:cNvSpPr txBox="1">
            <a:spLocks noGrp="1"/>
          </p:cNvSpPr>
          <p:nvPr>
            <p:ph type="body" idx="1"/>
          </p:nvPr>
        </p:nvSpPr>
        <p:spPr>
          <a:xfrm>
            <a:off x="457200" y="1071700"/>
            <a:ext cx="8229600" cy="3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ru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</a:t>
            </a:r>
            <a:r>
              <a:rPr lang="ru" sz="21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Ол оҕо, арай,</a:t>
            </a:r>
            <a:endParaRPr sz="210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ru" sz="21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…… </a:t>
            </a:r>
            <a:r>
              <a:rPr lang="ru" sz="21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хоноот – биирдэнэн,</a:t>
            </a:r>
            <a:endParaRPr sz="210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ru" sz="21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…….</a:t>
            </a:r>
            <a:r>
              <a:rPr lang="ru" sz="21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хоноот – иккилэнэн,</a:t>
            </a:r>
            <a:endParaRPr sz="210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ru" sz="21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…..</a:t>
            </a:r>
            <a:r>
              <a:rPr lang="ru" sz="21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хоноот – үстэнэн</a:t>
            </a:r>
            <a:endParaRPr sz="210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ru" sz="21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Үөскүлэңник үүммүт,</a:t>
            </a:r>
            <a:endParaRPr sz="210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ru" sz="21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Омуннаахтык улааппыт…</a:t>
            </a:r>
            <a:endParaRPr sz="21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lang="ru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(С.С.Васильев-Борогонскай «Эрчимэн Бэргэн»)</a:t>
            </a:r>
            <a:endParaRPr/>
          </a:p>
          <a:p>
            <a:pPr marL="342900" lvl="0" indent="-342900" algn="ctr" rtl="0">
              <a:spcBef>
                <a:spcPts val="560"/>
              </a:spcBef>
              <a:spcAft>
                <a:spcPts val="1200"/>
              </a:spcAft>
              <a:buClr>
                <a:srgbClr val="FF0000"/>
              </a:buClr>
              <a:buSzPts val="2800"/>
              <a:buNone/>
            </a:pPr>
            <a:r>
              <a:rPr lang="ru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төһө ахсаан аат</a:t>
            </a:r>
            <a:endParaRPr sz="28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9" name="Google Shape;209;p37" descr="C:\Users\Владелец\Documents\ScanTo\ОЛОНХО\Фотография (8) - копия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4277" y="1139049"/>
            <a:ext cx="1600925" cy="232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8F93E6CF-9789-4A9E-B2C6-65A612DA8E06}"/>
              </a:ext>
            </a:extLst>
          </p:cNvPr>
          <p:cNvGrpSpPr/>
          <p:nvPr/>
        </p:nvGrpSpPr>
        <p:grpSpPr>
          <a:xfrm>
            <a:off x="-5476" y="-1"/>
            <a:ext cx="9136472" cy="5143501"/>
            <a:chOff x="-5476" y="-1"/>
            <a:chExt cx="8766235" cy="4935071"/>
          </a:xfrm>
        </p:grpSpPr>
        <p:pic>
          <p:nvPicPr>
            <p:cNvPr id="214" name="Google Shape;214;p38"/>
            <p:cNvPicPr preferRelativeResize="0"/>
            <p:nvPr/>
          </p:nvPicPr>
          <p:blipFill rotWithShape="1">
            <a:blip r:embed="rId3">
              <a:alphaModFix/>
            </a:blip>
            <a:srcRect r="4858" b="84967"/>
            <a:stretch/>
          </p:blipFill>
          <p:spPr>
            <a:xfrm>
              <a:off x="-5476" y="-1"/>
              <a:ext cx="8766235" cy="91439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" name="Google Shape;214;p38">
              <a:extLst>
                <a:ext uri="{FF2B5EF4-FFF2-40B4-BE49-F238E27FC236}">
                  <a16:creationId xmlns:a16="http://schemas.microsoft.com/office/drawing/2014/main" xmlns="" id="{B8020C59-97EA-4C76-98C9-1D5CD054D541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t="33900" r="4031"/>
            <a:stretch/>
          </p:blipFill>
          <p:spPr>
            <a:xfrm>
              <a:off x="-5476" y="914392"/>
              <a:ext cx="8766235" cy="402067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Times New Roman"/>
              <a:buNone/>
            </a:pPr>
            <a: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Ахсаан ааттары туhанан </a:t>
            </a:r>
            <a:b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b="1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кылааскыт</a:t>
            </a:r>
            <a: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эбэтэр </a:t>
            </a:r>
            <a:r>
              <a:rPr lang="ru" b="1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нэhилиэккит  </a:t>
            </a:r>
            <a: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туhунан тиэкистэ оңоруң</a:t>
            </a:r>
            <a:endParaRPr b="1" dirty="0">
              <a:solidFill>
                <a:srgbClr val="DF322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20" name="Google Shape;220;p39" descr="C:\Users\Владелец\Documents\аниме\школа\2.gif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l="1326" t="1230" b="3210"/>
          <a:stretch/>
        </p:blipFill>
        <p:spPr>
          <a:xfrm>
            <a:off x="1324646" y="2010334"/>
            <a:ext cx="6420860" cy="31331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4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57142"/>
              <a:buFont typeface="Times New Roman"/>
              <a:buNone/>
            </a:pPr>
            <a: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Ахсаан аат биhиги олохпутугар</a:t>
            </a:r>
            <a:endParaRPr b="1" dirty="0">
              <a:solidFill>
                <a:srgbClr val="DF322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4" name="Google Shape;144;p27"/>
          <p:cNvSpPr txBox="1">
            <a:spLocks noGrp="1"/>
          </p:cNvSpPr>
          <p:nvPr>
            <p:ph type="body" idx="1"/>
          </p:nvPr>
        </p:nvSpPr>
        <p:spPr>
          <a:xfrm>
            <a:off x="214282" y="964395"/>
            <a:ext cx="8643900" cy="38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just" rtl="0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1828           (тыhыынча а</a:t>
            </a:r>
            <a:r>
              <a:rPr lang="ru-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ҕ</a:t>
            </a:r>
            <a:r>
              <a:rPr lang="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ыс сүүс сүүрбэ а</a:t>
            </a:r>
            <a:r>
              <a:rPr lang="ru-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ҕ</a:t>
            </a:r>
            <a:r>
              <a:rPr lang="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ыс) </a:t>
            </a:r>
            <a:endParaRPr sz="2300" dirty="0"/>
          </a:p>
          <a:p>
            <a:pPr marL="342900" lvl="0" indent="-342900" algn="just" rtl="0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507             (биэс сүүс сэттэ)</a:t>
            </a:r>
            <a:endParaRPr sz="2300" dirty="0"/>
          </a:p>
          <a:p>
            <a:pPr marL="342900" lvl="0" indent="-342900" algn="just" rtl="0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150-ча        (сүүс биэс уонча)</a:t>
            </a:r>
            <a:endParaRPr sz="2300" dirty="0"/>
          </a:p>
          <a:p>
            <a:pPr marL="342900" lvl="0" indent="-342900" algn="just" rtl="0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27,7            (сүүрбэ сэттэ сыалай сэттэ)</a:t>
            </a:r>
            <a:endParaRPr sz="2300" dirty="0"/>
          </a:p>
          <a:p>
            <a:pPr marL="342900" lvl="0" indent="-342900" algn="just" rtl="0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74               (сэттэ уон түөрт)</a:t>
            </a:r>
            <a:endParaRPr sz="2300" dirty="0"/>
          </a:p>
          <a:p>
            <a:pPr marL="342900" lvl="0" indent="-342900" algn="just" rtl="0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7-лии         (сэттэлии)</a:t>
            </a:r>
            <a:endParaRPr sz="2300" dirty="0"/>
          </a:p>
          <a:p>
            <a:pPr marL="342900" lvl="0" indent="-342900" algn="just" rtl="0">
              <a:spcBef>
                <a:spcPts val="640"/>
              </a:spcBef>
              <a:spcAft>
                <a:spcPts val="1200"/>
              </a:spcAft>
              <a:buClr>
                <a:srgbClr val="002060"/>
              </a:buClr>
              <a:buSzPts val="3200"/>
              <a:buNone/>
            </a:pPr>
            <a:r>
              <a:rPr lang="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9-сус          (тохсус)</a:t>
            </a:r>
            <a:endParaRPr sz="23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" name="Рисунок 3" descr="C:\ФОТКИ, семья\Портреты КВС\ВС3 (2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8360" y="3355700"/>
            <a:ext cx="819150" cy="929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6687402" y="4346813"/>
            <a:ext cx="245659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ХОК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им.Н.Е.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Мординова-Амма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845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" name="Google Shape;149;p28"/>
          <p:cNvGraphicFramePr/>
          <p:nvPr>
            <p:extLst>
              <p:ext uri="{D42A27DB-BD31-4B8C-83A1-F6EECF244321}">
                <p14:modId xmlns:p14="http://schemas.microsoft.com/office/powerpoint/2010/main" xmlns="" val="2053983354"/>
              </p:ext>
            </p:extLst>
          </p:nvPr>
        </p:nvGraphicFramePr>
        <p:xfrm>
          <a:off x="147918" y="152400"/>
          <a:ext cx="8697457" cy="4293048"/>
        </p:xfrm>
        <a:graphic>
          <a:graphicData uri="http://schemas.openxmlformats.org/drawingml/2006/table">
            <a:tbl>
              <a:tblPr>
                <a:noFill/>
                <a:tableStyleId>{62177A36-B14C-4F5A-98E1-ADD222F9AB8A}</a:tableStyleId>
              </a:tblPr>
              <a:tblGrid>
                <a:gridCol w="44240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733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Чинчийэргэ   сорудахтар, ыйытыылар. 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 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</a:txBody>
                  <a:tcPr marL="68575" marR="68575" marT="91425" marB="91425">
                    <a:lnL w="126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129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1.	5,12,2000 сыл,3/4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Бу чыыhылалары тылынан суруйан көр. Чыыhыланы тылынан суруйуу тыл үөрэ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ҕ</a:t>
                      </a: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эр үгүс буолар. Онон маннык ахсааны, чыыhыланы кэриччи аа</a:t>
                      </a:r>
                      <a:r>
                        <a:rPr lang="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ҕ</a:t>
                      </a: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ыыга предмет хаhыс буоларын бэлиэтиир тыллар…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 …………………………………..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аат диэн ааттаналлар эбит (ситэрэн биэр)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 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  <a:p>
                      <a:pPr marL="457200" lvl="0" indent="-22860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1. 	Бэйэн  төрөөбүт сылгын, ыйгын, к</a:t>
                      </a:r>
                      <a:r>
                        <a:rPr lang="ru-RU" sz="1800" dirty="0" err="1">
                          <a:solidFill>
                            <a:srgbClr val="002060"/>
                          </a:solidFill>
                        </a:rPr>
                        <a:t>ү</a:t>
                      </a:r>
                      <a:r>
                        <a:rPr lang="ru-RU" sz="18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ҥҥ</a:t>
                      </a:r>
                      <a:r>
                        <a:rPr lang="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ү</a:t>
                      </a: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н  суругунан суруй.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  <a:p>
                      <a:pPr marL="45720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Ахсаан ааты аннынан тарт.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   </a:t>
                      </a: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2.  Ахсаан ааттаах  өс  хоhоонун  суруй.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/>
        </p:nvSpPr>
        <p:spPr>
          <a:xfrm>
            <a:off x="0" y="0"/>
            <a:ext cx="9031200" cy="1448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rgbClr val="002060"/>
                </a:solidFill>
              </a:rPr>
              <a:t>1.     Бэриллибит ахсаан ааттарга ыйытыыта  туруор, үрдүлэригэр суруй , кэтээн көр, ахсаан аат ханнык   ыйытыыларга   эппиэттиир эбитий?</a:t>
            </a:r>
            <a:endParaRPr sz="1800" dirty="0">
              <a:solidFill>
                <a:srgbClr val="002060"/>
              </a:solidFill>
            </a:endParaRPr>
          </a:p>
          <a:p>
            <a:pPr marL="2286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rgbClr val="002060"/>
                </a:solidFill>
              </a:rPr>
              <a:t>       </a:t>
            </a:r>
            <a:r>
              <a:rPr lang="ru" sz="1800" i="1" dirty="0">
                <a:solidFill>
                  <a:srgbClr val="002060"/>
                </a:solidFill>
              </a:rPr>
              <a:t>сүүрбэ,  сүүсчэкэ, төрдүс алтыа, үс гыммыт биирэ.</a:t>
            </a:r>
            <a:endParaRPr sz="1800" i="1" dirty="0">
              <a:solidFill>
                <a:srgbClr val="002060"/>
              </a:solidFill>
            </a:endParaRPr>
          </a:p>
        </p:txBody>
      </p:sp>
      <p:graphicFrame>
        <p:nvGraphicFramePr>
          <p:cNvPr id="155" name="Google Shape;155;p29"/>
          <p:cNvGraphicFramePr/>
          <p:nvPr>
            <p:extLst>
              <p:ext uri="{D42A27DB-BD31-4B8C-83A1-F6EECF244321}">
                <p14:modId xmlns:p14="http://schemas.microsoft.com/office/powerpoint/2010/main" xmlns="" val="2477111364"/>
              </p:ext>
            </p:extLst>
          </p:nvPr>
        </p:nvGraphicFramePr>
        <p:xfrm>
          <a:off x="152400" y="1605300"/>
          <a:ext cx="8878800" cy="3468594"/>
        </p:xfrm>
        <a:graphic>
          <a:graphicData uri="http://schemas.openxmlformats.org/drawingml/2006/table">
            <a:tbl>
              <a:tblPr>
                <a:noFill/>
                <a:tableStyleId>{62177A36-B14C-4F5A-98E1-ADD222F9AB8A}</a:tableStyleId>
              </a:tblPr>
              <a:tblGrid>
                <a:gridCol w="45519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68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256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Бэриллибит  этиигэ   ахсаан   ааттар 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ханнык  чилиэн   буолбуттарын   өйдөөн көр: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  <a:p>
                      <a:pPr marL="285750" lvl="0" indent="-28575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" sz="1800" i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Ү</a:t>
                      </a:r>
                      <a:r>
                        <a:rPr lang="ru" sz="1800" i="1" dirty="0">
                          <a:solidFill>
                            <a:srgbClr val="002060"/>
                          </a:solidFill>
                        </a:rPr>
                        <a:t>hүстэр   быйыл  бары  лаа</a:t>
                      </a:r>
                      <a:r>
                        <a:rPr lang="ru" sz="1800" i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ҕ</a:t>
                      </a:r>
                      <a:r>
                        <a:rPr lang="ru" sz="1800" i="1" dirty="0">
                          <a:solidFill>
                            <a:srgbClr val="002060"/>
                          </a:solidFill>
                        </a:rPr>
                        <a:t>ырга  </a:t>
                      </a:r>
                      <a:endParaRPr sz="1800" i="1" dirty="0">
                        <a:solidFill>
                          <a:srgbClr val="002060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i="1" dirty="0">
                          <a:solidFill>
                            <a:srgbClr val="002060"/>
                          </a:solidFill>
                        </a:rPr>
                        <a:t>сынньаннылар.</a:t>
                      </a:r>
                      <a:endParaRPr sz="1800" i="1" dirty="0">
                        <a:solidFill>
                          <a:srgbClr val="002060"/>
                        </a:solidFill>
                      </a:endParaRPr>
                    </a:p>
                    <a:p>
                      <a:pPr marL="285750" lvl="0" indent="-28575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" sz="1800" i="1" dirty="0">
                          <a:solidFill>
                            <a:srgbClr val="002060"/>
                          </a:solidFill>
                        </a:rPr>
                        <a:t>Икки  саарба  атахтаhан  сыталлар  үһү (таабырын).</a:t>
                      </a:r>
                      <a:endParaRPr sz="1800" i="1" dirty="0">
                        <a:solidFill>
                          <a:srgbClr val="002060"/>
                        </a:solidFill>
                      </a:endParaRPr>
                    </a:p>
                    <a:p>
                      <a:pPr marL="285750" lvl="0" indent="-28575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" sz="1800" i="1" dirty="0">
                          <a:solidFill>
                            <a:srgbClr val="002060"/>
                          </a:solidFill>
                        </a:rPr>
                        <a:t>Икки  төгүл   икки-түөрт.</a:t>
                      </a:r>
                      <a:endParaRPr sz="1800" i="1" dirty="0">
                        <a:solidFill>
                          <a:srgbClr val="002060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Бэриллибит  этиини  этии  чилиэннэринэн   ырыт, ахсаан  аат   ханнык  этии  чилиэнэ  буолбутугар  бол</a:t>
                      </a:r>
                      <a:r>
                        <a:rPr lang="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ҕ</a:t>
                      </a: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омто</a:t>
                      </a:r>
                      <a:r>
                        <a:rPr lang="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ҕ</a:t>
                      </a:r>
                      <a:r>
                        <a:rPr lang="ru" sz="1800" dirty="0">
                          <a:solidFill>
                            <a:srgbClr val="002060"/>
                          </a:solidFill>
                        </a:rPr>
                        <a:t>ун  уур: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i="1" dirty="0">
                          <a:solidFill>
                            <a:srgbClr val="002060"/>
                          </a:solidFill>
                        </a:rPr>
                        <a:t>Үс  сыл   устатыгар   түөртэ   кэлэн  барда.</a:t>
                      </a:r>
                      <a:endParaRPr sz="1800" i="1" dirty="0">
                        <a:solidFill>
                          <a:srgbClr val="002060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 dirty="0"/>
                        <a:t> </a:t>
                      </a:r>
                      <a:endParaRPr dirty="0"/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0"/>
          <p:cNvSpPr txBox="1">
            <a:spLocks noGrp="1"/>
          </p:cNvSpPr>
          <p:nvPr>
            <p:ph type="title"/>
          </p:nvPr>
        </p:nvSpPr>
        <p:spPr>
          <a:xfrm>
            <a:off x="457200" y="154484"/>
            <a:ext cx="82296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57142"/>
              <a:buFont typeface="Bookman Old Style"/>
              <a:buNone/>
            </a:pPr>
            <a:r>
              <a:rPr lang="ru" b="1" dirty="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Ахсаан аат </a:t>
            </a:r>
            <a:br>
              <a:rPr lang="ru" b="1" dirty="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r>
              <a:rPr lang="ru" b="1" dirty="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тутулунан арааhа</a:t>
            </a:r>
            <a:endParaRPr dirty="0"/>
          </a:p>
        </p:txBody>
      </p:sp>
      <p:graphicFrame>
        <p:nvGraphicFramePr>
          <p:cNvPr id="161" name="Google Shape;161;p30"/>
          <p:cNvGraphicFramePr/>
          <p:nvPr>
            <p:extLst>
              <p:ext uri="{D42A27DB-BD31-4B8C-83A1-F6EECF244321}">
                <p14:modId xmlns:p14="http://schemas.microsoft.com/office/powerpoint/2010/main" xmlns="" val="2449962444"/>
              </p:ext>
            </p:extLst>
          </p:nvPr>
        </p:nvGraphicFramePr>
        <p:xfrm>
          <a:off x="571472" y="1232288"/>
          <a:ext cx="8229600" cy="2971880"/>
        </p:xfrm>
        <a:graphic>
          <a:graphicData uri="http://schemas.openxmlformats.org/drawingml/2006/table">
            <a:tbl>
              <a:tblPr firstRow="1" bandRow="1">
                <a:noFill/>
                <a:tableStyleId>{B8A20BFA-DD61-4219-8A83-825085BA876A}</a:tableStyleId>
              </a:tblPr>
              <a:tblGrid>
                <a:gridCol w="8286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02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290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716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8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№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ТУТУЛА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ХОЛОБУРДАР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Сыыппаранан</a:t>
                      </a:r>
                      <a:endParaRPr sz="1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суруллуулара</a:t>
                      </a:r>
                      <a:endParaRPr sz="15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8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Судургу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Биир, сэттэ, уон, </a:t>
                      </a:r>
                      <a:endParaRPr sz="110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сүүс, тыhыынча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1, 7, 10, </a:t>
                      </a:r>
                      <a:endParaRPr sz="110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100, 1000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8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Уустук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Сүүрбэ биэс,  </a:t>
                      </a:r>
                      <a:endParaRPr sz="110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үс сүүс биэс, </a:t>
                      </a:r>
                      <a:endParaRPr sz="110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икки тыhыынча уон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25, 305, 2010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8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Паараласпыт</a:t>
                      </a:r>
                      <a:endParaRPr sz="21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Үс-түөрт,  бэhис-алтыс,  бастакы-иккис</a:t>
                      </a:r>
                      <a:endParaRPr sz="21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3-4, 5-6, </a:t>
                      </a:r>
                      <a:endParaRPr sz="1100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100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1-2</a:t>
                      </a:r>
                      <a:endParaRPr sz="21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86350" marR="863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"/>
          <p:cNvSpPr txBox="1">
            <a:spLocks noGrp="1"/>
          </p:cNvSpPr>
          <p:nvPr>
            <p:ph type="title"/>
          </p:nvPr>
        </p:nvSpPr>
        <p:spPr>
          <a:xfrm>
            <a:off x="457200" y="154484"/>
            <a:ext cx="82296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57142"/>
              <a:buFont typeface="Times New Roman"/>
              <a:buNone/>
            </a:pPr>
            <a: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Ахсаан ааттар </a:t>
            </a:r>
            <a:b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суолталарынан бөлөхтөрө</a:t>
            </a:r>
            <a:endParaRPr b="1" dirty="0">
              <a:solidFill>
                <a:srgbClr val="DF322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67" name="Google Shape;167;p31"/>
          <p:cNvGraphicFramePr/>
          <p:nvPr>
            <p:extLst>
              <p:ext uri="{D42A27DB-BD31-4B8C-83A1-F6EECF244321}">
                <p14:modId xmlns:p14="http://schemas.microsoft.com/office/powerpoint/2010/main" xmlns="" val="3086779015"/>
              </p:ext>
            </p:extLst>
          </p:nvPr>
        </p:nvGraphicFramePr>
        <p:xfrm>
          <a:off x="571472" y="1446601"/>
          <a:ext cx="8215375" cy="2237950"/>
        </p:xfrm>
        <a:graphic>
          <a:graphicData uri="http://schemas.openxmlformats.org/drawingml/2006/table">
            <a:tbl>
              <a:tblPr firstRow="1" bandRow="1">
                <a:noFill/>
                <a:tableStyleId>{E92D6555-6699-4FA0-9DBC-B16E6CD933EC}</a:tableStyleId>
              </a:tblPr>
              <a:tblGrid>
                <a:gridCol w="15716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30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430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653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Төhө </a:t>
                      </a:r>
                      <a:endParaRPr sz="110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ахсаан аат </a:t>
                      </a:r>
                      <a:endParaRPr sz="110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(Төhө? Хас?) </a:t>
                      </a:r>
                      <a:endParaRPr sz="15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Times New Roman"/>
                        <a:buNone/>
                      </a:pPr>
                      <a:r>
                        <a:rPr lang="ru" sz="15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Кэрискэ ахсаан аат</a:t>
                      </a:r>
                      <a:endParaRPr sz="15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Times New Roman"/>
                        <a:buNone/>
                      </a:pPr>
                      <a:r>
                        <a:rPr lang="ru" sz="15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(Хаhыс?) </a:t>
                      </a:r>
                      <a:endParaRPr sz="15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Үллэhик ахсаан аат</a:t>
                      </a:r>
                      <a:endParaRPr sz="15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(Хастыы? Төһөлүү?) </a:t>
                      </a:r>
                      <a:endParaRPr sz="15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Times New Roman"/>
                        <a:buNone/>
                      </a:pPr>
                      <a:r>
                        <a:rPr lang="ru" sz="15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Барыллааhын ахсаан аат</a:t>
                      </a:r>
                      <a:endParaRPr sz="15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Times New Roman"/>
                        <a:buNone/>
                      </a:pPr>
                      <a:r>
                        <a:rPr lang="ru" sz="15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(Хас? Төһө?)</a:t>
                      </a:r>
                      <a:endParaRPr sz="15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Бытархай ахсаан аат</a:t>
                      </a:r>
                      <a:endParaRPr sz="15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(Хас гыммыт хаhа?) </a:t>
                      </a:r>
                      <a:endParaRPr sz="15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54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" sz="1800" b="1" u="none" strike="noStrike" cap="none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1828</a:t>
                      </a:r>
                      <a:endParaRPr sz="11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" sz="1800" b="1" u="none" strike="noStrike" cap="none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507 </a:t>
                      </a:r>
                      <a:endParaRPr sz="11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" sz="1800" b="1" u="none" strike="noStrike" cap="none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74 </a:t>
                      </a:r>
                      <a:endParaRPr sz="11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9-сус</a:t>
                      </a:r>
                      <a:endParaRPr sz="11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7-лии </a:t>
                      </a:r>
                      <a:endParaRPr sz="11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150-ча </a:t>
                      </a:r>
                      <a:endParaRPr sz="11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27,7</a:t>
                      </a:r>
                      <a:endParaRPr sz="1100" dirty="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34300" marB="343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775" y="139050"/>
            <a:ext cx="6096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32"/>
          <p:cNvSpPr txBox="1"/>
          <p:nvPr/>
        </p:nvSpPr>
        <p:spPr>
          <a:xfrm>
            <a:off x="6332525" y="139050"/>
            <a:ext cx="2811600" cy="57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 dirty="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Алталыы, биэс, икки гыммыт биирэ, сэттэлии, төрдүс, нуул сыалай биэс дэһээтэй, алтыс, мөлүйүөн, биэстии, сүүрбэччэ, түөр уонча, үс гыммыт иккитэ, сүүс, биэс уончака, түөртүү, сүүрбэ биирис.</a:t>
            </a:r>
            <a:endParaRPr sz="2200" dirty="0">
              <a:solidFill>
                <a:srgbClr val="66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 dirty="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200" dirty="0">
              <a:solidFill>
                <a:srgbClr val="66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dirty="0">
                <a:solidFill>
                  <a:schemeClr val="dk1"/>
                </a:solidFill>
              </a:rPr>
              <a:t>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dirty="0">
                <a:solidFill>
                  <a:schemeClr val="dk1"/>
                </a:solidFill>
              </a:rPr>
              <a:t> 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Times New Roman"/>
              <a:buNone/>
            </a:pPr>
            <a:r>
              <a:rPr lang="ru" b="1" dirty="0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Суоту суоттааң</a:t>
            </a:r>
            <a:endParaRPr b="1" dirty="0">
              <a:solidFill>
                <a:srgbClr val="DF322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" name="Google Shape;179;p3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5329246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None/>
            </a:pPr>
            <a:r>
              <a:rPr lang="ru" sz="4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8,1  -  5, 46 = 2, 64</a:t>
            </a:r>
            <a:endParaRPr sz="4000" dirty="0"/>
          </a:p>
          <a:p>
            <a:pPr marL="342900" lvl="0" indent="-342900" algn="l" rtl="0">
              <a:spcBef>
                <a:spcPts val="999"/>
              </a:spcBef>
              <a:spcAft>
                <a:spcPts val="0"/>
              </a:spcAft>
              <a:buClr>
                <a:srgbClr val="00B050"/>
              </a:buClr>
              <a:buSzPct val="100000"/>
              <a:buNone/>
            </a:pPr>
            <a:r>
              <a:rPr lang="ru" sz="4000"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24,2  +  0, 867 = 25, 067</a:t>
            </a:r>
            <a:endParaRPr sz="4000" dirty="0"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342900" lvl="0" indent="-342900" algn="ctr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" dirty="0"/>
              <a:t> </a:t>
            </a:r>
            <a:r>
              <a:rPr lang="ru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Бытархай ахсаан аат</a:t>
            </a:r>
            <a:endParaRPr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80" name="Google Shape;180;p33" descr="C:\Users\Владелец\Documents\аниме\доска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86446" y="1285866"/>
            <a:ext cx="2772688" cy="21465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4"/>
          <p:cNvSpPr txBox="1">
            <a:spLocks noGrp="1"/>
          </p:cNvSpPr>
          <p:nvPr>
            <p:ph type="title"/>
          </p:nvPr>
        </p:nvSpPr>
        <p:spPr>
          <a:xfrm>
            <a:off x="357158" y="21429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lang="ru" sz="3200" b="1">
                <a:solidFill>
                  <a:srgbClr val="DF322D"/>
                </a:solidFill>
              </a:rPr>
              <a:t>Ахсаан аат </a:t>
            </a:r>
            <a:br>
              <a:rPr lang="ru" sz="3200" b="1">
                <a:solidFill>
                  <a:srgbClr val="DF322D"/>
                </a:solidFill>
              </a:rPr>
            </a:br>
            <a:r>
              <a:rPr lang="ru" sz="3200" b="1">
                <a:solidFill>
                  <a:srgbClr val="DF322D"/>
                </a:solidFill>
              </a:rPr>
              <a:t>норуот тылынан уус-уран айымньытыгар</a:t>
            </a:r>
            <a:endParaRPr sz="3200" b="1">
              <a:solidFill>
                <a:srgbClr val="DF322D"/>
              </a:solidFill>
            </a:endParaRPr>
          </a:p>
        </p:txBody>
      </p:sp>
      <p:sp>
        <p:nvSpPr>
          <p:cNvPr id="186" name="Google Shape;186;p34"/>
          <p:cNvSpPr txBox="1">
            <a:spLocks noGrp="1"/>
          </p:cNvSpPr>
          <p:nvPr>
            <p:ph type="body" idx="1"/>
          </p:nvPr>
        </p:nvSpPr>
        <p:spPr>
          <a:xfrm>
            <a:off x="457200" y="1071552"/>
            <a:ext cx="8229600" cy="38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ctr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ru" sz="25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Аҕыс</a:t>
            </a:r>
            <a:r>
              <a:rPr lang="ru" sz="25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тиистээх да, бэйэтэ аhаабат, адаар муостааҕы аhатар  баар үһү.</a:t>
            </a:r>
            <a:endParaRPr sz="2500"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500"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sz="2500"/>
          </a:p>
          <a:p>
            <a:pPr marL="342900" lvl="0" indent="-34290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ctr" rtl="0">
              <a:spcBef>
                <a:spcPts val="560"/>
              </a:spcBef>
              <a:spcAft>
                <a:spcPts val="1200"/>
              </a:spcAft>
              <a:buClr>
                <a:srgbClr val="FF0000"/>
              </a:buClr>
              <a:buSzPts val="2800"/>
              <a:buNone/>
            </a:pPr>
            <a:r>
              <a:rPr lang="ru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төһө ахсаан аат</a:t>
            </a:r>
            <a:endParaRPr sz="28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505</Words>
  <Application>Microsoft Office PowerPoint</Application>
  <PresentationFormat>Экран (16:9)</PresentationFormat>
  <Paragraphs>120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Simple Light</vt:lpstr>
      <vt:lpstr>Тема Office</vt:lpstr>
      <vt:lpstr>АХСААН ААТ - САҤА ЧААҺА</vt:lpstr>
      <vt:lpstr> Ахсаан аат биhиги олохпутугар</vt:lpstr>
      <vt:lpstr>Слайд 3</vt:lpstr>
      <vt:lpstr>Слайд 4</vt:lpstr>
      <vt:lpstr>Ахсаан аат  тутулунан арааhа</vt:lpstr>
      <vt:lpstr>Ахсаан ааттар  суолталарынан бөлөхтөрө</vt:lpstr>
      <vt:lpstr>Слайд 7</vt:lpstr>
      <vt:lpstr>Суоту суоттааң</vt:lpstr>
      <vt:lpstr>Ахсаан аат  норуот тылынан уус-уран айымньытыгар</vt:lpstr>
      <vt:lpstr>Ахсаан аат  норуот тылынан уус-уран айымньытыгар</vt:lpstr>
      <vt:lpstr>Ахсаан аат  норуот тылынан уус-уран айымньытыгар</vt:lpstr>
      <vt:lpstr>Ахсаан аат  норуот тылынан уус-уран айымньытыгар</vt:lpstr>
      <vt:lpstr>Слайд 13</vt:lpstr>
      <vt:lpstr> Ахсаан ааттары туhанан  кылааскыт эбэтэр нэhилиэккит  туhунан тиэкистэ оңоруң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Ахсаан аат-саҥа чааһа</dc:title>
  <cp:lastModifiedBy>Home</cp:lastModifiedBy>
  <cp:revision>5</cp:revision>
  <dcterms:modified xsi:type="dcterms:W3CDTF">2021-12-13T06:49:29Z</dcterms:modified>
</cp:coreProperties>
</file>