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varScale="1">
        <p:scale>
          <a:sx n="112" d="100"/>
          <a:sy n="112" d="100"/>
        </p:scale>
        <p:origin x="-610" y="-72"/>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d4115c5ef0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d4115c5ef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d4115c5ef0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d4115c5ef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d4115c5ef0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d4115c5ef0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d4115c5ef0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d4115c5ef0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d4115c5ef0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d4115c5ef0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d4115c5ef0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d4115c5ef0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d4115c5ef0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d4115c5ef0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d4115c5ef0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d4115c5ef0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00FF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210470" y="158113"/>
            <a:ext cx="6821400" cy="4827275"/>
          </a:xfrm>
          <a:prstGeom prst="rect">
            <a:avLst/>
          </a:prstGeom>
          <a:noFill/>
          <a:ln>
            <a:noFill/>
          </a:ln>
        </p:spPr>
      </p:pic>
      <p:pic>
        <p:nvPicPr>
          <p:cNvPr id="3" name="Рисунок 2" descr="C:\ФОТКИ, семья\Портреты КВС\ВС3 (2).jpg"/>
          <p:cNvPicPr/>
          <p:nvPr/>
        </p:nvPicPr>
        <p:blipFill>
          <a:blip r:embed="rId4" cstate="print"/>
          <a:srcRect/>
          <a:stretch>
            <a:fillRect/>
          </a:stretch>
        </p:blipFill>
        <p:spPr bwMode="auto">
          <a:xfrm>
            <a:off x="7178581" y="2632369"/>
            <a:ext cx="819150" cy="929640"/>
          </a:xfrm>
          <a:prstGeom prst="rect">
            <a:avLst/>
          </a:prstGeom>
          <a:noFill/>
          <a:ln w="9525">
            <a:noFill/>
            <a:miter lim="800000"/>
            <a:headEnd/>
            <a:tailEnd/>
          </a:ln>
        </p:spPr>
      </p:pic>
      <p:sp>
        <p:nvSpPr>
          <p:cNvPr id="18433" name="Rectangle 1"/>
          <p:cNvSpPr>
            <a:spLocks noChangeArrowheads="1"/>
          </p:cNvSpPr>
          <p:nvPr/>
        </p:nvSpPr>
        <p:spPr bwMode="auto">
          <a:xfrm>
            <a:off x="7042244" y="3582537"/>
            <a:ext cx="2101755" cy="11387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Кривошапкина Валентина Семеновна</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ГБПОУ </a:t>
            </a:r>
            <a:r>
              <a:rPr kumimoji="0" lang="ru-RU" sz="10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ХОК</a:t>
            </a:r>
            <a:r>
              <a:rPr kumimoji="0" lang="ru-RU" sz="1000" b="0" i="0" u="none" strike="noStrike" cap="none" normalizeH="0" baseline="0" dirty="0" smtClean="0">
                <a:ln>
                  <a:noFill/>
                </a:ln>
                <a:solidFill>
                  <a:schemeClr val="tx1"/>
                </a:solidFill>
                <a:effectLst/>
                <a:latin typeface="Calibri"/>
                <a:ea typeface="Calibri" pitchFamily="34" charset="0"/>
                <a:cs typeface="Times New Roman" pitchFamily="18" charset="0"/>
              </a:rPr>
              <a:t>»</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им.Н.Е. </a:t>
            </a:r>
            <a:r>
              <a:rPr kumimoji="0" lang="ru-RU" sz="1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Мординова-Амма</a:t>
            </a:r>
            <a:r>
              <a:rPr kumimoji="0" lang="ru-RU"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Аччыгыйа</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4"/>
          <p:cNvPicPr preferRelativeResize="0"/>
          <p:nvPr/>
        </p:nvPicPr>
        <p:blipFill>
          <a:blip r:embed="rId3">
            <a:alphaModFix/>
          </a:blip>
          <a:stretch>
            <a:fillRect/>
          </a:stretch>
        </p:blipFill>
        <p:spPr>
          <a:xfrm>
            <a:off x="152400" y="152400"/>
            <a:ext cx="2505075" cy="2352675"/>
          </a:xfrm>
          <a:prstGeom prst="rect">
            <a:avLst/>
          </a:prstGeom>
          <a:noFill/>
          <a:ln>
            <a:noFill/>
          </a:ln>
        </p:spPr>
      </p:pic>
      <p:sp>
        <p:nvSpPr>
          <p:cNvPr id="60" name="Google Shape;60;p14"/>
          <p:cNvSpPr txBox="1"/>
          <p:nvPr/>
        </p:nvSpPr>
        <p:spPr>
          <a:xfrm>
            <a:off x="2939150" y="152400"/>
            <a:ext cx="6105600" cy="22533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ru" sz="2400" b="1">
                <a:solidFill>
                  <a:srgbClr val="006600"/>
                </a:solidFill>
              </a:rPr>
              <a:t>Үрүҥ  Айыы Тойон ыйа.</a:t>
            </a:r>
            <a:endParaRPr sz="2400" b="1">
              <a:solidFill>
                <a:srgbClr val="006600"/>
              </a:solidFill>
            </a:endParaRPr>
          </a:p>
          <a:p>
            <a:pPr marL="0" lvl="0" indent="0" algn="just" rtl="0">
              <a:lnSpc>
                <a:spcPct val="115000"/>
              </a:lnSpc>
              <a:spcBef>
                <a:spcPts val="0"/>
              </a:spcBef>
              <a:spcAft>
                <a:spcPts val="0"/>
              </a:spcAft>
              <a:buNone/>
            </a:pPr>
            <a:r>
              <a:rPr lang="ru" sz="2400" b="1">
                <a:solidFill>
                  <a:srgbClr val="006600"/>
                </a:solidFill>
              </a:rPr>
              <a:t>Бэс ыйа – түүнэ суох сырдык ый. Бу ыйга Үрүҥ Айыы чугаһыыр. Кинини ыҥырар тыл «Айхал» диэн. Бэлиэтэ – күн ойуу.     </a:t>
            </a:r>
            <a:endParaRPr sz="2400" b="1">
              <a:solidFill>
                <a:srgbClr val="006600"/>
              </a:solidFill>
            </a:endParaRPr>
          </a:p>
        </p:txBody>
      </p:sp>
      <p:sp>
        <p:nvSpPr>
          <p:cNvPr id="61" name="Google Shape;61;p14"/>
          <p:cNvSpPr txBox="1"/>
          <p:nvPr/>
        </p:nvSpPr>
        <p:spPr>
          <a:xfrm>
            <a:off x="0" y="2505075"/>
            <a:ext cx="4572000" cy="2738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ru" sz="2100">
                <a:solidFill>
                  <a:srgbClr val="006600"/>
                </a:solidFill>
                <a:latin typeface="Times New Roman"/>
                <a:ea typeface="Times New Roman"/>
                <a:cs typeface="Times New Roman"/>
                <a:sym typeface="Times New Roman"/>
              </a:rPr>
              <a:t>Мас күүскэ көҕөрөр ыйа бэс ыйа дэнэр. Тулаҥ чээлэй күөх, эгэлгэ чээчик. Тыа маһа бүтүннүү ситэр-сириэдийэр, салгын сыта мүөттүү минньийэр. Сылам күн элбээн иһэр. Бу ыйга киһи айыылартан сүрү ылар. </a:t>
            </a:r>
            <a:endParaRPr sz="2100">
              <a:solidFill>
                <a:srgbClr val="006600"/>
              </a:solidFill>
              <a:latin typeface="Times New Roman"/>
              <a:ea typeface="Times New Roman"/>
              <a:cs typeface="Times New Roman"/>
              <a:sym typeface="Times New Roman"/>
            </a:endParaRPr>
          </a:p>
        </p:txBody>
      </p:sp>
      <p:sp>
        <p:nvSpPr>
          <p:cNvPr id="62" name="Google Shape;62;p14"/>
          <p:cNvSpPr txBox="1"/>
          <p:nvPr/>
        </p:nvSpPr>
        <p:spPr>
          <a:xfrm>
            <a:off x="5343900" y="2257800"/>
            <a:ext cx="3700800" cy="2678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ru" sz="2400" b="1">
                <a:solidFill>
                  <a:srgbClr val="006600"/>
                </a:solidFill>
              </a:rPr>
              <a:t>Айхал, айхал, айхал!</a:t>
            </a:r>
            <a:endParaRPr sz="2400" b="1">
              <a:solidFill>
                <a:srgbClr val="006600"/>
              </a:solidFill>
            </a:endParaRPr>
          </a:p>
          <a:p>
            <a:pPr marL="0" lvl="0" indent="0" algn="l" rtl="0">
              <a:lnSpc>
                <a:spcPct val="115000"/>
              </a:lnSpc>
              <a:spcBef>
                <a:spcPts val="0"/>
              </a:spcBef>
              <a:spcAft>
                <a:spcPts val="0"/>
              </a:spcAft>
              <a:buNone/>
            </a:pPr>
            <a:r>
              <a:rPr lang="ru" sz="2400" b="1">
                <a:solidFill>
                  <a:srgbClr val="006600"/>
                </a:solidFill>
              </a:rPr>
              <a:t>Куйаас тыыннаах</a:t>
            </a:r>
            <a:endParaRPr sz="2400" b="1">
              <a:solidFill>
                <a:srgbClr val="006600"/>
              </a:solidFill>
            </a:endParaRPr>
          </a:p>
          <a:p>
            <a:pPr marL="0" lvl="0" indent="0" algn="l" rtl="0">
              <a:lnSpc>
                <a:spcPct val="115000"/>
              </a:lnSpc>
              <a:spcBef>
                <a:spcPts val="0"/>
              </a:spcBef>
              <a:spcAft>
                <a:spcPts val="0"/>
              </a:spcAft>
              <a:buNone/>
            </a:pPr>
            <a:r>
              <a:rPr lang="ru" sz="2400" b="1">
                <a:solidFill>
                  <a:srgbClr val="006600"/>
                </a:solidFill>
              </a:rPr>
              <a:t>Үрүҥ Айыы Тойон,</a:t>
            </a:r>
            <a:endParaRPr sz="2400" b="1">
              <a:solidFill>
                <a:srgbClr val="006600"/>
              </a:solidFill>
            </a:endParaRPr>
          </a:p>
          <a:p>
            <a:pPr marL="0" lvl="0" indent="0" algn="l" rtl="0">
              <a:lnSpc>
                <a:spcPct val="115000"/>
              </a:lnSpc>
              <a:spcBef>
                <a:spcPts val="0"/>
              </a:spcBef>
              <a:spcAft>
                <a:spcPts val="0"/>
              </a:spcAft>
              <a:buNone/>
            </a:pPr>
            <a:r>
              <a:rPr lang="ru" sz="2400" b="1">
                <a:solidFill>
                  <a:srgbClr val="006600"/>
                </a:solidFill>
              </a:rPr>
              <a:t>Бэттэх көрөн</a:t>
            </a:r>
            <a:endParaRPr sz="2400" b="1">
              <a:solidFill>
                <a:srgbClr val="006600"/>
              </a:solidFill>
            </a:endParaRPr>
          </a:p>
          <a:p>
            <a:pPr marL="0" lvl="0" indent="0" algn="l" rtl="0">
              <a:lnSpc>
                <a:spcPct val="115000"/>
              </a:lnSpc>
              <a:spcBef>
                <a:spcPts val="0"/>
              </a:spcBef>
              <a:spcAft>
                <a:spcPts val="0"/>
              </a:spcAft>
              <a:buNone/>
            </a:pPr>
            <a:r>
              <a:rPr lang="ru" sz="2400" b="1">
                <a:solidFill>
                  <a:srgbClr val="006600"/>
                </a:solidFill>
              </a:rPr>
              <a:t>Мичик гын !</a:t>
            </a:r>
            <a:endParaRPr sz="2400" b="1">
              <a:solidFill>
                <a:srgbClr val="006600"/>
              </a:solidFill>
            </a:endParaRPr>
          </a:p>
          <a:p>
            <a:pPr marL="0" lvl="0" indent="0" algn="l" rtl="0">
              <a:lnSpc>
                <a:spcPct val="115000"/>
              </a:lnSpc>
              <a:spcBef>
                <a:spcPts val="0"/>
              </a:spcBef>
              <a:spcAft>
                <a:spcPts val="0"/>
              </a:spcAft>
              <a:buNone/>
            </a:pPr>
            <a:r>
              <a:rPr lang="ru" sz="2400" b="1">
                <a:solidFill>
                  <a:srgbClr val="006600"/>
                </a:solidFill>
              </a:rPr>
              <a:t>Дом !</a:t>
            </a:r>
            <a:endParaRPr sz="2400" b="1">
              <a:solidFill>
                <a:srgbClr val="0066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p:nvPr/>
        </p:nvSpPr>
        <p:spPr>
          <a:xfrm>
            <a:off x="3313225" y="106875"/>
            <a:ext cx="5704500" cy="502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ru" sz="2400" b="1">
                <a:solidFill>
                  <a:srgbClr val="006600"/>
                </a:solidFill>
              </a:rPr>
              <a:t>  </a:t>
            </a:r>
            <a:r>
              <a:rPr lang="ru" sz="2400" b="1">
                <a:solidFill>
                  <a:srgbClr val="FF3300"/>
                </a:solidFill>
              </a:rPr>
              <a:t> </a:t>
            </a:r>
            <a:r>
              <a:rPr lang="ru" sz="2100" b="1">
                <a:solidFill>
                  <a:srgbClr val="FF3300"/>
                </a:solidFill>
                <a:latin typeface="Times New Roman"/>
                <a:ea typeface="Times New Roman"/>
                <a:cs typeface="Times New Roman"/>
                <a:sym typeface="Times New Roman"/>
              </a:rPr>
              <a:t>Бэс ыйын бэлиэлэрэ :</a:t>
            </a:r>
            <a:endParaRPr sz="2100" b="1">
              <a:solidFill>
                <a:srgbClr val="FF3300"/>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ru" sz="2100">
                <a:solidFill>
                  <a:schemeClr val="dk1"/>
                </a:solidFill>
                <a:latin typeface="Times New Roman"/>
                <a:ea typeface="Times New Roman"/>
                <a:cs typeface="Times New Roman"/>
                <a:sym typeface="Times New Roman"/>
              </a:rPr>
              <a:t>•</a:t>
            </a:r>
            <a:r>
              <a:rPr lang="ru" sz="2100" b="1">
                <a:solidFill>
                  <a:srgbClr val="006600"/>
                </a:solidFill>
                <a:latin typeface="Times New Roman"/>
                <a:ea typeface="Times New Roman"/>
                <a:cs typeface="Times New Roman"/>
                <a:sym typeface="Times New Roman"/>
              </a:rPr>
              <a:t> </a:t>
            </a:r>
            <a:r>
              <a:rPr lang="ru" sz="2100" b="1">
                <a:solidFill>
                  <a:srgbClr val="FF3300"/>
                </a:solidFill>
                <a:latin typeface="Times New Roman"/>
                <a:ea typeface="Times New Roman"/>
                <a:cs typeface="Times New Roman"/>
                <a:sym typeface="Times New Roman"/>
              </a:rPr>
              <a:t>Таҥарата:</a:t>
            </a:r>
            <a:r>
              <a:rPr lang="ru" sz="2100" b="1">
                <a:solidFill>
                  <a:srgbClr val="006600"/>
                </a:solidFill>
                <a:latin typeface="Times New Roman"/>
                <a:ea typeface="Times New Roman"/>
                <a:cs typeface="Times New Roman"/>
                <a:sym typeface="Times New Roman"/>
              </a:rPr>
              <a:t> Үрүҥ Айыы Тойон, ойуута: күн.</a:t>
            </a:r>
            <a:endParaRPr sz="2100" b="1">
              <a:solidFill>
                <a:srgbClr val="006600"/>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ru" sz="2100">
                <a:solidFill>
                  <a:schemeClr val="dk1"/>
                </a:solidFill>
                <a:latin typeface="Times New Roman"/>
                <a:ea typeface="Times New Roman"/>
                <a:cs typeface="Times New Roman"/>
                <a:sym typeface="Times New Roman"/>
              </a:rPr>
              <a:t>•</a:t>
            </a:r>
            <a:r>
              <a:rPr lang="ru" sz="2100" b="1">
                <a:solidFill>
                  <a:srgbClr val="006600"/>
                </a:solidFill>
                <a:latin typeface="Times New Roman"/>
                <a:ea typeface="Times New Roman"/>
                <a:cs typeface="Times New Roman"/>
                <a:sym typeface="Times New Roman"/>
              </a:rPr>
              <a:t> </a:t>
            </a:r>
            <a:r>
              <a:rPr lang="ru" sz="2100" b="1">
                <a:solidFill>
                  <a:srgbClr val="FF3300"/>
                </a:solidFill>
                <a:latin typeface="Times New Roman"/>
                <a:ea typeface="Times New Roman"/>
                <a:cs typeface="Times New Roman"/>
                <a:sym typeface="Times New Roman"/>
              </a:rPr>
              <a:t>Суолтата:</a:t>
            </a:r>
            <a:r>
              <a:rPr lang="ru" sz="2100" b="1">
                <a:solidFill>
                  <a:srgbClr val="006600"/>
                </a:solidFill>
                <a:latin typeface="Times New Roman"/>
                <a:ea typeface="Times New Roman"/>
                <a:cs typeface="Times New Roman"/>
                <a:sym typeface="Times New Roman"/>
              </a:rPr>
              <a:t> алгыс.  </a:t>
            </a:r>
            <a:endParaRPr sz="2100" b="1">
              <a:solidFill>
                <a:srgbClr val="006600"/>
              </a:solidFill>
              <a:latin typeface="Times New Roman"/>
              <a:ea typeface="Times New Roman"/>
              <a:cs typeface="Times New Roman"/>
              <a:sym typeface="Times New Roman"/>
            </a:endParaRPr>
          </a:p>
          <a:p>
            <a:pPr marL="457200" lvl="0" indent="-361950" algn="l" rtl="0">
              <a:lnSpc>
                <a:spcPct val="115000"/>
              </a:lnSpc>
              <a:spcBef>
                <a:spcPts val="0"/>
              </a:spcBef>
              <a:spcAft>
                <a:spcPts val="0"/>
              </a:spcAft>
              <a:buClr>
                <a:srgbClr val="006600"/>
              </a:buClr>
              <a:buSzPts val="2100"/>
              <a:buFont typeface="Times New Roman"/>
              <a:buChar char="●"/>
            </a:pPr>
            <a:r>
              <a:rPr lang="ru" sz="2100" b="1">
                <a:solidFill>
                  <a:srgbClr val="FF3300"/>
                </a:solidFill>
                <a:latin typeface="Times New Roman"/>
                <a:ea typeface="Times New Roman"/>
                <a:cs typeface="Times New Roman"/>
                <a:sym typeface="Times New Roman"/>
              </a:rPr>
              <a:t>Тыла:</a:t>
            </a:r>
            <a:r>
              <a:rPr lang="ru" sz="2100" b="1">
                <a:solidFill>
                  <a:srgbClr val="006600"/>
                </a:solidFill>
                <a:latin typeface="Times New Roman"/>
                <a:ea typeface="Times New Roman"/>
                <a:cs typeface="Times New Roman"/>
                <a:sym typeface="Times New Roman"/>
              </a:rPr>
              <a:t> айхал. </a:t>
            </a:r>
            <a:endParaRPr sz="2100" b="1">
              <a:solidFill>
                <a:srgbClr val="006600"/>
              </a:solidFill>
              <a:latin typeface="Times New Roman"/>
              <a:ea typeface="Times New Roman"/>
              <a:cs typeface="Times New Roman"/>
              <a:sym typeface="Times New Roman"/>
            </a:endParaRPr>
          </a:p>
          <a:p>
            <a:pPr marL="457200" lvl="0" indent="-361950" algn="l" rtl="0">
              <a:lnSpc>
                <a:spcPct val="115000"/>
              </a:lnSpc>
              <a:spcBef>
                <a:spcPts val="0"/>
              </a:spcBef>
              <a:spcAft>
                <a:spcPts val="0"/>
              </a:spcAft>
              <a:buClr>
                <a:srgbClr val="006600"/>
              </a:buClr>
              <a:buSzPts val="2100"/>
              <a:buFont typeface="Times New Roman"/>
              <a:buChar char="●"/>
            </a:pPr>
            <a:r>
              <a:rPr lang="ru" sz="2100" b="1">
                <a:solidFill>
                  <a:srgbClr val="FF3300"/>
                </a:solidFill>
                <a:latin typeface="Times New Roman"/>
                <a:ea typeface="Times New Roman"/>
                <a:cs typeface="Times New Roman"/>
                <a:sym typeface="Times New Roman"/>
              </a:rPr>
              <a:t>Сулуһа:</a:t>
            </a:r>
            <a:r>
              <a:rPr lang="ru" sz="2100" b="1">
                <a:solidFill>
                  <a:srgbClr val="006600"/>
                </a:solidFill>
                <a:latin typeface="Times New Roman"/>
                <a:ea typeface="Times New Roman"/>
                <a:cs typeface="Times New Roman"/>
                <a:sym typeface="Times New Roman"/>
              </a:rPr>
              <a:t> Кус Уйата.</a:t>
            </a:r>
            <a:endParaRPr sz="2100" b="1">
              <a:solidFill>
                <a:srgbClr val="006600"/>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ru" sz="2100">
                <a:solidFill>
                  <a:schemeClr val="dk1"/>
                </a:solidFill>
                <a:latin typeface="Times New Roman"/>
                <a:ea typeface="Times New Roman"/>
                <a:cs typeface="Times New Roman"/>
                <a:sym typeface="Times New Roman"/>
              </a:rPr>
              <a:t>•</a:t>
            </a:r>
            <a:r>
              <a:rPr lang="ru" sz="2100" b="1">
                <a:solidFill>
                  <a:srgbClr val="006600"/>
                </a:solidFill>
                <a:latin typeface="Times New Roman"/>
                <a:ea typeface="Times New Roman"/>
                <a:cs typeface="Times New Roman"/>
                <a:sym typeface="Times New Roman"/>
              </a:rPr>
              <a:t> </a:t>
            </a:r>
            <a:r>
              <a:rPr lang="ru" sz="2100" b="1">
                <a:solidFill>
                  <a:srgbClr val="FF0000"/>
                </a:solidFill>
                <a:latin typeface="Times New Roman"/>
                <a:ea typeface="Times New Roman"/>
                <a:cs typeface="Times New Roman"/>
                <a:sym typeface="Times New Roman"/>
              </a:rPr>
              <a:t>Бухатыыра:</a:t>
            </a:r>
            <a:r>
              <a:rPr lang="ru" sz="2100" b="1">
                <a:solidFill>
                  <a:srgbClr val="006600"/>
                </a:solidFill>
                <a:latin typeface="Times New Roman"/>
                <a:ea typeface="Times New Roman"/>
                <a:cs typeface="Times New Roman"/>
                <a:sym typeface="Times New Roman"/>
              </a:rPr>
              <a:t> Ньургун Боотур, Куота: Кыыс Ньургун.                     	</a:t>
            </a:r>
            <a:endParaRPr sz="2100" b="1">
              <a:solidFill>
                <a:srgbClr val="006600"/>
              </a:solidFill>
              <a:latin typeface="Times New Roman"/>
              <a:ea typeface="Times New Roman"/>
              <a:cs typeface="Times New Roman"/>
              <a:sym typeface="Times New Roman"/>
            </a:endParaRPr>
          </a:p>
          <a:p>
            <a:pPr marL="457200" lvl="0" indent="-361950" algn="l" rtl="0">
              <a:lnSpc>
                <a:spcPct val="115000"/>
              </a:lnSpc>
              <a:spcBef>
                <a:spcPts val="0"/>
              </a:spcBef>
              <a:spcAft>
                <a:spcPts val="0"/>
              </a:spcAft>
              <a:buClr>
                <a:srgbClr val="006600"/>
              </a:buClr>
              <a:buSzPts val="2100"/>
              <a:buFont typeface="Times New Roman"/>
              <a:buChar char="●"/>
            </a:pPr>
            <a:r>
              <a:rPr lang="ru" sz="2100" b="1">
                <a:solidFill>
                  <a:srgbClr val="FF0000"/>
                </a:solidFill>
                <a:latin typeface="Times New Roman"/>
                <a:ea typeface="Times New Roman"/>
                <a:cs typeface="Times New Roman"/>
                <a:sym typeface="Times New Roman"/>
              </a:rPr>
              <a:t>Көтөрө: </a:t>
            </a:r>
            <a:r>
              <a:rPr lang="ru" sz="2100" b="1">
                <a:solidFill>
                  <a:srgbClr val="006600"/>
                </a:solidFill>
                <a:latin typeface="Times New Roman"/>
                <a:ea typeface="Times New Roman"/>
                <a:cs typeface="Times New Roman"/>
                <a:sym typeface="Times New Roman"/>
              </a:rPr>
              <a:t>кыталык.</a:t>
            </a:r>
            <a:endParaRPr sz="2100" b="1">
              <a:solidFill>
                <a:srgbClr val="006600"/>
              </a:solidFill>
              <a:latin typeface="Times New Roman"/>
              <a:ea typeface="Times New Roman"/>
              <a:cs typeface="Times New Roman"/>
              <a:sym typeface="Times New Roman"/>
            </a:endParaRPr>
          </a:p>
          <a:p>
            <a:pPr marL="914400" lvl="0" indent="-361950" algn="l" rtl="0">
              <a:lnSpc>
                <a:spcPct val="115000"/>
              </a:lnSpc>
              <a:spcBef>
                <a:spcPts val="0"/>
              </a:spcBef>
              <a:spcAft>
                <a:spcPts val="0"/>
              </a:spcAft>
              <a:buClr>
                <a:srgbClr val="006600"/>
              </a:buClr>
              <a:buSzPts val="2100"/>
              <a:buFont typeface="Times New Roman"/>
              <a:buChar char="●"/>
            </a:pPr>
            <a:r>
              <a:rPr lang="ru" sz="2100" b="1">
                <a:solidFill>
                  <a:srgbClr val="FF3300"/>
                </a:solidFill>
                <a:latin typeface="Times New Roman"/>
                <a:ea typeface="Times New Roman"/>
                <a:cs typeface="Times New Roman"/>
                <a:sym typeface="Times New Roman"/>
              </a:rPr>
              <a:t>Мала:</a:t>
            </a:r>
            <a:r>
              <a:rPr lang="ru" sz="2100" b="1">
                <a:solidFill>
                  <a:srgbClr val="006600"/>
                </a:solidFill>
                <a:latin typeface="Times New Roman"/>
                <a:ea typeface="Times New Roman"/>
                <a:cs typeface="Times New Roman"/>
                <a:sym typeface="Times New Roman"/>
              </a:rPr>
              <a:t> баҕах.	</a:t>
            </a:r>
            <a:endParaRPr sz="2100" b="1">
              <a:solidFill>
                <a:srgbClr val="006600"/>
              </a:solidFill>
              <a:latin typeface="Times New Roman"/>
              <a:ea typeface="Times New Roman"/>
              <a:cs typeface="Times New Roman"/>
              <a:sym typeface="Times New Roman"/>
            </a:endParaRPr>
          </a:p>
          <a:p>
            <a:pPr marL="457200" lvl="0" indent="-361950" algn="l" rtl="0">
              <a:lnSpc>
                <a:spcPct val="115000"/>
              </a:lnSpc>
              <a:spcBef>
                <a:spcPts val="0"/>
              </a:spcBef>
              <a:spcAft>
                <a:spcPts val="0"/>
              </a:spcAft>
              <a:buClr>
                <a:srgbClr val="006600"/>
              </a:buClr>
              <a:buSzPts val="2100"/>
              <a:buFont typeface="Times New Roman"/>
              <a:buChar char="●"/>
            </a:pPr>
            <a:r>
              <a:rPr lang="ru" sz="2100" b="1">
                <a:solidFill>
                  <a:srgbClr val="FF0000"/>
                </a:solidFill>
                <a:latin typeface="Times New Roman"/>
                <a:ea typeface="Times New Roman"/>
                <a:cs typeface="Times New Roman"/>
                <a:sym typeface="Times New Roman"/>
              </a:rPr>
              <a:t>Тыаһа:</a:t>
            </a:r>
            <a:r>
              <a:rPr lang="ru" sz="2100" b="1">
                <a:solidFill>
                  <a:srgbClr val="006600"/>
                </a:solidFill>
                <a:latin typeface="Times New Roman"/>
                <a:ea typeface="Times New Roman"/>
                <a:cs typeface="Times New Roman"/>
                <a:sym typeface="Times New Roman"/>
              </a:rPr>
              <a:t> табык.        	</a:t>
            </a:r>
            <a:endParaRPr sz="2100" b="1">
              <a:solidFill>
                <a:srgbClr val="006600"/>
              </a:solidFill>
              <a:latin typeface="Times New Roman"/>
              <a:ea typeface="Times New Roman"/>
              <a:cs typeface="Times New Roman"/>
              <a:sym typeface="Times New Roman"/>
            </a:endParaRPr>
          </a:p>
          <a:p>
            <a:pPr marL="457200" lvl="0" indent="-361950" algn="l" rtl="0">
              <a:lnSpc>
                <a:spcPct val="115000"/>
              </a:lnSpc>
              <a:spcBef>
                <a:spcPts val="0"/>
              </a:spcBef>
              <a:spcAft>
                <a:spcPts val="0"/>
              </a:spcAft>
              <a:buClr>
                <a:srgbClr val="006600"/>
              </a:buClr>
              <a:buSzPts val="2100"/>
              <a:buFont typeface="Times New Roman"/>
              <a:buChar char="●"/>
            </a:pPr>
            <a:r>
              <a:rPr lang="ru" sz="2100" b="1">
                <a:solidFill>
                  <a:srgbClr val="FF0000"/>
                </a:solidFill>
                <a:latin typeface="Times New Roman"/>
                <a:ea typeface="Times New Roman"/>
                <a:cs typeface="Times New Roman"/>
                <a:sym typeface="Times New Roman"/>
              </a:rPr>
              <a:t>Кыыла:</a:t>
            </a:r>
            <a:r>
              <a:rPr lang="ru" sz="2100" b="1">
                <a:solidFill>
                  <a:srgbClr val="006600"/>
                </a:solidFill>
                <a:latin typeface="Times New Roman"/>
                <a:ea typeface="Times New Roman"/>
                <a:cs typeface="Times New Roman"/>
                <a:sym typeface="Times New Roman"/>
              </a:rPr>
              <a:t> сылгы. </a:t>
            </a:r>
            <a:endParaRPr sz="2100" b="1">
              <a:solidFill>
                <a:srgbClr val="006600"/>
              </a:solidFill>
              <a:latin typeface="Times New Roman"/>
              <a:ea typeface="Times New Roman"/>
              <a:cs typeface="Times New Roman"/>
              <a:sym typeface="Times New Roman"/>
            </a:endParaRPr>
          </a:p>
          <a:p>
            <a:pPr marL="457200" lvl="0" indent="-361950" algn="l" rtl="0">
              <a:lnSpc>
                <a:spcPct val="115000"/>
              </a:lnSpc>
              <a:spcBef>
                <a:spcPts val="0"/>
              </a:spcBef>
              <a:spcAft>
                <a:spcPts val="0"/>
              </a:spcAft>
              <a:buClr>
                <a:srgbClr val="006600"/>
              </a:buClr>
              <a:buSzPts val="2100"/>
              <a:buFont typeface="Times New Roman"/>
              <a:buChar char="●"/>
            </a:pPr>
            <a:r>
              <a:rPr lang="ru" sz="2100" b="1">
                <a:solidFill>
                  <a:srgbClr val="FF3300"/>
                </a:solidFill>
                <a:latin typeface="Times New Roman"/>
                <a:ea typeface="Times New Roman"/>
                <a:cs typeface="Times New Roman"/>
                <a:sym typeface="Times New Roman"/>
              </a:rPr>
              <a:t>Аһа:</a:t>
            </a:r>
            <a:r>
              <a:rPr lang="ru" sz="2100" b="1">
                <a:solidFill>
                  <a:srgbClr val="006600"/>
                </a:solidFill>
                <a:latin typeface="Times New Roman"/>
                <a:ea typeface="Times New Roman"/>
                <a:cs typeface="Times New Roman"/>
                <a:sym typeface="Times New Roman"/>
              </a:rPr>
              <a:t> кымыс.</a:t>
            </a:r>
            <a:endParaRPr sz="2100" b="1">
              <a:solidFill>
                <a:srgbClr val="006600"/>
              </a:solidFill>
              <a:latin typeface="Times New Roman"/>
              <a:ea typeface="Times New Roman"/>
              <a:cs typeface="Times New Roman"/>
              <a:sym typeface="Times New Roman"/>
            </a:endParaRPr>
          </a:p>
          <a:p>
            <a:pPr marL="457200" lvl="0" indent="-361950" algn="l" rtl="0">
              <a:lnSpc>
                <a:spcPct val="115000"/>
              </a:lnSpc>
              <a:spcBef>
                <a:spcPts val="0"/>
              </a:spcBef>
              <a:spcAft>
                <a:spcPts val="0"/>
              </a:spcAft>
              <a:buClr>
                <a:srgbClr val="006600"/>
              </a:buClr>
              <a:buSzPts val="2100"/>
              <a:buFont typeface="Times New Roman"/>
              <a:buChar char="●"/>
            </a:pPr>
            <a:r>
              <a:rPr lang="ru" sz="2100" b="1">
                <a:solidFill>
                  <a:srgbClr val="006600"/>
                </a:solidFill>
                <a:latin typeface="Times New Roman"/>
                <a:ea typeface="Times New Roman"/>
                <a:cs typeface="Times New Roman"/>
                <a:sym typeface="Times New Roman"/>
              </a:rPr>
              <a:t> </a:t>
            </a:r>
            <a:r>
              <a:rPr lang="ru" sz="2100" b="1">
                <a:solidFill>
                  <a:srgbClr val="FF0000"/>
                </a:solidFill>
                <a:latin typeface="Times New Roman"/>
                <a:ea typeface="Times New Roman"/>
                <a:cs typeface="Times New Roman"/>
                <a:sym typeface="Times New Roman"/>
              </a:rPr>
              <a:t>Үүнээйитэ: </a:t>
            </a:r>
            <a:r>
              <a:rPr lang="ru" sz="2100" b="1">
                <a:solidFill>
                  <a:srgbClr val="006600"/>
                </a:solidFill>
                <a:latin typeface="Times New Roman"/>
                <a:ea typeface="Times New Roman"/>
                <a:cs typeface="Times New Roman"/>
                <a:sym typeface="Times New Roman"/>
              </a:rPr>
              <a:t>бэс.</a:t>
            </a:r>
            <a:endParaRPr sz="2100" b="1">
              <a:solidFill>
                <a:srgbClr val="006600"/>
              </a:solidFill>
              <a:latin typeface="Times New Roman"/>
              <a:ea typeface="Times New Roman"/>
              <a:cs typeface="Times New Roman"/>
              <a:sym typeface="Times New Roman"/>
            </a:endParaRPr>
          </a:p>
        </p:txBody>
      </p:sp>
      <p:pic>
        <p:nvPicPr>
          <p:cNvPr id="68" name="Google Shape;68;p15"/>
          <p:cNvPicPr preferRelativeResize="0"/>
          <p:nvPr/>
        </p:nvPicPr>
        <p:blipFill rotWithShape="1">
          <a:blip r:embed="rId3">
            <a:alphaModFix/>
          </a:blip>
          <a:srcRect l="5989" r="50000"/>
          <a:stretch/>
        </p:blipFill>
        <p:spPr>
          <a:xfrm>
            <a:off x="66800" y="106875"/>
            <a:ext cx="3139523" cy="2852776"/>
          </a:xfrm>
          <a:prstGeom prst="rect">
            <a:avLst/>
          </a:prstGeom>
          <a:noFill/>
          <a:ln>
            <a:noFill/>
          </a:ln>
        </p:spPr>
      </p:pic>
      <p:pic>
        <p:nvPicPr>
          <p:cNvPr id="69" name="Google Shape;69;p15"/>
          <p:cNvPicPr preferRelativeResize="0"/>
          <p:nvPr/>
        </p:nvPicPr>
        <p:blipFill>
          <a:blip r:embed="rId4">
            <a:alphaModFix/>
          </a:blip>
          <a:stretch>
            <a:fillRect/>
          </a:stretch>
        </p:blipFill>
        <p:spPr>
          <a:xfrm>
            <a:off x="66800" y="3021700"/>
            <a:ext cx="3139524" cy="2093016"/>
          </a:xfrm>
          <a:prstGeom prst="rect">
            <a:avLst/>
          </a:prstGeom>
          <a:noFill/>
          <a:ln>
            <a:noFill/>
          </a:ln>
        </p:spPr>
      </p:pic>
      <p:pic>
        <p:nvPicPr>
          <p:cNvPr id="70" name="Google Shape;70;p15"/>
          <p:cNvPicPr preferRelativeResize="0"/>
          <p:nvPr/>
        </p:nvPicPr>
        <p:blipFill rotWithShape="1">
          <a:blip r:embed="rId5">
            <a:alphaModFix/>
          </a:blip>
          <a:srcRect r="46146" b="15067"/>
          <a:stretch/>
        </p:blipFill>
        <p:spPr>
          <a:xfrm>
            <a:off x="6660575" y="2571750"/>
            <a:ext cx="1983174" cy="23458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6"/>
          <p:cNvSpPr txBox="1"/>
          <p:nvPr/>
        </p:nvSpPr>
        <p:spPr>
          <a:xfrm>
            <a:off x="4128150" y="0"/>
            <a:ext cx="4809600" cy="4806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ru" sz="2200" b="1">
                <a:solidFill>
                  <a:srgbClr val="006600"/>
                </a:solidFill>
                <a:latin typeface="Times New Roman"/>
                <a:ea typeface="Times New Roman"/>
                <a:cs typeface="Times New Roman"/>
                <a:sym typeface="Times New Roman"/>
              </a:rPr>
              <a:t>Ыһыах алгыстаах түүнүгэр «Күнү көрсүү» үөрүүлээх түгэн үрдүк сиэргэ-туомҥа ыытыллыахтаах. Манна алгысчыт сүрүн күүһү ылар. Кини дьалбыыр тутан сир-дойду иччилэриттэн көрдөһөр, алҕыыр. Дьалбыыр диэн икки салаалаах хатыҥ мастан оҥоһуллубут, үс сиринэн үрүҥ сүүмэх сиэллээх, чуорааннаах буолар. Дьон-сэргэ күнү уруйдаан-айхаллаан көрсөр, күнтэн күүс-уох ылар.  </a:t>
            </a:r>
            <a:endParaRPr sz="2200" b="1">
              <a:solidFill>
                <a:srgbClr val="006600"/>
              </a:solidFill>
              <a:latin typeface="Times New Roman"/>
              <a:ea typeface="Times New Roman"/>
              <a:cs typeface="Times New Roman"/>
              <a:sym typeface="Times New Roman"/>
            </a:endParaRPr>
          </a:p>
        </p:txBody>
      </p:sp>
      <p:pic>
        <p:nvPicPr>
          <p:cNvPr id="76" name="Google Shape;76;p16"/>
          <p:cNvPicPr preferRelativeResize="0"/>
          <p:nvPr/>
        </p:nvPicPr>
        <p:blipFill rotWithShape="1">
          <a:blip r:embed="rId3">
            <a:alphaModFix/>
          </a:blip>
          <a:srcRect b="36032"/>
          <a:stretch/>
        </p:blipFill>
        <p:spPr>
          <a:xfrm>
            <a:off x="187025" y="152400"/>
            <a:ext cx="3740726" cy="2118750"/>
          </a:xfrm>
          <a:prstGeom prst="rect">
            <a:avLst/>
          </a:prstGeom>
          <a:noFill/>
          <a:ln>
            <a:noFill/>
          </a:ln>
        </p:spPr>
      </p:pic>
      <p:pic>
        <p:nvPicPr>
          <p:cNvPr id="77" name="Google Shape;77;p16"/>
          <p:cNvPicPr preferRelativeResize="0"/>
          <p:nvPr/>
        </p:nvPicPr>
        <p:blipFill>
          <a:blip r:embed="rId4">
            <a:alphaModFix/>
          </a:blip>
          <a:stretch>
            <a:fillRect/>
          </a:stretch>
        </p:blipFill>
        <p:spPr>
          <a:xfrm>
            <a:off x="204775" y="2418100"/>
            <a:ext cx="3705226" cy="24701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txBox="1"/>
          <p:nvPr/>
        </p:nvSpPr>
        <p:spPr>
          <a:xfrm>
            <a:off x="400800" y="0"/>
            <a:ext cx="8550000" cy="49686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ru" sz="2100" b="1">
                <a:solidFill>
                  <a:srgbClr val="006600"/>
                </a:solidFill>
                <a:latin typeface="Times New Roman"/>
                <a:ea typeface="Times New Roman"/>
                <a:cs typeface="Times New Roman"/>
                <a:sym typeface="Times New Roman"/>
              </a:rPr>
              <a:t>Олоҥхоттон бу ыйга үөһээҥҥи Айыы дойдутун ойуулааһын киирэр. Айыы суола бу дойдуттан Орто дойдуга киирэр.  «Айыы үөрэҕэ» - бэс ыйын сүрүн айымньыта. Бу айымньы аан бастаан 1990 с бэчээттэнэн тахсыбыта. Кинигэҕэ Үрүҥ Айыы Тойон 9 түһүмэллээх алгыһа кэпсэнэр. Бу алгыстар Айыы суолун үөскэтэллэр.Бу айымньы түҥ былыр үөскээбитэ уонна саха киһитин тыыннаах буолар ньымаларын түмэн кэлбитэ. Бэс ыйа барыта Улуу тунахха түбэһэр. Онон бу – саамай алгыстаах кэм. Саха саныырынан, үөһээҥҥи айыылар Орто дойдуга хаһааҥҥытааҕар да чугаһыыллар. Бу ый былаһын тухары ыһыахтар буолаллар: бэс ыйын 12 күҥҥэ диэри – туҥуй ыһыахтар, 19 күҥҥэ  диэри – эбир, от ыйын 12 күнүгэр диэри дэлэй ыһыахтар. Ыһыахтары Айыылартан алгыс ыларга анаан оҥоһуллар.    </a:t>
            </a:r>
            <a:endParaRPr sz="2100" b="1">
              <a:solidFill>
                <a:srgbClr val="006600"/>
              </a:solidFill>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8"/>
          <p:cNvSpPr txBox="1"/>
          <p:nvPr/>
        </p:nvSpPr>
        <p:spPr>
          <a:xfrm>
            <a:off x="2899075" y="0"/>
            <a:ext cx="5868000" cy="509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2100">
                <a:solidFill>
                  <a:srgbClr val="006600"/>
                </a:solidFill>
                <a:latin typeface="Times New Roman"/>
                <a:ea typeface="Times New Roman"/>
                <a:cs typeface="Times New Roman"/>
                <a:sym typeface="Times New Roman"/>
              </a:rPr>
              <a:t>Сайыҥҥы ыйдар. Сайын бастакы күнэ ыам ыйын 22 күнүттэн, сааскы Ньукуолунтан саҕаланар. Ыам ыйын 22 күнүн сарсыардата сааскы, иккис аҥара сайыҥҥы күнүнэн ааҕыллар. Бу күнтэн кэҕэ этэр, мутукча тыллар. Саха ыала кус сиир. Сайылыкка көһөр. Ол эрээри ыам ыйа дьиҥнээх сайыҥҥы ыйга киирсибэт.</a:t>
            </a:r>
            <a:r>
              <a:rPr lang="ru" sz="2500">
                <a:solidFill>
                  <a:srgbClr val="006600"/>
                </a:solidFill>
                <a:latin typeface="Times New Roman"/>
                <a:ea typeface="Times New Roman"/>
                <a:cs typeface="Times New Roman"/>
                <a:sym typeface="Times New Roman"/>
              </a:rPr>
              <a:t> </a:t>
            </a:r>
            <a:r>
              <a:rPr lang="ru" sz="2100">
                <a:solidFill>
                  <a:srgbClr val="006600"/>
                </a:solidFill>
                <a:latin typeface="Times New Roman"/>
                <a:ea typeface="Times New Roman"/>
                <a:cs typeface="Times New Roman"/>
                <a:sym typeface="Times New Roman"/>
              </a:rPr>
              <a:t>Бэс ыйа. Бэс ыйын 3 күнэ – Саар Көстөкүүн таҥара күнэ. Бу күн көтөрдөр кэлиилэрин анды түмүктүүр. Ону анды киирэр диэн ааттыыллар. Сайын кэлбитин сылгы ньургуһуна аппытынан бэлиэтииллэр. Бу үрүҥ өҥнөөх, тыалтан биэтэҥэлии турар сибэкки, хонууну хаар түспүтүн курдук маҥхатар. Утаа-сабаа халлаан күөҕэ бытархай сибэккилээх сир симэҕэ тыллар</a:t>
            </a:r>
            <a:endParaRPr sz="1100">
              <a:latin typeface="Times New Roman"/>
              <a:ea typeface="Times New Roman"/>
              <a:cs typeface="Times New Roman"/>
              <a:sym typeface="Times New Roman"/>
            </a:endParaRPr>
          </a:p>
        </p:txBody>
      </p:sp>
      <p:pic>
        <p:nvPicPr>
          <p:cNvPr id="88" name="Google Shape;88;p18"/>
          <p:cNvPicPr preferRelativeResize="0"/>
          <p:nvPr/>
        </p:nvPicPr>
        <p:blipFill>
          <a:blip r:embed="rId3">
            <a:alphaModFix/>
          </a:blip>
          <a:stretch>
            <a:fillRect/>
          </a:stretch>
        </p:blipFill>
        <p:spPr>
          <a:xfrm>
            <a:off x="152400" y="432950"/>
            <a:ext cx="2594275" cy="1941383"/>
          </a:xfrm>
          <a:prstGeom prst="rect">
            <a:avLst/>
          </a:prstGeom>
          <a:noFill/>
          <a:ln>
            <a:noFill/>
          </a:ln>
        </p:spPr>
      </p:pic>
      <p:pic>
        <p:nvPicPr>
          <p:cNvPr id="89" name="Google Shape;89;p18"/>
          <p:cNvPicPr preferRelativeResize="0"/>
          <p:nvPr/>
        </p:nvPicPr>
        <p:blipFill>
          <a:blip r:embed="rId4">
            <a:alphaModFix/>
          </a:blip>
          <a:stretch>
            <a:fillRect/>
          </a:stretch>
        </p:blipFill>
        <p:spPr>
          <a:xfrm>
            <a:off x="152400" y="2660333"/>
            <a:ext cx="2594275" cy="194570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9"/>
          <p:cNvSpPr txBox="1"/>
          <p:nvPr/>
        </p:nvSpPr>
        <p:spPr>
          <a:xfrm>
            <a:off x="2017325" y="66800"/>
            <a:ext cx="7054200" cy="5094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ru" sz="2000">
                <a:solidFill>
                  <a:srgbClr val="006600"/>
                </a:solidFill>
                <a:latin typeface="Times New Roman"/>
                <a:ea typeface="Times New Roman"/>
                <a:cs typeface="Times New Roman"/>
                <a:sym typeface="Times New Roman"/>
              </a:rPr>
              <a:t>Дөлүһүөн кытара кыыһыыта ыһыахтар саҕаланаллар. Сардаана тыллар. Ыһыах – саха дьоно таҥаратыгар, ол аата халлааҥҥа олохтоох айыыларыгар сүгүрүйэр, махтанар сайбарыына. Сайбарыын (үчүгэй түбүк, бырааһынньык) салама ыйыыр эбир ыһыахтан, сир эриэн-быраан эрдэҕинэ, ыам ыйын бүтүүтэ , бэс ыйын саҕаланыыта саҕаланар. Эбир ыһыаҕы быыппаҕынан, суоратынан ыһаллар. Дьоҥҥо ыксалаһа сылдьар Айыыһыттарга, Ынахсыт төрдүгэр, иччилэргэ сүгүрүйэллэр. Саламаны ыйыыр ыһыахха дьахтар эрэ аймах кыттар. Ити күн атыыр оҕус мааныланар, суоратынан суунар. Салама – мээнэ быа буолбатах. Бу – дьолу- соргуну тардар ситим. Таҥас кырадаһынын баайаргар бүччүм баҕа санааҥ туоларыгар баҕар. Ол баҕаҕын, итэҕэйэр буоллаххына, тардан ылыаҕыҥ. </a:t>
            </a:r>
            <a:endParaRPr sz="2000">
              <a:solidFill>
                <a:srgbClr val="006600"/>
              </a:solidFill>
              <a:latin typeface="Times New Roman"/>
              <a:ea typeface="Times New Roman"/>
              <a:cs typeface="Times New Roman"/>
              <a:sym typeface="Times New Roman"/>
            </a:endParaRPr>
          </a:p>
        </p:txBody>
      </p:sp>
      <p:pic>
        <p:nvPicPr>
          <p:cNvPr id="95" name="Google Shape;95;p19"/>
          <p:cNvPicPr preferRelativeResize="0"/>
          <p:nvPr/>
        </p:nvPicPr>
        <p:blipFill>
          <a:blip r:embed="rId3">
            <a:alphaModFix/>
          </a:blip>
          <a:stretch>
            <a:fillRect/>
          </a:stretch>
        </p:blipFill>
        <p:spPr>
          <a:xfrm>
            <a:off x="0" y="146950"/>
            <a:ext cx="2017326" cy="1344545"/>
          </a:xfrm>
          <a:prstGeom prst="rect">
            <a:avLst/>
          </a:prstGeom>
          <a:noFill/>
          <a:ln>
            <a:noFill/>
          </a:ln>
        </p:spPr>
      </p:pic>
      <p:pic>
        <p:nvPicPr>
          <p:cNvPr id="96" name="Google Shape;96;p19"/>
          <p:cNvPicPr preferRelativeResize="0"/>
          <p:nvPr/>
        </p:nvPicPr>
        <p:blipFill>
          <a:blip r:embed="rId4">
            <a:alphaModFix/>
          </a:blip>
          <a:stretch>
            <a:fillRect/>
          </a:stretch>
        </p:blipFill>
        <p:spPr>
          <a:xfrm>
            <a:off x="0" y="3612575"/>
            <a:ext cx="2017325" cy="1291631"/>
          </a:xfrm>
          <a:prstGeom prst="rect">
            <a:avLst/>
          </a:prstGeom>
          <a:noFill/>
          <a:ln>
            <a:noFill/>
          </a:ln>
        </p:spPr>
      </p:pic>
      <p:pic>
        <p:nvPicPr>
          <p:cNvPr id="97" name="Google Shape;97;p19"/>
          <p:cNvPicPr preferRelativeResize="0"/>
          <p:nvPr/>
        </p:nvPicPr>
        <p:blipFill>
          <a:blip r:embed="rId5">
            <a:alphaModFix/>
          </a:blip>
          <a:stretch>
            <a:fillRect/>
          </a:stretch>
        </p:blipFill>
        <p:spPr>
          <a:xfrm>
            <a:off x="0" y="1795538"/>
            <a:ext cx="2017325" cy="151299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20"/>
          <p:cNvPicPr preferRelativeResize="0"/>
          <p:nvPr/>
        </p:nvPicPr>
        <p:blipFill>
          <a:blip r:embed="rId3">
            <a:alphaModFix/>
          </a:blip>
          <a:stretch>
            <a:fillRect/>
          </a:stretch>
        </p:blipFill>
        <p:spPr>
          <a:xfrm>
            <a:off x="286000" y="280550"/>
            <a:ext cx="2428875" cy="3981450"/>
          </a:xfrm>
          <a:prstGeom prst="rect">
            <a:avLst/>
          </a:prstGeom>
          <a:noFill/>
          <a:ln>
            <a:noFill/>
          </a:ln>
        </p:spPr>
      </p:pic>
      <p:sp>
        <p:nvSpPr>
          <p:cNvPr id="103" name="Google Shape;103;p20"/>
          <p:cNvSpPr txBox="1"/>
          <p:nvPr/>
        </p:nvSpPr>
        <p:spPr>
          <a:xfrm>
            <a:off x="2979225" y="280550"/>
            <a:ext cx="5958300" cy="40944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ru" sz="3200">
                <a:solidFill>
                  <a:srgbClr val="006600"/>
                </a:solidFill>
              </a:rPr>
              <a:t> </a:t>
            </a:r>
            <a:r>
              <a:rPr lang="ru" sz="2400" b="1">
                <a:solidFill>
                  <a:srgbClr val="FF3300"/>
                </a:solidFill>
              </a:rPr>
              <a:t>Эллэй Боотур   төрөөбүт күнүнэн бэс ыйын 21 күнэ ааҕыллар.Эллэй – саха олоҕун төрүттээбит, Айыы үөрэҕин олохтообут киһи.</a:t>
            </a:r>
            <a:endParaRPr sz="2400" b="1">
              <a:solidFill>
                <a:srgbClr val="FF3300"/>
              </a:solidFill>
            </a:endParaRPr>
          </a:p>
          <a:p>
            <a:pPr marL="0" lvl="0" indent="0" algn="just" rtl="0">
              <a:lnSpc>
                <a:spcPct val="115000"/>
              </a:lnSpc>
              <a:spcBef>
                <a:spcPts val="0"/>
              </a:spcBef>
              <a:spcAft>
                <a:spcPts val="0"/>
              </a:spcAft>
              <a:buNone/>
            </a:pPr>
            <a:endParaRPr sz="2400" b="1">
              <a:solidFill>
                <a:srgbClr val="FF3300"/>
              </a:solidFill>
            </a:endParaRPr>
          </a:p>
          <a:p>
            <a:pPr marL="0" lvl="0" indent="0" algn="just" rtl="0">
              <a:lnSpc>
                <a:spcPct val="115000"/>
              </a:lnSpc>
              <a:spcBef>
                <a:spcPts val="0"/>
              </a:spcBef>
              <a:spcAft>
                <a:spcPts val="0"/>
              </a:spcAft>
              <a:buNone/>
            </a:pPr>
            <a:r>
              <a:rPr lang="ru" sz="2400" b="1">
                <a:solidFill>
                  <a:srgbClr val="FF3300"/>
                </a:solidFill>
              </a:rPr>
              <a:t>  Бэс ыйын 25 күнүгэр (билиҥҥинэн 11 күнэ) 1990 с  С.А.Зверев – Кыыл Уола төрөөбүтэ. Кини улуу оһуокайдьыт уонна тойуксут этэ.</a:t>
            </a:r>
            <a:endParaRPr sz="2400" b="1">
              <a:solidFill>
                <a:srgbClr val="FF33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1"/>
          <p:cNvSpPr txBox="1"/>
          <p:nvPr/>
        </p:nvSpPr>
        <p:spPr>
          <a:xfrm>
            <a:off x="3406725" y="0"/>
            <a:ext cx="5664600" cy="50640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ru" sz="1800">
                <a:solidFill>
                  <a:srgbClr val="006600"/>
                </a:solidFill>
                <a:latin typeface="Times New Roman"/>
                <a:ea typeface="Times New Roman"/>
                <a:cs typeface="Times New Roman"/>
                <a:sym typeface="Times New Roman"/>
              </a:rPr>
              <a:t>Кымыс ыһыаҕа күн муҥутуу уһаан турар кэмигэр, бэс ыйын 22 күнүгэр ыһыллар.</a:t>
            </a:r>
            <a:r>
              <a:rPr lang="ru" sz="2600">
                <a:solidFill>
                  <a:srgbClr val="006600"/>
                </a:solidFill>
                <a:latin typeface="Times New Roman"/>
                <a:ea typeface="Times New Roman"/>
                <a:cs typeface="Times New Roman"/>
                <a:sym typeface="Times New Roman"/>
              </a:rPr>
              <a:t> </a:t>
            </a:r>
            <a:r>
              <a:rPr lang="ru" sz="1800">
                <a:solidFill>
                  <a:srgbClr val="006600"/>
                </a:solidFill>
                <a:latin typeface="Times New Roman"/>
                <a:ea typeface="Times New Roman"/>
                <a:cs typeface="Times New Roman"/>
                <a:sym typeface="Times New Roman"/>
              </a:rPr>
              <a:t>Ыһыах түһүлгэтигэр ыыраахтаах туйахтаахтар (ынах-сүөһү) суох буолуохтаахтар. Ыт эмиэ. Үрүҥ тунах ыһыахха дьөһөгөй оҕото сылгы барахсан баһылыктыыр. Саха дьоно Үрүҥ Аар Тойоҥҥо сүгүрүйэр. Бэс ыйыгар былыргы саха үөрэтэригэр туттулар оту-маһы хаһаанар: чочунааҕы, көҥдөй луугу, кииһилэни, кириэни, үөрэ отун, сардаана аһын, унньууланы. Бэс ыйа – үүнүү-сайдыы ыйа. Көтөрдөр сымыыт баттыыр кэмнэрэ. Үрүҥ түүннэр үгэннэрэ. Бэс ыйын 19 күнүттэн нэдиэлэ устата күн муҥутуу уһуур. Бэс ыйыгар ыраламмытын, үөрэ-көтө сылдьар, итэҕэйэр буоллаххына туолар. Ыһыахтары Айыылартан алгыс ыларга анаан оҥоһуллар.</a:t>
            </a:r>
            <a:endParaRPr sz="1800">
              <a:solidFill>
                <a:srgbClr val="006600"/>
              </a:solidFill>
              <a:latin typeface="Times New Roman"/>
              <a:ea typeface="Times New Roman"/>
              <a:cs typeface="Times New Roman"/>
              <a:sym typeface="Times New Roman"/>
            </a:endParaRPr>
          </a:p>
        </p:txBody>
      </p:sp>
      <p:pic>
        <p:nvPicPr>
          <p:cNvPr id="109" name="Google Shape;109;p21"/>
          <p:cNvPicPr preferRelativeResize="0"/>
          <p:nvPr/>
        </p:nvPicPr>
        <p:blipFill>
          <a:blip r:embed="rId3">
            <a:alphaModFix/>
          </a:blip>
          <a:stretch>
            <a:fillRect/>
          </a:stretch>
        </p:blipFill>
        <p:spPr>
          <a:xfrm>
            <a:off x="245925" y="2461925"/>
            <a:ext cx="3101924" cy="2326443"/>
          </a:xfrm>
          <a:prstGeom prst="rect">
            <a:avLst/>
          </a:prstGeom>
          <a:noFill/>
          <a:ln>
            <a:noFill/>
          </a:ln>
        </p:spPr>
      </p:pic>
      <p:pic>
        <p:nvPicPr>
          <p:cNvPr id="110" name="Google Shape;110;p21"/>
          <p:cNvPicPr preferRelativeResize="0"/>
          <p:nvPr/>
        </p:nvPicPr>
        <p:blipFill>
          <a:blip r:embed="rId4">
            <a:alphaModFix/>
          </a:blip>
          <a:stretch>
            <a:fillRect/>
          </a:stretch>
        </p:blipFill>
        <p:spPr>
          <a:xfrm>
            <a:off x="245925" y="253193"/>
            <a:ext cx="3101924" cy="2067949"/>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701</Words>
  <PresentationFormat>Экран (16:9)</PresentationFormat>
  <Paragraphs>32</Paragraphs>
  <Slides>9</Slides>
  <Notes>9</Notes>
  <HiddenSlides>0</HiddenSlides>
  <MMClips>0</MMClips>
  <ScaleCrop>false</ScaleCrop>
  <HeadingPairs>
    <vt:vector size="4" baseType="variant">
      <vt:variant>
        <vt:lpstr>Тема</vt:lpstr>
      </vt:variant>
      <vt:variant>
        <vt:i4>1</vt:i4>
      </vt:variant>
      <vt:variant>
        <vt:lpstr>Заголовки слайдов</vt:lpstr>
      </vt:variant>
      <vt:variant>
        <vt:i4>9</vt:i4>
      </vt:variant>
    </vt:vector>
  </HeadingPairs>
  <TitlesOfParts>
    <vt:vector size="10" baseType="lpstr">
      <vt:lpstr>Simple Light</vt:lpstr>
      <vt:lpstr>Слайд 1</vt:lpstr>
      <vt:lpstr>Слайд 2</vt:lpstr>
      <vt:lpstr>Слайд 3</vt:lpstr>
      <vt:lpstr>Слайд 4</vt:lpstr>
      <vt:lpstr>Слайд 5</vt:lpstr>
      <vt:lpstr>Слайд 6</vt:lpstr>
      <vt:lpstr>Слайд 7</vt:lpstr>
      <vt:lpstr>Слайд 8</vt:lpstr>
      <vt:lpstr>Слайд 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cp:lastModifiedBy>Home</cp:lastModifiedBy>
  <cp:revision>1</cp:revision>
  <dcterms:modified xsi:type="dcterms:W3CDTF">2021-12-13T07:01:41Z</dcterms:modified>
</cp:coreProperties>
</file>