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4" r:id="rId5"/>
    <p:sldId id="265" r:id="rId6"/>
    <p:sldId id="259" r:id="rId7"/>
    <p:sldId id="288" r:id="rId8"/>
    <p:sldId id="283" r:id="rId9"/>
    <p:sldId id="289" r:id="rId10"/>
    <p:sldId id="260" r:id="rId11"/>
    <p:sldId id="278" r:id="rId12"/>
    <p:sldId id="274" r:id="rId13"/>
    <p:sldId id="286" r:id="rId14"/>
    <p:sldId id="271" r:id="rId15"/>
    <p:sldId id="268" r:id="rId16"/>
    <p:sldId id="279" r:id="rId17"/>
    <p:sldId id="282" r:id="rId18"/>
    <p:sldId id="280" r:id="rId19"/>
    <p:sldId id="285" r:id="rId20"/>
    <p:sldId id="281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A651A-3658-4A7C-9D47-227F76A9EB3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09FE8-54F1-407B-93EC-9602170ED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09FE8-54F1-407B-93EC-9602170EDF0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ah.wikipedia.org/w/index.php?title=%D0%A2%D3%A9%D1%80%D2%AF%D1%82_%D1%82%D2%AF%D2%BB%D2%AF%D0%BA&amp;action=edit&amp;redlink=1" TargetMode="External"/><Relationship Id="rId2" Type="http://schemas.openxmlformats.org/officeDocument/2006/relationships/hyperlink" Target="https://sah.wikipedia.org/wiki/%D0%A5%D0%B0%D1%80%D0%B8%D1%82%D0%BE%D0%BD%D0%BE%D0%B2_%D0%9B%D1%83%D0%BA%D0%B0_%D0%9D%D0%B8%D0%BA%D0%B8%D1%84%D0%BE%D1%80%D0%BE%D0%B2%D0%B8%D1%8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ah.wikipedia.org/w/index.php?title=%D0%A3%D0%BE%D0%BF%D1%81%D0%B0%D0%B9_%D0%B0%D0%B0%D1%82&amp;action=edit&amp;redlink=1" TargetMode="External"/><Relationship Id="rId2" Type="http://schemas.openxmlformats.org/officeDocument/2006/relationships/hyperlink" Target="https://sah.wikipedia.org/wiki/%D0%A1%D0%B0%D2%A5%D0%B0_%D0%B8%D1%80%D1%8D%D1%8D%D1%82%D1%8D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ah.wikipedia.org/wiki/%D0%90%D0%BD%D0%B0%D0%BB_%D0%B0%D0%B0%D1%8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087563" y="2133600"/>
            <a:ext cx="7056437" cy="2663825"/>
          </a:xfrm>
        </p:spPr>
        <p:txBody>
          <a:bodyPr>
            <a:normAutofit/>
          </a:bodyPr>
          <a:lstStyle/>
          <a:p>
            <a:r>
              <a:rPr lang="sah-RU" sz="4000" b="1" dirty="0" smtClean="0">
                <a:solidFill>
                  <a:srgbClr val="002060"/>
                </a:solidFill>
              </a:rPr>
              <a:t>Морфология</a:t>
            </a:r>
          </a:p>
          <a:p>
            <a:r>
              <a:rPr lang="sah-RU" sz="4000" b="1" dirty="0" smtClean="0">
                <a:solidFill>
                  <a:srgbClr val="002060"/>
                </a:solidFill>
              </a:rPr>
              <a:t>Аат тыл – саҥа чааһа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ФОТКИ, семья\Портреты КВС\ВС3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500570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00562" y="4714344"/>
            <a:ext cx="46434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ГБПОУ «ХОК»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им.Н.Е.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Мординова-Амма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sz="3600" b="1" dirty="0" smtClean="0">
                <a:solidFill>
                  <a:srgbClr val="C00000"/>
                </a:solidFill>
                <a:latin typeface="Times Sakha" pitchFamily="34" charset="0"/>
              </a:rPr>
              <a:t>Аат тыл морфологическай бэлиэтэ</a:t>
            </a:r>
            <a:endParaRPr lang="ru-RU" sz="3600" b="1" dirty="0">
              <a:solidFill>
                <a:srgbClr val="C00000"/>
              </a:solidFill>
              <a:latin typeface="Times Sakha" pitchFamily="34" charset="0"/>
            </a:endParaRPr>
          </a:p>
        </p:txBody>
      </p:sp>
      <p:pic>
        <p:nvPicPr>
          <p:cNvPr id="1026" name="Picture 2" descr="C:\Users\мария\Desktop\Отсканировано 06.10.2014 18-56_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-10000"/>
          </a:blip>
          <a:srcRect r="8641"/>
          <a:stretch>
            <a:fillRect/>
          </a:stretch>
        </p:blipFill>
        <p:spPr bwMode="auto">
          <a:xfrm rot="5400000">
            <a:off x="2608414" y="-584077"/>
            <a:ext cx="4104457" cy="82421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09c/0001c1d3-71aa6a07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42910" y="357166"/>
            <a:ext cx="8001056" cy="56323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Хоhоонунан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лэ.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Петр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Тобуруокап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Ааппыт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туhунан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Аата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суох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диэн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дойдуга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суох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Быhах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сугэ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харандаас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Былаат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утулук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матараас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Уоруу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оонньуу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аймалҕан,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Оннооҕор мас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балаҕан,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Оннооҕор бу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бэс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халҕан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йдөөҥ кээhиҥ, атастар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Барылара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ааттаахтар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Ракета, самолёт,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Аэропорт, вертолёт,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Күтэр,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чоху,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кымырдаҕас,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Күстэх, мунду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майаҕас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Барылара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туспалар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Барылара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ааттаахтар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хоhооҥҥо ханнык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ыйытыыга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эппиэттиир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тыллар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элбэхтэрий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Оччоҕуна ханнык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саҥа чааhа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буолалларый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785792"/>
          <a:ext cx="8143932" cy="2324116"/>
        </p:xfrm>
        <a:graphic>
          <a:graphicData uri="http://schemas.openxmlformats.org/drawingml/2006/table">
            <a:tbl>
              <a:tblPr/>
              <a:tblGrid>
                <a:gridCol w="2110199"/>
                <a:gridCol w="3015921"/>
                <a:gridCol w="3017812"/>
              </a:tblGrid>
              <a:tr h="64294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Сирэйэ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287" marR="72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Биир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ахсаан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287" marR="72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Элбэх ахсаан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287" marR="72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3578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287" marR="72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бын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(-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пын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-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мын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287" marR="72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-быт (-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пыт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-мыт)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287" marR="72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3578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287" marR="72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-ҕын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гын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-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хын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-ҥын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287" marR="72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-ҕыт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гыт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-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кыт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-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хыт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-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кыт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287" marR="72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3578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287" marR="72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287" marR="72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287" marR="72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4348" y="357166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Аат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тыл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кэпсиирэ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сыһыарыытын ылыыта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214686"/>
            <a:ext cx="8215370" cy="3477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Аат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тыл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үөскүүр ньымата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Үс ньыманан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үөскүүр: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Ханыылаһан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сир-дойду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кус-хаас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саҥа-иҥэ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Сыһыарыынан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ырыа-һыт, уол-чаан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кулун-чук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бар-ыы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хамс-ааһын, тут-ааччы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ый-аах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ыйыт-ык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ай-ымньы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тут-ул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сатаа-был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болҕой-мто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Тыл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суолтата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көһөн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дьиэлээх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кыайбыттар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элбэхтэр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Аат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тыл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атын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аат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тылтан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туохтууртан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һыт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чаан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чык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-ааһын,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ыы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ааччы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о.д.а.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сыһыарыынан үөскүүр.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       +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ааһын  өйдөө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өйдөөһүн          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ыы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    бар -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барыы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 </a:t>
            </a:r>
          </a:p>
          <a:p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642918"/>
            <a:ext cx="8786874" cy="5940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Туһаан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Балаҕан иһигэр Өлөксөй ытаата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Ким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ытаата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Өлөксөй.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Микиитэ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Өлөксөйдүүн аан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маҥнай 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курдук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көрүстүлэр.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Кимнээх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көрүстүлэр?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Микиитэ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Өлөксөйдүүн.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Кэпсиирэ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Эдьиийим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врач.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Эдьиийим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— врач. Мин 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үөрэнээччибин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Мин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кимминий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үөрэнээччибин.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Үөрэх баар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барҕа баай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Үөрэх тугуй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Толоруу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Кураанах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хамыйах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айахха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баппат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Туохха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баппат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айахха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Албын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тыла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мүөттээҕэр минньигэс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Туохтааҕар минньигэс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мүөттээҕэр.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Сиһилии: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халлаантан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түспэт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Хантан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түспэт?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халлаантан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Кыһыл көмүс кытах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түннүгүнэн төкүнүйэр үһү.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(Күн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Ханан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төкүнүйэр?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түннүгүнэн.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анныгар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болгуо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сытар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үһү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(Эһэ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Ханна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сытар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— сир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анныгар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Быһаарыы: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Тимир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күрдьэх кутуругунан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суруйар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үһү.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(Бөрүө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Ханнык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күрдьэх?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тимир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51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h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Аат тыл этии ханнык баҕарар чилиэнэ буолуон сөп.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643998" cy="52629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тыллар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уратылаахтарый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Тоҕо?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саныыгытый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Дьиэ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дьиэм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дьиэҥ, дьиэтэ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дьиэбит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дьиэҕит, дьиэлэрэ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арамай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(предмет)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кимиэнэ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киэнэ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буоларын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көрдөрөр аат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тылы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тардыылаах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тыл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дэнэр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Суолтата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Бас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атым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тэтэрээтэ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уруһуйдьут хартыыната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Уруу-аймах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таайдара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убайдара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ийэбит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Барамай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сорҕото-чааһа: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дьиэ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хатыҥ лабаата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остуол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атаҕа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Барамай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идэтэ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оҕус сыарҕата, суорат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аһытыыта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4285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Тардыылаах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928669"/>
          <a:ext cx="8143932" cy="2274711"/>
        </p:xfrm>
        <a:graphic>
          <a:graphicData uri="http://schemas.openxmlformats.org/drawingml/2006/table">
            <a:tbl>
              <a:tblPr/>
              <a:tblGrid>
                <a:gridCol w="1120407"/>
                <a:gridCol w="2525476"/>
                <a:gridCol w="4498049"/>
              </a:tblGrid>
              <a:tr h="614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Сирэйэ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99" marR="49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Биир</a:t>
                      </a: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ахсаан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99" marR="49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Элбэх</a:t>
                      </a: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ахсаан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(-</a:t>
                      </a:r>
                      <a:r>
                        <a:rPr lang="ru-RU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лар</a:t>
                      </a: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сыһыарыы кэнниттэн</a:t>
                      </a: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эбиллэр</a:t>
                      </a: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99" marR="49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24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с.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99" marR="49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Оҕо-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r>
                        <a:rPr lang="ru-RU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ат-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ым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99" marR="49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Оҕо-лор-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бут</a:t>
                      </a:r>
                      <a:r>
                        <a:rPr lang="ru-RU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ат-тар-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быт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99" marR="49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24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с.</a:t>
                      </a:r>
                      <a:endParaRPr lang="ru-RU" sz="20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99" marR="49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Оҕо-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ҥ</a:t>
                      </a:r>
                      <a:r>
                        <a:rPr lang="ru-RU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ат-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ыҥ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99" marR="49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Оҕо-лор-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гут</a:t>
                      </a:r>
                      <a:r>
                        <a:rPr lang="ru-RU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ат-тар-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гыт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99" marR="49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24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с.</a:t>
                      </a:r>
                      <a:endParaRPr lang="ru-RU" sz="20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99" marR="49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Оҕо-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</a:t>
                      </a:r>
                      <a:r>
                        <a:rPr lang="ru-RU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ат-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99" marR="49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Оҕо-лор-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r>
                        <a:rPr lang="ru-RU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ат-тар-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99" marR="49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Тардыылаах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аат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тыл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үөскүүр сыһыарыыта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857628"/>
            <a:ext cx="8072494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Тардыылаах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ахсаана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Биир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биирдээҕэ: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саам,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сааҥ, саата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Биир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элбэхтээҕэ: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сааларым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сааларыҥ, саалара</a:t>
            </a: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Элбэх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биирдээҕэ: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саабыт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сааҕыт, саалара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Элбэх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элбэхтээҕэ: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сааларбыт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сааларгыт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саалара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Тардыылаах аат тыл сыһыарыыла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https://shareslide.ru/img/thumbs/6bfa86762d622a0fa3da85f2b0e4b258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85720" y="2143116"/>
            <a:ext cx="8572560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Тардыылаах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өс хоһоонугар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•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Киһи дьоло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үлэҕэ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•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Киһи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тыла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Оҕо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киһи дьоло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эрэлэ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•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Кырдьаҕас киһи сүбэтэ дьолго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тиэрдэр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Үтүө киһи үтүөтэ үс үйэ умнуллубат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Муора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уута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тобугунан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халлаан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уута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хабарҕатынан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4429132"/>
            <a:ext cx="8715436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Тардыылаах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аат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тыл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сомоҕо домоххо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быһаар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Өлбөт мэҥэ уута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Кырса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саһыл оҕото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Билэр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күөлүм балыга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оҕо тойуга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кыыс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оҕо ырыата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буолбут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Сүрэҕин ытарҕата, быарын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тулаайаҕа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214282" y="142852"/>
            <a:ext cx="8572560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Тардыылаах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ааттаах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таабырынна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таайыҥ: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•Саха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кыыһа саҕатыгар бэчээттээх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үһү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курдаах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үһү.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Омук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оҕото оҥоччу көрбүт, саһыл оҕото саһарчы көрбүт.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1"/>
            <a:ext cx="8429684" cy="60324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Аат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тыл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хомуур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ахсаана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Аат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тыл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хомуур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ахсаана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бастакытынан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биир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ахсааҥҥа турар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уопсай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аат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биир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уустаах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барамайы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барытын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бүтүннүүтүн көрдөрүүтэ буолар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холобур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Быйыл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дойдуга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кыайан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үүммэтэ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оҕуруот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АҺА да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мөлтөх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Иккиһинэн, иккиттэн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элбэх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эбэтэр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ханыы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чопчута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суох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элбэх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ахсааннаах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барамай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кэпсиирэтин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биир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ахсааҥҥа туруоруу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Холобур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ИЛИИМ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тыытар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АТАҔЫМ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ыалдьар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КУЛГААҔЫМ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тардыалыыр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Быйыл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ҮЛЭ-ХАМНАС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мөлтөх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ОТ-МАС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кэмчи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буолар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туруктаах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Хомуур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суолта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маннык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үөскүүр: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Биир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ахсаан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халыыбыгар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аат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барамай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ууһунан уонна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хомуур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өйдөбүллэрин бэлиэтээн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элбэх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ахсаан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суолталанар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Холобур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Быйыл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ТУЛЛУК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үгүс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О¡О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сылдьыбат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Хомуур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суолтаҕа ордук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чаастатык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бытархай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өрүү элбэх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ахсаана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чопчуламмат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уопсай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аат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өйдөбүллээх барамайдар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от,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отон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хаптаҕас,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кус,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сүөһү, дьадаҥы,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о.д.а. «бары»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суолтаҕа биир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ахсааҥҥа туран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туттуллаллар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 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Харитонов Лука Никифорович"/>
              </a:rPr>
              <a:t>Л. Н. Харитонов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ханыы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тыллар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хомуур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өйдөбүллээх ааттары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үөскэтэллэр диэн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бэлиэтээбитэ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Холобур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сүбэ-ама, сыал-сорук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суол-иис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о.д.а.</a:t>
            </a:r>
          </a:p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Ханыылаах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барамайы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көрдөрөр ааттар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хомуур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өйдөбүллээх буолан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үксүгэр элбэх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ахсаан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сыһыарыыта суох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туттуллаллар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Холобур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АТА</a:t>
            </a:r>
            <a:r>
              <a:rPr lang="sah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ҕ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ыалдьар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ХАРАХ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көрбөтүн КУЛГААх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истэр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Тылга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ханыылаах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тылтан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биирэ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туттулларын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анаан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бэлиэтээн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этэр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үгэс баар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Холобур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СОХХОР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киһи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ИККИ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кулгааҕа бүөлэннэҕэ дуу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Ахсааҥҥа араарыллыбат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кэлимсэ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барамайдар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эттиктэр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таас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чох, сир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баайа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уу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салгын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о.д.а.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айылҕа көстүүтүн бэлиэтиир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тыллар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чаҕылҕан, дьүкээбил, куйаас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тыал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кураан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о.д.а.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хомуур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ахсаан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өйдөбүллээх буолан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биир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ахсаан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халыыбыгар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тураллар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Хомуур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суолтаны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тылыгар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Төрүт түһүк (маннык сирэй суох)"/>
              </a:rPr>
              <a:t>төрүт түһүккэ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турар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көнө толоруу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бэлиэтиир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Холобур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Дьоро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киэһэҕэ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АЛААДЬЫ, САЛАМААТ, КУС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сиэтибит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ah-RU" b="1" dirty="0" smtClean="0">
                <a:solidFill>
                  <a:srgbClr val="C00000"/>
                </a:solidFill>
              </a:rPr>
              <a:t>Саҥа чааһа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sah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Морфология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 -  саҥа чаастарын, үөскүүр, уларыйар формаларын үөрэтэр.</a:t>
            </a:r>
          </a:p>
          <a:p>
            <a:endParaRPr lang="sah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         Тыл төрүт суолтатынан, хайдах уларыйарынан, этиигэ туттулларынан атын тылтан уратылаах буолар. Итиннэ олоҕуран тыллары тус-туспа бөлөххө араараллар. Ону </a:t>
            </a:r>
            <a:r>
              <a:rPr lang="sah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саҥа чааһа 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диэн ааттанар.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2" y="428604"/>
          <a:ext cx="8858314" cy="5993892"/>
        </p:xfrm>
        <a:graphic>
          <a:graphicData uri="http://schemas.openxmlformats.org/drawingml/2006/table">
            <a:tbl>
              <a:tblPr/>
              <a:tblGrid>
                <a:gridCol w="3322997"/>
                <a:gridCol w="1932394"/>
                <a:gridCol w="3602923"/>
              </a:tblGrid>
              <a:tr h="508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Ахсаан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аат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+ б.а.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99" marR="49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“биир буолбатах”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суолт. тыл + б.а.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99" marR="49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Паараласпыт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аат тыл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99" marR="49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71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күн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сыл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130  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таба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3-4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күн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6-7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сыл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99" marR="49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элбэх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үлэ, үгүс түбүк, киһи бөҕө, аҕыйах күн, сорох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сир,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араас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кэм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тус-туспа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ыал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хас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да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оҕо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99" marR="49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сыал-сорук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уот-күөс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сир-дойду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санаа-оноо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иһит-хомуос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99" marR="49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4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Айылҕаттан элбэх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99" marR="49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Айылҕа көстүүтэ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99" marR="49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Кэлимсэ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предмет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99" marR="49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25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Хара харахтаах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Уһун бытыктаах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Бөдөҥ тиистээх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99" marR="49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ардах аһынна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куйаас түстэ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хаһыҥ түстэ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тоҥоруу буолла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силлиэ түстэ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буурҕа тохтоото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99" marR="49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элбэх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үүт бүппүт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отон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үүммүт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хортуоска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таас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чох,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нефть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99" marR="49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4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Хомуур өйдөбүл ("барыта”)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99" marR="49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Сыһыарыыта суох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туохтуу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падеж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99" marR="49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2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хонуу көҕөрбүт, сибэкки үүннэ, кус кэлбит, кумаар түстэ, от хагдарыйда, сэбирдэх саһарда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99" marR="49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оттуур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мастыыр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сүөһү иитэр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таҥас тигэр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кинигэ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ааҕар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ас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астыыр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автобус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кэтэһэр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алмаас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кырыылыыр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99" marR="49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0011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Саха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тылыгар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элбэх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ахсаан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суолтатын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биэрэр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ньыма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арааһа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myslide.ru/documents_7/105ecb761a2314cb82a9864a0b86005d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678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ah-RU" b="1" dirty="0" smtClean="0">
                <a:solidFill>
                  <a:srgbClr val="C00000"/>
                </a:solidFill>
              </a:rPr>
              <a:t>Саха тылыгар маннык</a:t>
            </a:r>
            <a:br>
              <a:rPr lang="sah-RU" b="1" dirty="0" smtClean="0">
                <a:solidFill>
                  <a:srgbClr val="C00000"/>
                </a:solidFill>
              </a:rPr>
            </a:br>
            <a:r>
              <a:rPr lang="sah-RU" b="1" dirty="0" smtClean="0">
                <a:solidFill>
                  <a:srgbClr val="C00000"/>
                </a:solidFill>
              </a:rPr>
              <a:t> саҥа чаастара баар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r>
              <a:rPr lang="sah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тыл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(сир,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кинигэ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ҕо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ah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Даҕааһын аат 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(кыһыл, саҥа, эйэҕэс)</a:t>
            </a:r>
          </a:p>
          <a:p>
            <a:pPr marL="514350" indent="-514350">
              <a:buFont typeface="+mj-lt"/>
              <a:buAutoNum type="arabicPeriod"/>
            </a:pPr>
            <a:r>
              <a:rPr lang="sah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Ахсаан аат 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(биэс, онус)</a:t>
            </a:r>
          </a:p>
          <a:p>
            <a:pPr marL="514350" indent="-514350">
              <a:buFont typeface="+mj-lt"/>
              <a:buAutoNum type="arabicPeriod"/>
            </a:pPr>
            <a:r>
              <a:rPr lang="sah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Солбуйар аат 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(мин, ити, хас)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sah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уохтуур: 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тус туохтуур, аат туохтуур, аат туохтуур, сыһыат туохтуур (бар, барар, бараары)</a:t>
            </a:r>
          </a:p>
          <a:p>
            <a:pPr marL="514350" indent="-514350">
              <a:buFont typeface="+mj-lt"/>
              <a:buAutoNum type="arabicPeriod"/>
            </a:pPr>
            <a:r>
              <a:rPr lang="sah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Сыһыат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 (түргэнник, сотору, олус)</a:t>
            </a:r>
          </a:p>
          <a:p>
            <a:pPr marL="514350" indent="-514350">
              <a:buFont typeface="+mj-lt"/>
              <a:buAutoNum type="arabicPeriod"/>
            </a:pPr>
            <a:r>
              <a:rPr lang="sah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Эбиискэ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 (дуо, дуу, эрэ)</a:t>
            </a:r>
          </a:p>
          <a:p>
            <a:pPr marL="514350" indent="-514350">
              <a:buFont typeface="+mj-lt"/>
              <a:buAutoNum type="arabicPeriod"/>
            </a:pPr>
            <a:r>
              <a:rPr lang="sah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Дьөһүөл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 (курдук, устун, тухары)</a:t>
            </a:r>
          </a:p>
          <a:p>
            <a:pPr marL="514350" indent="-514350">
              <a:buFont typeface="+mj-lt"/>
              <a:buAutoNum type="arabicPeriod"/>
            </a:pPr>
            <a:r>
              <a:rPr lang="sah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Сыһыан тыл 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(ама, арааһа)</a:t>
            </a:r>
          </a:p>
          <a:p>
            <a:pPr marL="514350" indent="-514350">
              <a:buFont typeface="+mj-lt"/>
              <a:buAutoNum type="arabicPeriod"/>
            </a:pPr>
            <a:r>
              <a:rPr lang="sah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Ситим тыл 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(уонна, оттон)</a:t>
            </a:r>
          </a:p>
          <a:p>
            <a:pPr marL="514350" indent="-514350">
              <a:buFont typeface="+mj-lt"/>
              <a:buAutoNum type="arabicPeriod"/>
            </a:pPr>
            <a:r>
              <a:rPr lang="sah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Саҥа аллайыы 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(тыый, ычча)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2844" y="142852"/>
            <a:ext cx="8643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туохтарый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https://goods.kaypu.com/photo/56f9279a384e1f4bae6329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768459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avatars.mds.yandex.net/i?id=c682abb1b0b201698c97f02c66c62f24_l-5303693-images-thumbs&amp;n=13"/>
          <p:cNvPicPr>
            <a:picLocks noChangeAspect="1" noChangeArrowheads="1"/>
          </p:cNvPicPr>
          <p:nvPr/>
        </p:nvPicPr>
        <p:blipFill>
          <a:blip r:embed="rId2"/>
          <a:srcRect r="28065"/>
          <a:stretch>
            <a:fillRect/>
          </a:stretch>
        </p:blipFill>
        <p:spPr bwMode="auto">
          <a:xfrm>
            <a:off x="714348" y="428604"/>
            <a:ext cx="2928926" cy="2723486"/>
          </a:xfrm>
          <a:prstGeom prst="rect">
            <a:avLst/>
          </a:prstGeom>
          <a:noFill/>
        </p:spPr>
      </p:pic>
      <p:pic>
        <p:nvPicPr>
          <p:cNvPr id="5" name="Рисунок 4" descr="https://krasivosti.pro/uploads/posts/2021-12/1640813772_50-krasivosti-pro-p-loshadi-yakutii-zhivotnie-krasivo-foto-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28604"/>
            <a:ext cx="4214842" cy="2786082"/>
          </a:xfrm>
          <a:prstGeom prst="rect">
            <a:avLst/>
          </a:prstGeom>
          <a:noFill/>
        </p:spPr>
      </p:pic>
      <p:pic>
        <p:nvPicPr>
          <p:cNvPr id="22536" name="Picture 8" descr="Все о коровах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643314"/>
            <a:ext cx="3714744" cy="2468758"/>
          </a:xfrm>
          <a:prstGeom prst="rect">
            <a:avLst/>
          </a:prstGeom>
          <a:noFill/>
        </p:spPr>
      </p:pic>
      <p:pic>
        <p:nvPicPr>
          <p:cNvPr id="22538" name="Picture 10" descr="https://sakha.ysia.ru/wp-content/uploads/2016/07/ZK2L5682-Cop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714752"/>
            <a:ext cx="3643338" cy="2430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ah-RU" dirty="0" smtClean="0">
                <a:solidFill>
                  <a:srgbClr val="C00000"/>
                </a:solidFill>
                <a:latin typeface="Times Sakha" pitchFamily="34" charset="0"/>
              </a:rPr>
              <a:t>Аат тыл – саҥа чааһа</a:t>
            </a:r>
            <a:endParaRPr lang="ru-RU" dirty="0">
              <a:solidFill>
                <a:srgbClr val="C00000"/>
              </a:solidFill>
              <a:latin typeface="Times Sakh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540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sah-RU" sz="2400" dirty="0" smtClean="0">
                <a:latin typeface="Times Sakha" pitchFamily="34" charset="0"/>
              </a:rPr>
              <a:t>Биһигини тулалыыр араас предмети, тыынар  тыыннааҕы, айылҕа көстүүтүн, хайааһын аатын бэлиэтиир уонна </a:t>
            </a:r>
            <a:r>
              <a:rPr lang="sah-RU" sz="2400" b="1" i="1" dirty="0" smtClean="0">
                <a:latin typeface="Times Sakha" pitchFamily="34" charset="0"/>
              </a:rPr>
              <a:t>ким</a:t>
            </a:r>
            <a:r>
              <a:rPr lang="ru-RU" sz="2400" b="1" i="1" dirty="0" smtClean="0">
                <a:latin typeface="Times Sakha" pitchFamily="34" charset="0"/>
              </a:rPr>
              <a:t>? </a:t>
            </a:r>
            <a:r>
              <a:rPr lang="ru-RU" sz="2400" b="1" i="1" dirty="0" err="1" smtClean="0">
                <a:latin typeface="Times Sakha" pitchFamily="34" charset="0"/>
              </a:rPr>
              <a:t>туох</a:t>
            </a:r>
            <a:r>
              <a:rPr lang="ru-RU" sz="2400" b="1" i="1" dirty="0" smtClean="0">
                <a:latin typeface="Times Sakha" pitchFamily="34" charset="0"/>
              </a:rPr>
              <a:t>? </a:t>
            </a:r>
            <a:r>
              <a:rPr lang="ru-RU" sz="2400" dirty="0" err="1" smtClean="0">
                <a:latin typeface="Times Sakha" pitchFamily="34" charset="0"/>
              </a:rPr>
              <a:t>диэн</a:t>
            </a:r>
            <a:r>
              <a:rPr lang="ru-RU" sz="2400" dirty="0" smtClean="0">
                <a:latin typeface="Times Sakha" pitchFamily="34" charset="0"/>
              </a:rPr>
              <a:t> </a:t>
            </a:r>
            <a:r>
              <a:rPr lang="ru-RU" sz="2400" dirty="0" err="1" smtClean="0">
                <a:latin typeface="Times Sakha" pitchFamily="34" charset="0"/>
              </a:rPr>
              <a:t>ыйытыыга</a:t>
            </a:r>
            <a:r>
              <a:rPr lang="ru-RU" sz="2400" dirty="0" smtClean="0">
                <a:latin typeface="Times Sakha" pitchFamily="34" charset="0"/>
              </a:rPr>
              <a:t> </a:t>
            </a:r>
            <a:r>
              <a:rPr lang="ru-RU" sz="2400" dirty="0" err="1" smtClean="0">
                <a:latin typeface="Times Sakha" pitchFamily="34" charset="0"/>
              </a:rPr>
              <a:t>хоруйдуур</a:t>
            </a:r>
            <a:r>
              <a:rPr lang="ru-RU" sz="2400" dirty="0" smtClean="0">
                <a:latin typeface="Times Sakha" pitchFamily="34" charset="0"/>
              </a:rPr>
              <a:t> тыл </a:t>
            </a:r>
            <a:r>
              <a:rPr lang="ru-RU" sz="2400" b="1" dirty="0" err="1" smtClean="0">
                <a:solidFill>
                  <a:srgbClr val="C00000"/>
                </a:solidFill>
                <a:latin typeface="Times Sakha" pitchFamily="34" charset="0"/>
              </a:rPr>
              <a:t>аат</a:t>
            </a:r>
            <a:r>
              <a:rPr lang="ru-RU" sz="2400" b="1" dirty="0" smtClean="0">
                <a:solidFill>
                  <a:srgbClr val="C00000"/>
                </a:solidFill>
                <a:latin typeface="Times Sakha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Sakha" pitchFamily="34" charset="0"/>
              </a:rPr>
              <a:t>тыл</a:t>
            </a:r>
            <a:r>
              <a:rPr lang="ru-RU" sz="2400" b="1" dirty="0" smtClean="0">
                <a:solidFill>
                  <a:srgbClr val="C00000"/>
                </a:solidFill>
                <a:latin typeface="Times Sakha" pitchFamily="34" charset="0"/>
              </a:rPr>
              <a:t> </a:t>
            </a:r>
            <a:r>
              <a:rPr lang="ru-RU" sz="2400" dirty="0" err="1" smtClean="0">
                <a:latin typeface="Times Sakha" pitchFamily="34" charset="0"/>
              </a:rPr>
              <a:t>дэнэр</a:t>
            </a:r>
            <a:r>
              <a:rPr lang="ru-RU" sz="2400" dirty="0" smtClean="0">
                <a:latin typeface="Times Sakha" pitchFamily="34" charset="0"/>
              </a:rPr>
              <a:t>.</a:t>
            </a:r>
          </a:p>
          <a:p>
            <a:pPr algn="just"/>
            <a:endParaRPr lang="ru-RU" sz="2400" dirty="0" smtClean="0">
              <a:latin typeface="Times Sakha" pitchFamily="34" charset="0"/>
            </a:endParaRPr>
          </a:p>
          <a:p>
            <a:pPr algn="just"/>
            <a:r>
              <a:rPr lang="ru-RU" sz="2400" dirty="0" smtClean="0">
                <a:latin typeface="Times Sakha" pitchFamily="34" charset="0"/>
              </a:rPr>
              <a:t>Ки</a:t>
            </a:r>
            <a:r>
              <a:rPr lang="sah-RU" sz="2400" dirty="0" smtClean="0">
                <a:latin typeface="Times Sakha" pitchFamily="34" charset="0"/>
              </a:rPr>
              <a:t>һи – </a:t>
            </a:r>
            <a:r>
              <a:rPr lang="sah-RU" sz="2400" b="1" i="1" dirty="0" smtClean="0">
                <a:latin typeface="Times Sakha" pitchFamily="34" charset="0"/>
              </a:rPr>
              <a:t>ким</a:t>
            </a:r>
            <a:r>
              <a:rPr lang="ru-RU" sz="2400" b="1" i="1" dirty="0" smtClean="0">
                <a:latin typeface="Times Sakha" pitchFamily="34" charset="0"/>
              </a:rPr>
              <a:t>?</a:t>
            </a:r>
            <a:r>
              <a:rPr lang="ru-RU" sz="2400" dirty="0" smtClean="0">
                <a:latin typeface="Times Sakha" pitchFamily="34" charset="0"/>
              </a:rPr>
              <a:t> </a:t>
            </a:r>
            <a:r>
              <a:rPr lang="ru-RU" sz="2400" dirty="0" err="1" smtClean="0">
                <a:latin typeface="Times Sakha" pitchFamily="34" charset="0"/>
              </a:rPr>
              <a:t>Предмети</a:t>
            </a:r>
            <a:r>
              <a:rPr lang="ru-RU" sz="2400" dirty="0" smtClean="0">
                <a:latin typeface="Times Sakha" pitchFamily="34" charset="0"/>
              </a:rPr>
              <a:t>, </a:t>
            </a:r>
            <a:r>
              <a:rPr lang="ru-RU" sz="2400" dirty="0" err="1" smtClean="0">
                <a:latin typeface="Times Sakha" pitchFamily="34" charset="0"/>
              </a:rPr>
              <a:t>тыынар</a:t>
            </a:r>
            <a:r>
              <a:rPr lang="ru-RU" sz="2400" dirty="0" smtClean="0">
                <a:latin typeface="Times Sakha" pitchFamily="34" charset="0"/>
              </a:rPr>
              <a:t> </a:t>
            </a:r>
            <a:r>
              <a:rPr lang="ru-RU" sz="2400" dirty="0" err="1" smtClean="0">
                <a:latin typeface="Times Sakha" pitchFamily="34" charset="0"/>
              </a:rPr>
              <a:t>тыыннаа</a:t>
            </a:r>
            <a:r>
              <a:rPr lang="sah-RU" sz="2400" dirty="0" smtClean="0">
                <a:latin typeface="Times Sakha" pitchFamily="34" charset="0"/>
              </a:rPr>
              <a:t>ҕы – </a:t>
            </a:r>
            <a:r>
              <a:rPr lang="sah-RU" sz="2400" b="1" i="1" dirty="0" smtClean="0">
                <a:latin typeface="Times Sakha" pitchFamily="34" charset="0"/>
              </a:rPr>
              <a:t>туох</a:t>
            </a:r>
            <a:r>
              <a:rPr lang="ru-RU" sz="2400" b="1" i="1" dirty="0" smtClean="0">
                <a:latin typeface="Times Sakha" pitchFamily="34" charset="0"/>
              </a:rPr>
              <a:t>?</a:t>
            </a:r>
          </a:p>
          <a:p>
            <a:pPr algn="just"/>
            <a:endParaRPr lang="ru-RU" sz="2400" dirty="0" smtClean="0">
              <a:latin typeface="Times Sakha" pitchFamily="34" charset="0"/>
            </a:endParaRPr>
          </a:p>
          <a:p>
            <a:pPr algn="just"/>
            <a:r>
              <a:rPr lang="ru-RU" sz="2400" dirty="0" err="1" smtClean="0">
                <a:latin typeface="Times Sakha" pitchFamily="34" charset="0"/>
              </a:rPr>
              <a:t>Араас</a:t>
            </a:r>
            <a:r>
              <a:rPr lang="ru-RU" sz="2400" dirty="0" smtClean="0">
                <a:latin typeface="Times Sakha" pitchFamily="34" charset="0"/>
              </a:rPr>
              <a:t> </a:t>
            </a:r>
            <a:r>
              <a:rPr lang="ru-RU" sz="2400" dirty="0" err="1" smtClean="0">
                <a:latin typeface="Times Sakha" pitchFamily="34" charset="0"/>
              </a:rPr>
              <a:t>предмети</a:t>
            </a:r>
            <a:r>
              <a:rPr lang="ru-RU" sz="2400" dirty="0" smtClean="0">
                <a:latin typeface="Times Sakha" pitchFamily="34" charset="0"/>
              </a:rPr>
              <a:t> </a:t>
            </a:r>
            <a:r>
              <a:rPr lang="ru-RU" sz="2400" dirty="0" err="1" smtClean="0">
                <a:latin typeface="Times Sakha" pitchFamily="34" charset="0"/>
              </a:rPr>
              <a:t>суолтатынан</a:t>
            </a:r>
            <a:r>
              <a:rPr lang="ru-RU" sz="2400" dirty="0" smtClean="0">
                <a:latin typeface="Times Sakha" pitchFamily="34" charset="0"/>
              </a:rPr>
              <a:t> </a:t>
            </a:r>
            <a:r>
              <a:rPr lang="ru-RU" sz="2400" dirty="0" err="1" smtClean="0">
                <a:latin typeface="Times Sakha" pitchFamily="34" charset="0"/>
              </a:rPr>
              <a:t>бөлөхтөөн ааттыыр</a:t>
            </a:r>
            <a:r>
              <a:rPr lang="ru-RU" sz="2400" dirty="0" smtClean="0">
                <a:latin typeface="Times Sakha" pitchFamily="34" charset="0"/>
              </a:rPr>
              <a:t> тыл </a:t>
            </a:r>
            <a:r>
              <a:rPr lang="ru-RU" sz="2400" b="1" dirty="0" err="1" smtClean="0">
                <a:solidFill>
                  <a:srgbClr val="C00000"/>
                </a:solidFill>
                <a:latin typeface="Times Sakha" pitchFamily="34" charset="0"/>
              </a:rPr>
              <a:t>уопсай</a:t>
            </a:r>
            <a:r>
              <a:rPr lang="ru-RU" sz="2400" b="1" dirty="0" smtClean="0">
                <a:solidFill>
                  <a:srgbClr val="C00000"/>
                </a:solidFill>
                <a:latin typeface="Times Sakha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Sakha" pitchFamily="34" charset="0"/>
              </a:rPr>
              <a:t>аат</a:t>
            </a:r>
            <a:r>
              <a:rPr lang="ru-RU" sz="2400" b="1" dirty="0" smtClean="0">
                <a:solidFill>
                  <a:srgbClr val="C00000"/>
                </a:solidFill>
                <a:latin typeface="Times Sakha" pitchFamily="34" charset="0"/>
              </a:rPr>
              <a:t> </a:t>
            </a:r>
            <a:r>
              <a:rPr lang="ru-RU" sz="2400" dirty="0" err="1" smtClean="0">
                <a:latin typeface="Times Sakha" pitchFamily="34" charset="0"/>
              </a:rPr>
              <a:t>дэнэр</a:t>
            </a:r>
            <a:r>
              <a:rPr lang="ru-RU" sz="2400" dirty="0" smtClean="0">
                <a:latin typeface="Times Sakha" pitchFamily="34" charset="0"/>
              </a:rPr>
              <a:t>. </a:t>
            </a:r>
            <a:r>
              <a:rPr lang="ru-RU" sz="2400" dirty="0" err="1" smtClean="0">
                <a:latin typeface="Times Sakha" pitchFamily="34" charset="0"/>
              </a:rPr>
              <a:t>Холобур</a:t>
            </a:r>
            <a:r>
              <a:rPr lang="ru-RU" sz="2400" dirty="0" smtClean="0">
                <a:latin typeface="Times Sakha" pitchFamily="34" charset="0"/>
              </a:rPr>
              <a:t>, </a:t>
            </a:r>
            <a:r>
              <a:rPr lang="ru-RU" sz="2400" i="1" dirty="0" err="1" smtClean="0">
                <a:latin typeface="Times Sakha" pitchFamily="34" charset="0"/>
              </a:rPr>
              <a:t>киһи, ынах</a:t>
            </a:r>
            <a:r>
              <a:rPr lang="ru-RU" sz="2400" i="1" dirty="0" smtClean="0">
                <a:latin typeface="Times Sakha" pitchFamily="34" charset="0"/>
              </a:rPr>
              <a:t>, </a:t>
            </a:r>
            <a:r>
              <a:rPr lang="ru-RU" sz="2400" i="1" dirty="0" err="1" smtClean="0">
                <a:latin typeface="Times Sakha" pitchFamily="34" charset="0"/>
              </a:rPr>
              <a:t>өрүс.</a:t>
            </a:r>
            <a:endParaRPr lang="ru-RU" sz="2400" i="1" dirty="0" smtClean="0">
              <a:latin typeface="Times Sakha" pitchFamily="34" charset="0"/>
            </a:endParaRPr>
          </a:p>
          <a:p>
            <a:pPr algn="just"/>
            <a:r>
              <a:rPr lang="sah-RU" sz="2400" dirty="0" smtClean="0">
                <a:latin typeface="Times Sakha" pitchFamily="34" charset="0"/>
              </a:rPr>
              <a:t>Ити бөлөхтөн биир чопчу предмети ааттыыр тыл </a:t>
            </a:r>
            <a:r>
              <a:rPr lang="sah-RU" sz="2400" b="1" dirty="0" smtClean="0">
                <a:solidFill>
                  <a:srgbClr val="C00000"/>
                </a:solidFill>
                <a:latin typeface="Times Sakha" pitchFamily="34" charset="0"/>
              </a:rPr>
              <a:t>анал аат</a:t>
            </a:r>
            <a:r>
              <a:rPr lang="sah-RU" sz="2400" dirty="0" smtClean="0">
                <a:latin typeface="Times Sakha" pitchFamily="34" charset="0"/>
              </a:rPr>
              <a:t> дэнэр. Холобур, </a:t>
            </a:r>
            <a:r>
              <a:rPr lang="sah-RU" sz="2400" i="1" dirty="0" smtClean="0">
                <a:latin typeface="Times Sakha" pitchFamily="34" charset="0"/>
              </a:rPr>
              <a:t>Сережа, Маҥааччыйа, Сангаар, Индигиир.</a:t>
            </a:r>
            <a:endParaRPr lang="ru-RU" sz="2400" i="1" dirty="0" smtClean="0">
              <a:latin typeface="Times Sakha" pitchFamily="34" charset="0"/>
            </a:endParaRPr>
          </a:p>
          <a:p>
            <a:pPr algn="just"/>
            <a:endParaRPr lang="ru-RU" sz="2400" dirty="0">
              <a:latin typeface="Times Sakh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...&amp;quot;Сунтаарга наһаа үчүгэйдик хомустуур оҕо баар эбит&amp;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865686" cy="2643205"/>
          </a:xfrm>
          <a:prstGeom prst="rect">
            <a:avLst/>
          </a:prstGeom>
          <a:noFill/>
        </p:spPr>
      </p:pic>
      <p:pic>
        <p:nvPicPr>
          <p:cNvPr id="23556" name="Picture 4" descr="...ыам ыйын 18 күнүгэр &amp;quot;Туллукчаан&amp;quot; оҕо сайдар киинигэр сахалыы..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290"/>
            <a:ext cx="4067175" cy="3048001"/>
          </a:xfrm>
          <a:prstGeom prst="rect">
            <a:avLst/>
          </a:prstGeom>
          <a:noFill/>
        </p:spPr>
      </p:pic>
      <p:pic>
        <p:nvPicPr>
          <p:cNvPr id="23558" name="Picture 6" descr="...сөбүлэтэр, оҕо толкуйдуур дьоҕурун, мындыр, сымса буоларын сайыннарар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357562"/>
            <a:ext cx="4067175" cy="3048001"/>
          </a:xfrm>
          <a:prstGeom prst="rect">
            <a:avLst/>
          </a:prstGeom>
          <a:noFill/>
        </p:spPr>
      </p:pic>
      <p:pic>
        <p:nvPicPr>
          <p:cNvPr id="6" name="Рисунок 5" descr="https://sakhalife.ru/wp-content/uploads/2020/05/86190950_126795062193241_6869308450556346368_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357562"/>
            <a:ext cx="4442781" cy="3073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500042"/>
            <a:ext cx="8501122" cy="53245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малы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объегы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бэлиэтиир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саҥа ирээтэ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туох?диэн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ыйытыыларга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хоруйдуур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Биһигини тулалыыр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барамайы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тыынар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тыыннааҕы, айылҕа көстүүтүн, хайааһын аатын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бэлиэтиир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ыйытыыга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хоруйдуур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тыл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дэнэр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тылыгар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киһини эрэ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бэлиэтиир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ыйытыы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Онтон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барыта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ыйытыыга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хоруйдуур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барамайы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суолтатынан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бөлөхтөөн ааттыыр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уопсай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аат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дэнэр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Холобур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киһи, ынах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өрүс, күөл.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бөлөхтөн биир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чопчу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ааттыыр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анал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аат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дэнэр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Холобур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Сережа,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Маҥаачыйа, Сангаар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Индигиир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Муоһааны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ханнык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баҕарар чилиэнэ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буолуон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сөп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kitalets.ru/upload/iblock/356/3561a5dcd7714426731987318fb8a1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4000452" cy="2666968"/>
          </a:xfrm>
          <a:prstGeom prst="rect">
            <a:avLst/>
          </a:prstGeom>
          <a:noFill/>
        </p:spPr>
      </p:pic>
      <p:pic>
        <p:nvPicPr>
          <p:cNvPr id="24580" name="Picture 4" descr="https://1.bp.blogspot.com/-By2tFhMgDeM/Xe9uHhx-mbI/AAAAAAAAnLY/2Y1h1DAzUD0pE2X-Ohelx7TJ8qYsBUnFACLcBGAsYHQ/s1600/891969_10203544171904472_7544653367333183364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00042"/>
            <a:ext cx="3524275" cy="2643206"/>
          </a:xfrm>
          <a:prstGeom prst="rect">
            <a:avLst/>
          </a:prstGeom>
          <a:noFill/>
        </p:spPr>
      </p:pic>
      <p:pic>
        <p:nvPicPr>
          <p:cNvPr id="24582" name="Picture 6" descr="Иллюстрация: картина художника Иннокентия Корякина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876"/>
            <a:ext cx="3487731" cy="2369584"/>
          </a:xfrm>
          <a:prstGeom prst="rect">
            <a:avLst/>
          </a:prstGeom>
          <a:noFill/>
        </p:spPr>
      </p:pic>
      <p:pic>
        <p:nvPicPr>
          <p:cNvPr id="24584" name="Picture 8" descr="https://kiinkuorat.ru/wp-content/uploads/2020/07/2-foto-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357562"/>
            <a:ext cx="4919792" cy="3044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1107</Words>
  <Application>Microsoft Office PowerPoint</Application>
  <PresentationFormat>Экран (4:3)</PresentationFormat>
  <Paragraphs>183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Саҥа чааһа</vt:lpstr>
      <vt:lpstr>Саха тылыгар маннык  саҥа чаастара баар: </vt:lpstr>
      <vt:lpstr>Слайд 4</vt:lpstr>
      <vt:lpstr>Слайд 5</vt:lpstr>
      <vt:lpstr>Аат тыл – саҥа чааһа</vt:lpstr>
      <vt:lpstr>Слайд 7</vt:lpstr>
      <vt:lpstr>Слайд 8</vt:lpstr>
      <vt:lpstr>Слайд 9</vt:lpstr>
      <vt:lpstr>Аат тыл морфологическай бэлиэтэ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Алтынньы сэттэ күнэ</dc:title>
  <dc:creator>мария</dc:creator>
  <cp:lastModifiedBy>Home</cp:lastModifiedBy>
  <cp:revision>31</cp:revision>
  <dcterms:created xsi:type="dcterms:W3CDTF">2014-10-06T08:34:29Z</dcterms:created>
  <dcterms:modified xsi:type="dcterms:W3CDTF">2024-01-28T12:21:43Z</dcterms:modified>
</cp:coreProperties>
</file>