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31" r:id="rId2"/>
    <p:sldId id="339" r:id="rId3"/>
    <p:sldId id="34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5" r:id="rId25"/>
    <p:sldId id="286" r:id="rId26"/>
    <p:sldId id="312" r:id="rId27"/>
    <p:sldId id="313" r:id="rId28"/>
    <p:sldId id="314" r:id="rId29"/>
    <p:sldId id="315" r:id="rId30"/>
    <p:sldId id="32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10" r:id="rId40"/>
    <p:sldId id="311" r:id="rId41"/>
    <p:sldId id="326" r:id="rId42"/>
    <p:sldId id="348" r:id="rId43"/>
    <p:sldId id="347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7" r:id="rId54"/>
    <p:sldId id="308" r:id="rId55"/>
    <p:sldId id="304" r:id="rId56"/>
    <p:sldId id="306" r:id="rId57"/>
    <p:sldId id="309" r:id="rId58"/>
    <p:sldId id="319" r:id="rId59"/>
    <p:sldId id="332" r:id="rId60"/>
    <p:sldId id="333" r:id="rId61"/>
    <p:sldId id="345" r:id="rId62"/>
    <p:sldId id="316" r:id="rId63"/>
    <p:sldId id="325" r:id="rId64"/>
    <p:sldId id="336" r:id="rId65"/>
    <p:sldId id="337" r:id="rId66"/>
    <p:sldId id="338" r:id="rId67"/>
    <p:sldId id="334" r:id="rId68"/>
    <p:sldId id="317" r:id="rId69"/>
    <p:sldId id="346" r:id="rId70"/>
    <p:sldId id="342" r:id="rId71"/>
    <p:sldId id="343" r:id="rId72"/>
    <p:sldId id="344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62DCE-A299-4612-8AC6-42A68F67B06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6EDAD-A078-4A27-9CAD-3E1B2D317A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1351C-312C-4682-B0BB-734B71E0A8C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BF79-3B58-4CAF-8599-6E24E847D051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9D36-02FB-4DEC-8D01-91A60354B4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73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akutyaz.jimdo.com/" TargetMode="External"/><Relationship Id="rId4" Type="http://schemas.openxmlformats.org/officeDocument/2006/relationships/image" Target="../media/image1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s://tt14.ru/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132.jpeg"/><Relationship Id="rId7" Type="http://schemas.openxmlformats.org/officeDocument/2006/relationships/image" Target="../media/image136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КВС в Вилюйск\Кривошакина В.С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857232"/>
            <a:ext cx="32861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42844" y="714356"/>
            <a:ext cx="500066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үтүөлээх учуутала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РФ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үөрэҕириитин бочуоттаах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үлэһитэ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СӨ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үөрэҕириитин туйгуна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«Саха сирин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методиһа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СӨ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национальнай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оскуолатын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чинчийэр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институтун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«Саха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тылын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уонна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литературатын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үөрэтиигэ киллэрбит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уһулуччулаах кылаатын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иһин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Таатта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улууһун сайдыытыгар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үтүөлэрин иһин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Амма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нэһилиэгин бочуоттанар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педагога» ,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Амма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нэһилиэгин бочуоттаах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олохтооҕо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Таатта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улуу</a:t>
            </a:r>
            <a:r>
              <a:rPr kumimoji="0" lang="sah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һун наставник-педагога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бэлиэлэр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хаһаайыннара,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«Саха-Азия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норуоттар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икки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ардыларынааҕы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фонд стипендиата, Саха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сирэ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Арассыыйа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судаарыстыбатыгар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холбоһуутун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385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сылынан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үбүлүөйүнэй бэлиэлээх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Таатта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улууһун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бастыҥ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учуутала-1993»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кыайыылааҕа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өрөспүүбүлүкэтээҕи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«Профи-учитель-2014»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финалиһа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«Педагог-наставник»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квалификациялаах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142852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Валентина Семеновна Кривошапкина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5357818" y="5143512"/>
            <a:ext cx="3357586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Аччыгыйын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Харбалаахтааҕы үөрэхтээһин холбоһугун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тылыгар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литэрэтиирэтигэр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821689" y="2750351"/>
            <a:ext cx="6643710" cy="1143008"/>
          </a:xfrm>
          <a:prstGeom prst="rect">
            <a:avLst/>
          </a:prstGeom>
          <a:noFill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071670" y="3071810"/>
            <a:ext cx="6929486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Ахсынньы-Остуоруйа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«Саха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остуоруйата-норуот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ыра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санаата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остуоруйалары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инсценировкалааһын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иитэр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суолтата-төрөппүттэргэ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лекторий.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«Көмүлүөк тула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остуоруйаны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таптааччылар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түмсүүлэрэ бастыҥ кэпсээччи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уонна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сэргээн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истээччи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конкурстара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Аныгы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олоххо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ыралара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туолуута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»-диспут.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сюжеттарыгар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иллюстрация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оҥоруу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Бэйэ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айарга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холонуута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 садтара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оҕолоро уочаратынан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баран,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остуоруйалары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инсценировкалаан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көрдөрүүлэрэ.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Остуоруйа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геройдарын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папье-машенан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сыбаан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оҥоруу-художественнай кылаас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оҕолоро.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Быыстапка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оҥорон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аукцион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Home\Desktop\кэнсиэпсийэ\20210516_153315.jpg"/>
          <p:cNvPicPr/>
          <p:nvPr/>
        </p:nvPicPr>
        <p:blipFill>
          <a:blip r:embed="rId3" cstate="print"/>
          <a:srcRect l="5505" t="7241" r="9112" b="6325"/>
          <a:stretch>
            <a:fillRect/>
          </a:stretch>
        </p:blipFill>
        <p:spPr bwMode="auto">
          <a:xfrm>
            <a:off x="2857488" y="142852"/>
            <a:ext cx="5715040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71736" y="428604"/>
            <a:ext cx="6357982" cy="56630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Тохсунньу-Таҥха Билгэ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1.Оскуола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Өбүгэлэрбит үгэстэрин билгэрэрин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үөрэтии, хомуйуу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үйэтитии А.Е.Кулаковскай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«Научные труды»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кинигэтигэр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билгэлэр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туһунан ыстатыйатын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ааҕыы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билгэлэр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үһүйээннэри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дьылын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туһунан ахтыылары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хомуйуу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«Бүөмнээн тула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олорон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түмсүүлэри 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«Сэһэн-сэппэн» дьоро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киэһэтин ыытыы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үһүйээннэри истии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сахалыы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оонньуулар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түмүктээһин.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Таҥха, билгэ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туһунан матырыйаал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хомуйуута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Былыр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дьыл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киэһэ...»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–инсценировка конкурса (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билгэлэри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инсценировкалаан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көрдөрүү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«Өбүгэлэрбит оонньуулара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3.Музыкальнай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Үһүйээннэргэ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иллюстрация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оҥоруу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4.Атын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тэрилтэлэр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Кулуупка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«Саха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дьылын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Эһэлэр, эбэлэр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оскуолаҕа бу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ыытыыга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кыттыылара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18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СПТУ-га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Көмүлүөк тула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кулууп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үлэтин саҕалааһын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857288" y="2714620"/>
            <a:ext cx="571504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2ac8e2f7b5e66584/version/1540983034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535785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643174" y="4429132"/>
            <a:ext cx="6286544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 АССР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үтүөлээх учуутала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Клара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Ванифатьевна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Татаринова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кэнсиэпсийэни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 көрсүбүтэ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Ыйдарынан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сахалыы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өйү-санааны уһугуннарар үлэбитигэр  солбуллубат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үтүө сүбэһиппит этэ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Харбалаахха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сахалыы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иис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сайдарыгар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Людмила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Степановна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Кривошапкинаны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кытта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хоннохтоохтук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ылсан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үлэлээбиттэрэ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3"/>
          <a:srcRect t="13637" b="13635"/>
          <a:stretch>
            <a:fillRect/>
          </a:stretch>
        </p:blipFill>
        <p:spPr bwMode="auto">
          <a:xfrm rot="5400000">
            <a:off x="-1035883" y="2678901"/>
            <a:ext cx="607223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428860" y="116632"/>
            <a:ext cx="6500858" cy="64940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Олунньу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Хомуһун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биирдии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дьиэ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кэргэн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төрдүн-ууһун үөрэтэн, аал-луук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маһы оҥосторун ирдээһин.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дэгэтин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кырааскатын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үөрэнии айар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уруоктар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бэйэ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айымньытыгар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иһинэн илиинэн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суруллар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кинигэ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таһаарыы.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хаһыат таһаарыы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Иэйэр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кут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илбистээх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тыллара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иэйии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истиҥ киэһэтэ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поэтесса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Умсуураны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кытта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көрсүһүү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биир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дойдулаахпыт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Кириллина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хоһоонноро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Кырдьаҕастарга көмө 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Дьиибэ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дьээбэ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дьаабы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– мини театр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киэһэтэ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уолаттарга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монологу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толорууга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конкурс).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Фольклорнай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фестивальга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кыттыы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Эрилик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Эристиин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100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сааһыгар аналлаах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конференция.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2.Оҕо садтара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Бастыҥ хоһоон ааҕааччыга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Балаҕан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музей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аһыллыыта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4.Атын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тэрилтэлэр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«Саха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суруйааччылара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картиннай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галереяҕа быыстапка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Саха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үгэстэригэр аналлаах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Дьиктилэр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хонууларын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Нэһилиэк айар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талааннара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киэһэни кулуупка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ыытыы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хомуһун ыйыгар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Амарах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сүрэх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декаданы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357354" y="2786058"/>
            <a:ext cx="642942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98d095b05246329c/version/1540983063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14290"/>
            <a:ext cx="235745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mage.jimcdn.com/app/cms/image/transf/dimension=1920x400:format=jpg/path/sf37a364714442fbf/image/id3e2a54f2438cb63/version/1540981964/ima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285992"/>
            <a:ext cx="692948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29124" y="571480"/>
            <a:ext cx="450059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Иэйэр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кут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илбистээх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тыллара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иэйии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истиҥ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киэһэтэ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поэтесса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Умсуураны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кытта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көрсүһүү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4"/>
          <a:srcRect t="13637" b="13635"/>
          <a:stretch>
            <a:fillRect/>
          </a:stretch>
        </p:blipFill>
        <p:spPr bwMode="auto">
          <a:xfrm rot="5400000">
            <a:off x="-1571668" y="2500306"/>
            <a:ext cx="571504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2571736" y="785794"/>
            <a:ext cx="6286544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Кулун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тутар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Олоҥхо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«Түөлбэ олоҥхото Дьулуруйар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Ньургун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Боотур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чаастара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Олоҥхону пластинкаттан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киэһэлэрэ.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«Олоҥхо номоҕун олоххо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көрөбүт»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өйтөн суруйууга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Нэһилиэк олоҥхоһуттарыгар аналлаах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биэчэр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«Чэйиҥ 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кыргыттар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!» конкурс,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олоҥхо Куоларын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иҥэрии.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«Олоҥхо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норуот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кэрэһитэ»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чаастара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«Олоҥхо-норуот тылынан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айымньытын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үрдүк чыпчаала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норуот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философията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реферат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суруйуу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«Олоҥхоһут суруйааччы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П.А.Ойуунускай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нууччалыы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саҥарар»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нуучча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тылын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уонна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нэдиэлэтэ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«Олоҥхо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2.Оҕо садтара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Бухатыыр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кимий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бэсиэдэ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Саха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оонньууларыгар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төрөппүттэр уонна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 күрэхтэһиилэрэ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428768" y="2857496"/>
            <a:ext cx="685800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786050" y="571480"/>
            <a:ext cx="5929354" cy="48628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Муус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устар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Иэйиэхсит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1.Оскуола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«Айыыһыт тардыытын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сиэрин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туомун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толоруу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Төрдү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ууһу үөрэтиини салҕааһын.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Айылҕа уһуктуутун кэтээн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көрөн, хоһуйан, оһуохай тылын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айарга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холонуу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Айылҕаҕа доруобуйа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күнүн ыытыы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Сахалыы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ааттар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кэпсэтии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Ынах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сылгы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дьүһүнүн саастарынан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үөрэтии.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Фермаҕа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экскурсия: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оҕолоругар аат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иҥэрии».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Литературнай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бырааһынньыкка бэлэмнэнии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2.Оҕо садтара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Сахалыы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ааттаах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оҕолору чиэстээһин.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3.Тэрилтэлэр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Дьахтар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совета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төрөөбүт оҕоҕо аат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иҥэрии церемониятын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тэрийиитэ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Кулуупка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арыгыта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суох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урууну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214454" y="2857496"/>
            <a:ext cx="685800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2857488" y="214290"/>
            <a:ext cx="6000792" cy="5940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Ыам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Салама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1.Оскуола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Сайылыкка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тахсыы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сиэрин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туомун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билсиһии.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Салама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тугуй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Саламаны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тоҕо ыйыылларый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Айыыларга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сүгүрүйүү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чаастара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Ыһыахха бэлэмнэнии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Ыам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күнүгэр 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ыһыаҕын ыытыы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«Айылҕалыын алтыһыы»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поход.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Ытык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маска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салама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иилии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Сири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уоту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аһатыы сиэрэ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туома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2.Оҕо садтара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Ыһыахха бэлэмнэнии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күнүгэр Оҕо ыһыаҕа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3.Музыкальнай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«Айылҕаны кытта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билсии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нэдиэлэ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Ыһыах үҥкүүлэрин толоруу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хореографическай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4.Атын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тэрилтэлэр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Женсовет,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комитета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ыһыах аһын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үөлүн тэрийиилэрэ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походка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сылдьыы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Валентина Семеновна Кривошапкина,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Сахаада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хаһыат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1992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ыам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214454" y="2857496"/>
            <a:ext cx="685800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d04d826c6329bad1/version/1511934706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428736"/>
            <a:ext cx="65722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D94CF055-10DC-4A20-A352-2F2E63499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60" y="285728"/>
            <a:ext cx="657229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Ыһыллыы-тоҕуллуу кэмигэр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сахалыы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өбүгэбит үтүө үгэһин уһугуннарар кэнсиэпсийэ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оруобуна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киирэн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бииргэ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түмпүтэ,  араҥаччылаабыта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28860" y="5570752"/>
            <a:ext cx="657229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Хоһоон ааҕыытыгар уһуйар уолаттарым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нэһилиэк ыһыаҕар дьүһүйүүгэ кытта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тураллар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3"/>
          <a:srcRect t="13637" b="13635"/>
          <a:stretch>
            <a:fillRect/>
          </a:stretch>
        </p:blipFill>
        <p:spPr bwMode="auto">
          <a:xfrm rot="5400000">
            <a:off x="-1428768" y="2857496"/>
            <a:ext cx="685800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48">
            <a:extLst>
              <a:ext uri="{FF2B5EF4-FFF2-40B4-BE49-F238E27FC236}">
                <a16:creationId xmlns="" xmlns:a16="http://schemas.microsoft.com/office/drawing/2014/main" id="{AE7446D0-1ECD-41DE-B419-58C86D37E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50155" y="0"/>
            <a:ext cx="4889876" cy="6858000"/>
          </a:xfrm>
          <a:custGeom>
            <a:avLst/>
            <a:gdLst>
              <a:gd name="connsiteX0" fmla="*/ 3176153 w 6519834"/>
              <a:gd name="connsiteY0" fmla="*/ 0 h 6858000"/>
              <a:gd name="connsiteX1" fmla="*/ 6519834 w 6519834"/>
              <a:gd name="connsiteY1" fmla="*/ 0 h 6858000"/>
              <a:gd name="connsiteX2" fmla="*/ 6519834 w 6519834"/>
              <a:gd name="connsiteY2" fmla="*/ 6858000 h 6858000"/>
              <a:gd name="connsiteX3" fmla="*/ 0 w 65198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9834" h="6858000">
                <a:moveTo>
                  <a:pt x="3176153" y="0"/>
                </a:moveTo>
                <a:lnTo>
                  <a:pt x="6519834" y="0"/>
                </a:lnTo>
                <a:lnTo>
                  <a:pt x="65198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9898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B6CC85-810D-4D72-8ACE-124A70CC0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8016" y="4209567"/>
            <a:ext cx="3634440" cy="1648325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</a:rPr>
              <a:t>РУКОВОДИТЕЛЬ </a:t>
            </a:r>
            <a:r>
              <a:rPr lang="ru-RU" sz="1600" b="1" dirty="0" smtClean="0">
                <a:solidFill>
                  <a:srgbClr val="002060"/>
                </a:solidFill>
              </a:rPr>
              <a:t>проекта: </a:t>
            </a: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КРИВОШАПКИНА ВАЛЕНТИНА СЕМЕНОВНА, </a:t>
            </a:r>
            <a:r>
              <a:rPr lang="ru-RU" sz="2000" b="1" dirty="0">
                <a:solidFill>
                  <a:srgbClr val="990000"/>
                </a:solidFill>
              </a:rPr>
              <a:t/>
            </a:r>
            <a:br>
              <a:rPr lang="ru-RU" sz="2000" b="1" dirty="0">
                <a:solidFill>
                  <a:srgbClr val="99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УЧИТЕЛЬ ЯКУТСКОГО ЯЗЫКА И </a:t>
            </a:r>
            <a:r>
              <a:rPr lang="ru-RU" sz="1800" b="1" dirty="0" smtClean="0">
                <a:solidFill>
                  <a:srgbClr val="002060"/>
                </a:solidFill>
              </a:rPr>
              <a:t>ЛИТЕРАТУРЫ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81" name="Freeform 44">
            <a:extLst>
              <a:ext uri="{FF2B5EF4-FFF2-40B4-BE49-F238E27FC236}">
                <a16:creationId xmlns="" xmlns:a16="http://schemas.microsoft.com/office/drawing/2014/main" id="{AC795A7F-5B31-4FB1-B065-3E746F34E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6511620" cy="2130951"/>
          </a:xfrm>
          <a:custGeom>
            <a:avLst/>
            <a:gdLst>
              <a:gd name="connsiteX0" fmla="*/ 0 w 8682160"/>
              <a:gd name="connsiteY0" fmla="*/ 0 h 2130951"/>
              <a:gd name="connsiteX1" fmla="*/ 838200 w 8682160"/>
              <a:gd name="connsiteY1" fmla="*/ 0 h 2130951"/>
              <a:gd name="connsiteX2" fmla="*/ 3368820 w 8682160"/>
              <a:gd name="connsiteY2" fmla="*/ 0 h 2130951"/>
              <a:gd name="connsiteX3" fmla="*/ 3581400 w 8682160"/>
              <a:gd name="connsiteY3" fmla="*/ 0 h 2130951"/>
              <a:gd name="connsiteX4" fmla="*/ 4207020 w 8682160"/>
              <a:gd name="connsiteY4" fmla="*/ 0 h 2130951"/>
              <a:gd name="connsiteX5" fmla="*/ 4419600 w 8682160"/>
              <a:gd name="connsiteY5" fmla="*/ 0 h 2130951"/>
              <a:gd name="connsiteX6" fmla="*/ 4443641 w 8682160"/>
              <a:gd name="connsiteY6" fmla="*/ 0 h 2130951"/>
              <a:gd name="connsiteX7" fmla="*/ 5281841 w 8682160"/>
              <a:gd name="connsiteY7" fmla="*/ 0 h 2130951"/>
              <a:gd name="connsiteX8" fmla="*/ 5281841 w 8682160"/>
              <a:gd name="connsiteY8" fmla="*/ 478 h 2130951"/>
              <a:gd name="connsiteX9" fmla="*/ 7843960 w 8682160"/>
              <a:gd name="connsiteY9" fmla="*/ 478 h 2130951"/>
              <a:gd name="connsiteX10" fmla="*/ 8682160 w 8682160"/>
              <a:gd name="connsiteY10" fmla="*/ 478 h 2130951"/>
              <a:gd name="connsiteX11" fmla="*/ 7695472 w 8682160"/>
              <a:gd name="connsiteY11" fmla="*/ 2130951 h 2130951"/>
              <a:gd name="connsiteX12" fmla="*/ 6857272 w 8682160"/>
              <a:gd name="connsiteY12" fmla="*/ 2130951 h 2130951"/>
              <a:gd name="connsiteX13" fmla="*/ 4419600 w 8682160"/>
              <a:gd name="connsiteY13" fmla="*/ 2130951 h 2130951"/>
              <a:gd name="connsiteX14" fmla="*/ 4207020 w 8682160"/>
              <a:gd name="connsiteY14" fmla="*/ 2130951 h 2130951"/>
              <a:gd name="connsiteX15" fmla="*/ 3581400 w 8682160"/>
              <a:gd name="connsiteY15" fmla="*/ 2130951 h 2130951"/>
              <a:gd name="connsiteX16" fmla="*/ 3368820 w 8682160"/>
              <a:gd name="connsiteY16" fmla="*/ 2130951 h 2130951"/>
              <a:gd name="connsiteX17" fmla="*/ 838200 w 8682160"/>
              <a:gd name="connsiteY17" fmla="*/ 2130951 h 2130951"/>
              <a:gd name="connsiteX18" fmla="*/ 0 w 8682160"/>
              <a:gd name="connsiteY18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82160" h="2130951">
                <a:moveTo>
                  <a:pt x="0" y="0"/>
                </a:moveTo>
                <a:lnTo>
                  <a:pt x="838200" y="0"/>
                </a:lnTo>
                <a:lnTo>
                  <a:pt x="3368820" y="0"/>
                </a:lnTo>
                <a:lnTo>
                  <a:pt x="3581400" y="0"/>
                </a:lnTo>
                <a:lnTo>
                  <a:pt x="4207020" y="0"/>
                </a:lnTo>
                <a:lnTo>
                  <a:pt x="4419600" y="0"/>
                </a:lnTo>
                <a:lnTo>
                  <a:pt x="4443641" y="0"/>
                </a:lnTo>
                <a:lnTo>
                  <a:pt x="5281841" y="0"/>
                </a:lnTo>
                <a:lnTo>
                  <a:pt x="5281841" y="478"/>
                </a:lnTo>
                <a:lnTo>
                  <a:pt x="7843960" y="478"/>
                </a:lnTo>
                <a:lnTo>
                  <a:pt x="8682160" y="478"/>
                </a:lnTo>
                <a:lnTo>
                  <a:pt x="7695472" y="2130951"/>
                </a:lnTo>
                <a:lnTo>
                  <a:pt x="6857272" y="2130951"/>
                </a:lnTo>
                <a:lnTo>
                  <a:pt x="4419600" y="2130951"/>
                </a:lnTo>
                <a:lnTo>
                  <a:pt x="4207020" y="2130951"/>
                </a:lnTo>
                <a:lnTo>
                  <a:pt x="3581400" y="2130951"/>
                </a:lnTo>
                <a:lnTo>
                  <a:pt x="3368820" y="2130951"/>
                </a:lnTo>
                <a:lnTo>
                  <a:pt x="83820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45">
            <a:extLst>
              <a:ext uri="{FF2B5EF4-FFF2-40B4-BE49-F238E27FC236}">
                <a16:creationId xmlns="" xmlns:a16="http://schemas.microsoft.com/office/drawing/2014/main" id="{B9D8496E-C924-4F8E-A90C-022E287565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3320"/>
            <a:ext cx="4901943" cy="2174681"/>
          </a:xfrm>
          <a:custGeom>
            <a:avLst/>
            <a:gdLst>
              <a:gd name="connsiteX0" fmla="*/ 0 w 6535924"/>
              <a:gd name="connsiteY0" fmla="*/ 0 h 2174681"/>
              <a:gd name="connsiteX1" fmla="*/ 838200 w 6535924"/>
              <a:gd name="connsiteY1" fmla="*/ 0 h 2174681"/>
              <a:gd name="connsiteX2" fmla="*/ 5697724 w 6535924"/>
              <a:gd name="connsiteY2" fmla="*/ 0 h 2174681"/>
              <a:gd name="connsiteX3" fmla="*/ 6535924 w 6535924"/>
              <a:gd name="connsiteY3" fmla="*/ 0 h 2174681"/>
              <a:gd name="connsiteX4" fmla="*/ 5528762 w 6535924"/>
              <a:gd name="connsiteY4" fmla="*/ 2174681 h 2174681"/>
              <a:gd name="connsiteX5" fmla="*/ 4690562 w 6535924"/>
              <a:gd name="connsiteY5" fmla="*/ 2174681 h 2174681"/>
              <a:gd name="connsiteX6" fmla="*/ 967037 w 6535924"/>
              <a:gd name="connsiteY6" fmla="*/ 2174681 h 2174681"/>
              <a:gd name="connsiteX7" fmla="*/ 838200 w 6535924"/>
              <a:gd name="connsiteY7" fmla="*/ 2174681 h 2174681"/>
              <a:gd name="connsiteX8" fmla="*/ 128837 w 6535924"/>
              <a:gd name="connsiteY8" fmla="*/ 2174681 h 2174681"/>
              <a:gd name="connsiteX9" fmla="*/ 0 w 6535924"/>
              <a:gd name="connsiteY9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35924" h="2174681">
                <a:moveTo>
                  <a:pt x="0" y="0"/>
                </a:moveTo>
                <a:lnTo>
                  <a:pt x="838200" y="0"/>
                </a:lnTo>
                <a:lnTo>
                  <a:pt x="5697724" y="0"/>
                </a:lnTo>
                <a:lnTo>
                  <a:pt x="6535924" y="0"/>
                </a:lnTo>
                <a:lnTo>
                  <a:pt x="5528762" y="2174681"/>
                </a:lnTo>
                <a:lnTo>
                  <a:pt x="4690562" y="2174681"/>
                </a:lnTo>
                <a:lnTo>
                  <a:pt x="967037" y="2174681"/>
                </a:lnTo>
                <a:lnTo>
                  <a:pt x="838200" y="2174681"/>
                </a:lnTo>
                <a:lnTo>
                  <a:pt x="128837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E9B6CC85-810D-4D72-8ACE-124A70CC087E}"/>
              </a:ext>
            </a:extLst>
          </p:cNvPr>
          <p:cNvSpPr txBox="1">
            <a:spLocks/>
          </p:cNvSpPr>
          <p:nvPr/>
        </p:nvSpPr>
        <p:spPr>
          <a:xfrm>
            <a:off x="123825" y="285728"/>
            <a:ext cx="6048375" cy="1857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ru-RU" sz="1800" b="1" dirty="0">
                <a:solidFill>
                  <a:srgbClr val="4A4A4A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САХА (ЯКУТИЯ)</a:t>
            </a:r>
          </a:p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4A4A4A"/>
                </a:solidFill>
                <a:latin typeface="Times New Roman" pitchFamily="18" charset="0"/>
                <a:cs typeface="Times New Roman" pitchFamily="18" charset="0"/>
              </a:rPr>
              <a:t>ГБПОУ РС(Я) "ХАРБАЛАХСКИЙ ОБРАЗОВАТЕЛЬНЫЙ КОМПЛЕКС ИМЕНИ Н.Е.МОРДИНОВА-АММА АЧЧЫГЫЙА" ТАТТИНСКОГО РАЙОНА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A8CAB8C-A4E9-4D7D-951A-FA4AECB66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82" y="4714884"/>
            <a:ext cx="5019679" cy="184562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Проект</a:t>
            </a:r>
            <a:endParaRPr lang="ru-RU" sz="2800" dirty="0" smtClean="0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ХУДОЖЕСТВЕННОЕ СЛОВО»</a:t>
            </a:r>
          </a:p>
        </p:txBody>
      </p:sp>
      <p:pic>
        <p:nvPicPr>
          <p:cNvPr id="22" name="Picture 2" descr="https://image.jimcdn.com/app/cms/image/transf/none/path/sf37a364714442fbf/image/iaef5808b2e7bdfee/version/1554597679/image.jpg">
            <a:extLst>
              <a:ext uri="{FF2B5EF4-FFF2-40B4-BE49-F238E27FC236}">
                <a16:creationId xmlns="" xmlns:a16="http://schemas.microsoft.com/office/drawing/2014/main" id="{5900620F-87BB-4420-AA08-DA19E5263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42" r="15630" b="25275"/>
          <a:stretch/>
        </p:blipFill>
        <p:spPr bwMode="auto">
          <a:xfrm>
            <a:off x="142843" y="2143116"/>
            <a:ext cx="4995397" cy="228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23DCF7EE-91B6-4321-88DA-E532167B4FDB}"/>
              </a:ext>
            </a:extLst>
          </p:cNvPr>
          <p:cNvSpPr txBox="1">
            <a:spLocks/>
          </p:cNvSpPr>
          <p:nvPr/>
        </p:nvSpPr>
        <p:spPr>
          <a:xfrm>
            <a:off x="4572000" y="5315101"/>
            <a:ext cx="4430456" cy="911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ru-RU" sz="1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2" descr="https://image.jimcdn.com/app/cms/image/transf/dimension=1920x400:format=jpg/path/sf37a364714442fbf/image/i7609981fed852bb0/version/1558957867/image.jpg">
            <a:extLst>
              <a:ext uri="{FF2B5EF4-FFF2-40B4-BE49-F238E27FC236}">
                <a16:creationId xmlns="" xmlns:a16="http://schemas.microsoft.com/office/drawing/2014/main" id="{D8FF537F-DAF9-4618-ACFE-C445BF7C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214422"/>
            <a:ext cx="2639322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4406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АМА\2018 г-мама\Ахтыы\image52IMMAP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857232"/>
            <a:ext cx="2928958" cy="2943676"/>
          </a:xfrm>
          <a:prstGeom prst="rect">
            <a:avLst/>
          </a:prstGeom>
          <a:noFill/>
        </p:spPr>
      </p:pic>
      <p:pic>
        <p:nvPicPr>
          <p:cNvPr id="1027" name="Picture 3" descr="D:\МОИ ДОКУМЕНТЫ\МАМА\2018 г-мама\Ахтыы\imageXOOQ6L9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857232"/>
            <a:ext cx="3857652" cy="2852238"/>
          </a:xfrm>
          <a:prstGeom prst="rect">
            <a:avLst/>
          </a:prstGeom>
          <a:noFill/>
        </p:spPr>
      </p:pic>
      <p:pic>
        <p:nvPicPr>
          <p:cNvPr id="1028" name="Picture 4" descr="D:\МОИ ДОКУМЕНТЫ\МАМА\2018 г-мама\Ахтыы\image2N9KZE0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857628"/>
            <a:ext cx="4000528" cy="2852426"/>
          </a:xfrm>
          <a:prstGeom prst="rect">
            <a:avLst/>
          </a:prstGeom>
          <a:noFill/>
        </p:spPr>
      </p:pic>
      <p:pic>
        <p:nvPicPr>
          <p:cNvPr id="1029" name="Picture 5" descr="D:\МОИ ДОКУМЕНТЫ\МАМА\2018 г-мама\Ахтыы\imageAFL800O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857628"/>
            <a:ext cx="3500462" cy="2840131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57158" y="142852"/>
            <a:ext cx="842968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1978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балаҕан ыйын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күнэ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.18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саастаах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эдэркээн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үлэбин Дьохсоҕон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кылаастаах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оскуолатыгар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маҥнайгы кылаас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учууталынан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саҕалаабытым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="" xmlns:a16="http://schemas.microsoft.com/office/drawing/2014/main" id="{95C486E5-4C23-429F-A0FB-961E170A8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24" r="6904" b="9401"/>
          <a:stretch/>
        </p:blipFill>
        <p:spPr>
          <a:xfrm>
            <a:off x="5500694" y="142852"/>
            <a:ext cx="3503248" cy="2357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06044">
            <a:extLst>
              <a:ext uri="{FF2B5EF4-FFF2-40B4-BE49-F238E27FC236}">
                <a16:creationId xmlns="" xmlns:a16="http://schemas.microsoft.com/office/drawing/2014/main" id="{5E81F017-73C5-4AFB-8EF4-9B8F03FFC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" b="12508"/>
          <a:stretch/>
        </p:blipFill>
        <p:spPr bwMode="auto">
          <a:xfrm>
            <a:off x="4357654" y="2928934"/>
            <a:ext cx="4572064" cy="300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01926">
            <a:extLst>
              <a:ext uri="{FF2B5EF4-FFF2-40B4-BE49-F238E27FC236}">
                <a16:creationId xmlns="" xmlns:a16="http://schemas.microsoft.com/office/drawing/2014/main" id="{8D1F92D6-7590-4128-9063-9B214DF26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00" r="1" b="10073"/>
          <a:stretch/>
        </p:blipFill>
        <p:spPr bwMode="auto">
          <a:xfrm>
            <a:off x="928662" y="142852"/>
            <a:ext cx="4562033" cy="2857520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8898B17-8BCF-46C7-B447-F3AC73D7D1B5}"/>
              </a:ext>
            </a:extLst>
          </p:cNvPr>
          <p:cNvSpPr txBox="1"/>
          <p:nvPr/>
        </p:nvSpPr>
        <p:spPr>
          <a:xfrm>
            <a:off x="1000099" y="5572140"/>
            <a:ext cx="3286149" cy="785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ah-RU" sz="2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ВЕДУ </a:t>
            </a:r>
            <a:r>
              <a:rPr lang="en-US" sz="2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КРУЖОК С 1985 ГОДА </a:t>
            </a:r>
          </a:p>
        </p:txBody>
      </p:sp>
      <p:pic>
        <p:nvPicPr>
          <p:cNvPr id="18" name="Picture 2" descr="E:\хоһоонньуттар\P1050429.JPG">
            <a:extLst>
              <a:ext uri="{FF2B5EF4-FFF2-40B4-BE49-F238E27FC236}">
                <a16:creationId xmlns="" xmlns:a16="http://schemas.microsoft.com/office/drawing/2014/main" id="{692022BD-2E45-4CAD-887F-F48D19387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08" t="23735" r="1645" b="14969"/>
          <a:stretch/>
        </p:blipFill>
        <p:spPr>
          <a:xfrm>
            <a:off x="928662" y="3000372"/>
            <a:ext cx="3429544" cy="2143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11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ome\Documents\МАМА\2013 г - мама\Рисунок1.jpg">
            <a:extLst>
              <a:ext uri="{FF2B5EF4-FFF2-40B4-BE49-F238E27FC236}">
                <a16:creationId xmlns:a16="http://schemas.microsoft.com/office/drawing/2014/main" xmlns="" id="{85C582A8-B5F1-4DCE-A326-57EFA2F8E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7" t="30767"/>
          <a:stretch/>
        </p:blipFill>
        <p:spPr>
          <a:xfrm>
            <a:off x="785786" y="785794"/>
            <a:ext cx="8143932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5143511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ah-RU" dirty="0" smtClean="0">
                <a:solidFill>
                  <a:srgbClr val="002060"/>
                </a:solidFill>
                <a:cs typeface="Times New Roman" pitchFamily="18" charset="0"/>
              </a:rPr>
              <a:t>НА РЕСПУБЛИКАНСКОМ ЮБИЛЕЙНОМ МЕРОПРИЯТИИ </a:t>
            </a:r>
          </a:p>
          <a:p>
            <a:pPr algn="ctr">
              <a:defRPr/>
            </a:pPr>
            <a:r>
              <a:rPr lang="sah-RU" dirty="0" smtClean="0">
                <a:solidFill>
                  <a:srgbClr val="002060"/>
                </a:solidFill>
                <a:cs typeface="Times New Roman" pitchFamily="18" charset="0"/>
              </a:rPr>
              <a:t>К 115-ЛЕТИЮ ЯКУТСКОГО ПИСАТЕЛЯ АНЕМПОДИСТА СОФРОНОВА-АЛАМПА</a:t>
            </a:r>
          </a:p>
          <a:p>
            <a:pPr algn="ctr">
              <a:defRPr/>
            </a:pPr>
            <a:r>
              <a:rPr lang="sah-RU" dirty="0" smtClean="0">
                <a:solidFill>
                  <a:srgbClr val="002060"/>
                </a:solidFill>
                <a:cs typeface="Times New Roman" pitchFamily="18" charset="0"/>
              </a:rPr>
              <a:t>2001 год, г.Якутск</a:t>
            </a:r>
          </a:p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943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ocuments\МАМА\2013 г - мама\Рисунок2.jpg">
            <a:extLst>
              <a:ext uri="{FF2B5EF4-FFF2-40B4-BE49-F238E27FC236}">
                <a16:creationId xmlns:a16="http://schemas.microsoft.com/office/drawing/2014/main" xmlns="" id="{AC19B784-5C65-4E9D-B4EB-021CC7DA5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73" b="11073"/>
          <a:stretch/>
        </p:blipFill>
        <p:spPr>
          <a:xfrm>
            <a:off x="1142976" y="285728"/>
            <a:ext cx="7643866" cy="44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976" y="4786322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ah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ЮБИЛЕЙНОМ МЕРОПРИЯТИИ К 110-ЛЕТИЮ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УЧЁНОГО-ФИЛОЛОГА И ОБЩЕСТВЕННОГО ДЕЯТЕЛЯ, ОСНОВОПОЛОЖНИКА ЯКУТСКОЙ СОВЕТСКОЙ ЛИТЕРАТУРЫ ПЛАТОНА АЛЕКСЕЕВИЧА ОЙУНСКОГО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ЕГО ДОЧЕРЬЮ САРДАНОЙ ОЙУНСКОЙ</a:t>
            </a:r>
            <a:endParaRPr lang="sah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sah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2003 год, село ЫТЫК-КҮӨЛ</a:t>
            </a:r>
            <a:endParaRPr lang="sah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98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12257A-381C-49CB-8C7E-5815AA0B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003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 fontScale="90000"/>
          </a:bodyPr>
          <a:lstStyle/>
          <a:p>
            <a:r>
              <a:rPr lang="sah-RU" sz="3600" b="1" dirty="0">
                <a:solidFill>
                  <a:srgbClr val="990000"/>
                </a:solidFill>
              </a:rPr>
              <a:t>МАСТЕР-КЛАСС ПО ХУДОЖЕСТВЕННОМУ ЧТЕНИЮ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1413DC-0E3E-496F-A16D-48B23BB0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2586"/>
            <a:ext cx="7886700" cy="464437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НАВЫК ЧТЕНИЯ ВКЛЮЧАЕТ В СЕБЯ </a:t>
            </a:r>
            <a:r>
              <a:rPr lang="sah-RU" dirty="0">
                <a:solidFill>
                  <a:srgbClr val="002060"/>
                </a:solidFill>
                <a:latin typeface="+mj-lt"/>
              </a:rPr>
              <a:t>ДВА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КОМПОНЕНТА:</a:t>
            </a:r>
          </a:p>
          <a:p>
            <a:pPr marL="720725" indent="0" algn="just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А) ТЕХНИКУ ЧТЕНИЯ; </a:t>
            </a:r>
          </a:p>
          <a:p>
            <a:pPr marL="720725" indent="0" algn="just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Б) ПОНИМАНИЕ ТЕКСТА</a:t>
            </a:r>
            <a:r>
              <a:rPr lang="sah-RU" dirty="0">
                <a:solidFill>
                  <a:srgbClr val="002060"/>
                </a:solidFill>
                <a:latin typeface="+mj-lt"/>
              </a:rPr>
              <a:t>.</a:t>
            </a:r>
            <a:endParaRPr lang="ru-RU" dirty="0">
              <a:solidFill>
                <a:srgbClr val="00206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+mj-lt"/>
              </a:rPr>
              <a:t>ГЛАВНОЙ ЦЕЛЬЮ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ОБУЧЕНИЯ ДЕТЕЙ ХУДОЖЕСТВЕННОМУ ЧТЕНИЮ ЯВЛЯЕТСЯ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ФОРМИРОВАНИЕ УМЕНИЯ ОПРЕДЕЛЯТЬ ЗАДАЧУ ЧТЕНИЯ ВСЛУХ.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ДЕТИ ДОЛЖНЫ ПЕРЕДАТЬ СЛУШАТЕЛЯМ СВОЕ ПОНИМАНИЕ ТЕКСТА ПРИ ПОМОЩИ ПРАВИЛЬНО ВЫБРАННЫХ СРЕДСТВ УСТНОЙ РЕЧИ.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+mj-lt"/>
              </a:rPr>
              <a:t>В ПРОЦЕССЕ СВОЕЙ РАБОТЫ Я СТАРАЮСЬ ФОРМИРОВАТЬ НАВЫКИ ОСОЗНАННОГО ЧТЕНИЯ, УМЕНИЕ САМОСТОЯТЕЛЬНО РАБОТАТЬ С ТЕКСТОМ С ПОМОЩЬЮ СПЕЦИАЛЬНЫХ УПРАЖНЕНИЙ И СПОСОБОВ ДЕЙСТВИЙ</a:t>
            </a:r>
          </a:p>
        </p:txBody>
      </p:sp>
    </p:spTree>
    <p:extLst>
      <p:ext uri="{BB962C8B-B14F-4D97-AF65-F5344CB8AC3E}">
        <p14:creationId xmlns="" xmlns:p14="http://schemas.microsoft.com/office/powerpoint/2010/main" val="147400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3">
            <a:extLst>
              <a:ext uri="{FF2B5EF4-FFF2-40B4-BE49-F238E27FC236}">
                <a16:creationId xmlns="" xmlns:a16="http://schemas.microsoft.com/office/drawing/2014/main" id="{275B33C7-CDD8-4976-B06C-EBB529AC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931" y="47626"/>
            <a:ext cx="1662113" cy="3375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mage8">
            <a:extLst>
              <a:ext uri="{FF2B5EF4-FFF2-40B4-BE49-F238E27FC236}">
                <a16:creationId xmlns="" xmlns:a16="http://schemas.microsoft.com/office/drawing/2014/main" id="{A126FF6E-4093-4E34-8494-666CB973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7373" y="3506788"/>
            <a:ext cx="1664494" cy="33162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age14">
            <a:extLst>
              <a:ext uri="{FF2B5EF4-FFF2-40B4-BE49-F238E27FC236}">
                <a16:creationId xmlns="" xmlns:a16="http://schemas.microsoft.com/office/drawing/2014/main" id="{4DD08CBB-17AC-42CF-94F3-335CFE1E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4744" y="47626"/>
            <a:ext cx="1797844" cy="3375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Image2">
            <a:extLst>
              <a:ext uri="{FF2B5EF4-FFF2-40B4-BE49-F238E27FC236}">
                <a16:creationId xmlns="" xmlns:a16="http://schemas.microsoft.com/office/drawing/2014/main" id="{33736E07-8312-42BC-B6FD-93079394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767" y="3506788"/>
            <a:ext cx="1660922" cy="33162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Home\Desktop\грамота (1).jpg">
            <a:extLst>
              <a:ext uri="{FF2B5EF4-FFF2-40B4-BE49-F238E27FC236}">
                <a16:creationId xmlns="" xmlns:a16="http://schemas.microsoft.com/office/drawing/2014/main" id="{F3F07D78-39CD-4F91-A2CD-A6E13F13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3506788"/>
            <a:ext cx="1675210" cy="33162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Home\Desktop\грамота (2).jpg">
            <a:extLst>
              <a:ext uri="{FF2B5EF4-FFF2-40B4-BE49-F238E27FC236}">
                <a16:creationId xmlns="" xmlns:a16="http://schemas.microsoft.com/office/drawing/2014/main" id="{848B0E44-3D8A-45FB-8382-7E9E776D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91" y="47626"/>
            <a:ext cx="1671638" cy="3375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Home\Desktop\сканирование0001.jpg">
            <a:extLst>
              <a:ext uri="{FF2B5EF4-FFF2-40B4-BE49-F238E27FC236}">
                <a16:creationId xmlns="" xmlns:a16="http://schemas.microsoft.com/office/drawing/2014/main" id="{7A248465-0186-435C-A0F6-73932C16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32" y="47626"/>
            <a:ext cx="1670447" cy="3375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Home\Desktop\tfg.jpg">
            <a:extLst>
              <a:ext uri="{FF2B5EF4-FFF2-40B4-BE49-F238E27FC236}">
                <a16:creationId xmlns="" xmlns:a16="http://schemas.microsoft.com/office/drawing/2014/main" id="{688762A2-A313-4884-BF8B-F1142868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3506788"/>
            <a:ext cx="1724025" cy="33162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s://image.jimcdn.com/app/cms/image/transf/dimension=1920x400:format=jpg/path/sf37a364714442fbf/image/i92c55df326137fa6/version/1551333035/image.jpg">
            <a:extLst>
              <a:ext uri="{FF2B5EF4-FFF2-40B4-BE49-F238E27FC236}">
                <a16:creationId xmlns="" xmlns:a16="http://schemas.microsoft.com/office/drawing/2014/main" id="{BCDEBB48-6D46-4AD1-B6F7-DDAAA273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56" y="47626"/>
            <a:ext cx="1666875" cy="3375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s://image.jimcdn.com/app/cms/image/transf/dimension=1920x400:format=jpg/path/sf37a364714442fbf/image/i0a375a933733dd7f/version/1551333035/image.jpg">
            <a:extLst>
              <a:ext uri="{FF2B5EF4-FFF2-40B4-BE49-F238E27FC236}">
                <a16:creationId xmlns="" xmlns:a16="http://schemas.microsoft.com/office/drawing/2014/main" id="{E031D645-321D-4D85-9531-153AD8A1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79" y="3506788"/>
            <a:ext cx="1743075" cy="33162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9D24BA-8E89-43AA-8E2A-A37EBD33F89F}"/>
              </a:ext>
            </a:extLst>
          </p:cNvPr>
          <p:cNvSpPr txBox="1"/>
          <p:nvPr/>
        </p:nvSpPr>
        <p:spPr>
          <a:xfrm>
            <a:off x="1482271" y="3066019"/>
            <a:ext cx="5965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j-lt"/>
              </a:rPr>
              <a:t>ВОТ ЛИШЬ НЕКОТОРЫЕ ДОКАЗАТЕЛЬСТВА НАШИХ ПОБЕД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F1D97746-2749-4315-BD43-551FC5A26117}"/>
              </a:ext>
            </a:extLst>
          </p:cNvPr>
          <p:cNvCxnSpPr/>
          <p:nvPr/>
        </p:nvCxnSpPr>
        <p:spPr>
          <a:xfrm>
            <a:off x="1458532" y="3422651"/>
            <a:ext cx="4404575" cy="127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198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527FCEA-6143-4C5E-8C45-8AC9237AD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A9F23AD-7A55-49F3-A3EC-743F47F36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7759" y="487090"/>
            <a:ext cx="5056387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mage12">
            <a:extLst>
              <a:ext uri="{FF2B5EF4-FFF2-40B4-BE49-F238E27FC236}">
                <a16:creationId xmlns="" xmlns:a16="http://schemas.microsoft.com/office/drawing/2014/main" id="{EB4A74F1-47BC-4A0A-BEBE-84DB5FC84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" b="28129"/>
          <a:stretch/>
        </p:blipFill>
        <p:spPr bwMode="auto">
          <a:xfrm>
            <a:off x="480887" y="643467"/>
            <a:ext cx="3851557" cy="557106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7D9F91F-72C9-4DB9-ABD0-A8180D826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1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Image1">
            <a:extLst>
              <a:ext uri="{FF2B5EF4-FFF2-40B4-BE49-F238E27FC236}">
                <a16:creationId xmlns="" xmlns:a16="http://schemas.microsoft.com/office/drawing/2014/main" id="{3D1F6E95-3B6E-4043-AE33-902B5FBDF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2553" r="1" b="72868"/>
          <a:stretch/>
        </p:blipFill>
        <p:spPr bwMode="auto">
          <a:xfrm>
            <a:off x="4569289" y="482611"/>
            <a:ext cx="3638089" cy="1792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E016956-CE9F-4946-8834-A8BC3529D0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1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mage2">
            <a:extLst>
              <a:ext uri="{FF2B5EF4-FFF2-40B4-BE49-F238E27FC236}">
                <a16:creationId xmlns="" xmlns:a16="http://schemas.microsoft.com/office/drawing/2014/main" id="{62ECDBAD-BFFC-4676-8941-16CB070E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9709" y="2281636"/>
            <a:ext cx="4222015" cy="4109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105728-345C-4A37-B173-5C1B8346B403}"/>
              </a:ext>
            </a:extLst>
          </p:cNvPr>
          <p:cNvSpPr txBox="1"/>
          <p:nvPr/>
        </p:nvSpPr>
        <p:spPr>
          <a:xfrm>
            <a:off x="785787" y="4997708"/>
            <a:ext cx="3357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+mj-lt"/>
              </a:rPr>
              <a:t>СТАТЬЯ О МОИХ КРУЖКОВЦАХ</a:t>
            </a:r>
          </a:p>
          <a:p>
            <a:r>
              <a:rPr lang="ru-RU" dirty="0">
                <a:solidFill>
                  <a:srgbClr val="C00000"/>
                </a:solidFill>
                <a:latin typeface="+mj-lt"/>
              </a:rPr>
              <a:t> В РЕСПУБЛИКАНСКОЙ ГАЗЕТЕ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FDEBA07-C234-4B75-ABC3-F783E4D10A8F}"/>
              </a:ext>
            </a:extLst>
          </p:cNvPr>
          <p:cNvSpPr/>
          <p:nvPr/>
        </p:nvSpPr>
        <p:spPr>
          <a:xfrm>
            <a:off x="4455571" y="4469545"/>
            <a:ext cx="433615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Доклад об опыте работы кружка «Художественное слово» был поощрен на республиканском педагогическом чтении и напечатан в научно-методическом журнале «Родной язык и литература» (№</a:t>
            </a:r>
            <a:r>
              <a:rPr lang="en-US" alt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3</a:t>
            </a:r>
            <a:r>
              <a:rPr lang="sah-RU" alt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2008 г.)</a:t>
            </a:r>
            <a:endParaRPr lang="ru-RU" altLang="ru-R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268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7256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ah-RU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Москва. </a:t>
            </a:r>
            <a:r>
              <a:rPr lang="ru-RU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ВСЕРОССИЙСКАЯ НПК "РОДНЫЕ ЯЗЫКИ НАРОДОВ РОССИИ В СИСТЕМЕ ОБРАЗОВАНИЯ: СОВРЕМЕННОЕ СОСТОЯНИЕ И ПЕРСПЕКТИВЫ РАЗВИТИЯ"  12-13 ДЕКАБРЯ 2019 ГОДА.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7" descr="https://image.jimcdn.com/app/cms/image/transf/dimension=1920x400:format=jpg/path/sf37a364714442fbf/image/i46a0d9648a00b172/version/1576153961/image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215370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74345"/>
            <a:ext cx="8572560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Елена Александровна Найденова, кандидат психологических наук, ведущий эксперт сектора поликультурного образования Московского центра развития кадрового потенциала: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«Участниками мастер-класса был отмечен высокий профессионализм и увлеченность своим делом Валентины Семеновны Кривошапкиной. Порадовал тот факт, что она не только обучает азам ораторского искусства на родном языке, но и воспитывает, прививает детям жизненно важные навыки. В завершении мастер-класса под руководством Валентины Семеновны педагоги разных национальностей – коми, буряты, эвенки, русские – прочитали строфы стихотворения А.С. Пушкина. Каждый по строфе. Голоса звучали по-разному, но передавали общее чувство –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чувство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сопричастности и единения. Это было замечательно!».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80c2d07c480d4e6f/version/1576154138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8358246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90ea6229c84ffcae/version/1576288415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1537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214290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тылга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тапталы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тылынан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киэн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туттууну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иҥэриигэ үлэлиир ньымам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тиһилигэ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282" y="1500174"/>
            <a:ext cx="8643998" cy="47397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Иитэр-үөрэтэр эйгэни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тэрийии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үгэстэрин, абыычайдарын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сиэрин-туомун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ыччакка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иҥэрэр үлэни ыйдарынан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тэрийии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2.Дьиэ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кэргэни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Төрөппүттэри кылаас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таһынан үлэҕэ кытыннарыы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дьоро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киэһэлэр,    биктэриинэлэр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литэрэтиирэ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оонньуулара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Дьиэ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хаһыатын таһаартарыы;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Дьиэ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олимпиадата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3.Үөрэнээччини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уруок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таһынан төрөөбүт тылынан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сайыннарыы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туттар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биир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дойдулаахпыт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сээркээн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сэһэнньитэ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Амма Аччыгыйа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сырдык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үйэтитии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олоҕун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айар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үлэтин  үтүө холобуругар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иитии-үөрэтии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оҕону хоһоонноохтук ааҕыы нөҥүө сайыннарыы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Араас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таһымнаах олимпиадаларга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бэлэмнээн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кытыннарыы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Чинчийэр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үлэҕэ сыһыарыы;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Айар-суруйар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үлэҕэ сыһыарыы.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dimension=1920x400:format=jpg/path/sf37a364714442fbf/image/i252f4e90ba9e98db/version/1576492621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2852"/>
            <a:ext cx="4952261" cy="2786082"/>
          </a:xfrm>
          <a:prstGeom prst="rect">
            <a:avLst/>
          </a:prstGeom>
          <a:noFill/>
        </p:spPr>
      </p:pic>
      <p:pic>
        <p:nvPicPr>
          <p:cNvPr id="1028" name="Picture 4" descr="https://image.jimcdn.com/app/cms/image/transf/dimension=1920x400:format=jpg/path/sf37a364714442fbf/image/i4ded4da999c9e07c/version/1576288415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3" y="2786058"/>
            <a:ext cx="3647625" cy="3286148"/>
          </a:xfrm>
          <a:prstGeom prst="rect">
            <a:avLst/>
          </a:prstGeom>
          <a:noFill/>
        </p:spPr>
      </p:pic>
      <p:pic>
        <p:nvPicPr>
          <p:cNvPr id="1030" name="Picture 6" descr="https://image.jimcdn.com/app/cms/image/transf/dimension=1920x400:format=jpg/path/sf37a364714442fbf/image/i7a6f3e579fdebe30/version/1576288415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3714776" cy="2505751"/>
          </a:xfrm>
          <a:prstGeom prst="rect">
            <a:avLst/>
          </a:prstGeom>
          <a:noFill/>
        </p:spPr>
      </p:pic>
      <p:pic>
        <p:nvPicPr>
          <p:cNvPr id="1032" name="Picture 8" descr="https://image.jimcdn.com/app/cms/image/transf/dimension=1920x400:format=jpg/path/sf37a364714442fbf/image/i0217f1358706ed3e/version/1576492747/image.jpg"/>
          <p:cNvPicPr>
            <a:picLocks noChangeAspect="1" noChangeArrowheads="1"/>
          </p:cNvPicPr>
          <p:nvPr/>
        </p:nvPicPr>
        <p:blipFill>
          <a:blip r:embed="rId5"/>
          <a:srcRect l="7092" r="7801"/>
          <a:stretch>
            <a:fillRect/>
          </a:stretch>
        </p:blipFill>
        <p:spPr bwMode="auto">
          <a:xfrm>
            <a:off x="4071934" y="3214686"/>
            <a:ext cx="4757804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634" t="16542" r="15635" b="23000"/>
          <a:stretch>
            <a:fillRect/>
          </a:stretch>
        </p:blipFill>
        <p:spPr bwMode="auto">
          <a:xfrm>
            <a:off x="-36512" y="144016"/>
            <a:ext cx="917053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 l="15634" t="23089" r="15566" b="17990"/>
          <a:stretch>
            <a:fillRect/>
          </a:stretch>
        </p:blipFill>
        <p:spPr bwMode="auto">
          <a:xfrm>
            <a:off x="-36512" y="188640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5634" t="28772" r="15635" b="11863"/>
          <a:stretch>
            <a:fillRect/>
          </a:stretch>
        </p:blipFill>
        <p:spPr bwMode="auto">
          <a:xfrm>
            <a:off x="-36512" y="332656"/>
            <a:ext cx="917053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5634" t="23991" r="15635" b="15715"/>
          <a:stretch>
            <a:fillRect/>
          </a:stretch>
        </p:blipFill>
        <p:spPr bwMode="auto">
          <a:xfrm>
            <a:off x="-108520" y="116632"/>
            <a:ext cx="923682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sah-RU" sz="1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Примеры газет:</a:t>
            </a:r>
            <a:r>
              <a:rPr lang="ru-RU" sz="1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юбилейному году известного якутского писателя Н.Е.Мординова – Амма Аччыгыйа, гордости нашего села, чье имя носит наша школа, был организован конкурс на выпуск семейных газет по теме </a:t>
            </a:r>
            <a:r>
              <a:rPr lang="sah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«Мин дьиэ кэргэним уонна Амма Аччыгыйа» (“Моя семья и Н.Е.Мординова – Амма Аччыгыйа”).</a:t>
            </a:r>
            <a:r>
              <a:rPr lang="sah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 к структуре газеты: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произведения писателя прочитали, какие из них больше понравились, чему они вас научили? </a:t>
            </a: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самом писателе;</a:t>
            </a: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Составление ребусов, литературных викторин, кроссвордов по произведениям писателя, </a:t>
            </a: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Рисунки к произведениям, </a:t>
            </a: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фотографии по теме «</a:t>
            </a: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Н.Е.Мординова-Амма Аччыгыйа - гордость нашего села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457145" indent="-457145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Стихотворения, посвященные к юбилею писателя.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None/>
            </a:pP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уходящем учебном году семьи работали над выпуском газет на тему </a:t>
            </a:r>
            <a:r>
              <a:rPr lang="sah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“Удьуор утума” </a:t>
            </a: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sah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Исследование родословной и изучение жизни своих предков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Исследование и изучение талантов и способностей своих предков и родственников.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Побуждение детей на раскрытие своих талантов,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творческого потенциала</a:t>
            </a: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способностей на основе генной информации с последующим выбором правильного направления к своей будущей профессии.</a:t>
            </a:r>
          </a:p>
          <a:p>
            <a:pPr>
              <a:spcBef>
                <a:spcPts val="0"/>
              </a:spcBef>
              <a:buNone/>
            </a:pPr>
            <a:r>
              <a:rPr lang="ru-RU" sz="1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 к структуре газеты: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59" indent="-342859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Генеалогическое древо</a:t>
            </a: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(здесь должны быть указаны кроме имен еще их способности, таланты, профессии)</a:t>
            </a:r>
          </a:p>
          <a:p>
            <a:pPr marL="342859" indent="-342859">
              <a:spcBef>
                <a:spcPts val="0"/>
              </a:spcBef>
            </a:pP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Статьи с фотографиями о родственниках, являющихся гордостью вашего рода.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59" indent="-342859">
              <a:spcBef>
                <a:spcPts val="0"/>
              </a:spcBef>
            </a:pPr>
            <a:r>
              <a:rPr lang="sah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Выводы по исследовательской работе – размышления о способностях и талантах вашего ребенка, которые он позаимствовал или может позаимствовать от своих предков, родственников/</a:t>
            </a:r>
            <a:endParaRPr lang="ru-RU" sz="1400" dirty="0"/>
          </a:p>
        </p:txBody>
      </p:sp>
      <p:pic>
        <p:nvPicPr>
          <p:cNvPr id="7" name="Picture 7" descr="C:\Users\Пользователь\Desktop\Аля работа\газет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357694"/>
            <a:ext cx="1399652" cy="9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Пользователь\Desktop\Аля работа\газе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357694"/>
            <a:ext cx="1379588" cy="9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Пользователь\Desktop\Аля работа\газет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429264"/>
            <a:ext cx="1404985" cy="9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Пользователь\Desktop\Аля работа\газета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5429264"/>
            <a:ext cx="1365957" cy="9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Аля работа заказы НЕ УДАЛЯТЬ!\С КОМП\Иванова Виктория\ИВанова Виктория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5715016"/>
            <a:ext cx="1329761" cy="9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I:\Аля работа заказы НЕ УДАЛЯТЬ!\С КОМП\Иванова Виктория\ИВанова Виктория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5715016"/>
            <a:ext cx="1317878" cy="9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:\Аля работа заказы НЕ УДАЛЯТЬ!\С КОМП\Иванова Виктория\ИВанова Виктория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786322"/>
            <a:ext cx="1275574" cy="90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:\Аля работа заказы НЕ УДАЛЯТЬ!\С КОМП\Иванова Виктория\ИВанова Виктория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786322"/>
            <a:ext cx="1311503" cy="9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:\Аля работа заказы НЕ УДАЛЯТЬ!\С КОМП\Иванова Виктория\ИВанова Виктория\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786322"/>
            <a:ext cx="1334299" cy="94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34" t="26088" r="15635" b="13454"/>
          <a:stretch>
            <a:fillRect/>
          </a:stretch>
        </p:blipFill>
        <p:spPr bwMode="auto">
          <a:xfrm>
            <a:off x="-1" y="216024"/>
            <a:ext cx="906820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6211" t="33826" r="50487" b="7090"/>
          <a:stretch>
            <a:fillRect/>
          </a:stretch>
        </p:blipFill>
        <p:spPr bwMode="auto">
          <a:xfrm>
            <a:off x="4572000" y="188641"/>
            <a:ext cx="4464496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706" t="27193" r="15574" b="13454"/>
          <a:stretch>
            <a:fillRect/>
          </a:stretch>
        </p:blipFill>
        <p:spPr bwMode="auto">
          <a:xfrm>
            <a:off x="72008" y="188640"/>
            <a:ext cx="449999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34" t="27193" r="49833" b="13454"/>
          <a:stretch>
            <a:fillRect/>
          </a:stretch>
        </p:blipFill>
        <p:spPr bwMode="auto">
          <a:xfrm>
            <a:off x="-2402" y="188640"/>
            <a:ext cx="460851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0550" t="33826" r="15635" b="7090"/>
          <a:stretch>
            <a:fillRect/>
          </a:stretch>
        </p:blipFill>
        <p:spPr bwMode="auto">
          <a:xfrm>
            <a:off x="4575086" y="188640"/>
            <a:ext cx="453341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age.jimcdn.com/app/cms/image/transf/dimension=1920x400:format=jpg/path/sf37a364714442fbf/image/ib20c66de099b247f/version/1575773087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15370" cy="614366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кэнсиэпсийэ\20210516_1527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766228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2803FDF-F34F-4C34-9650-E635891B29FE}"/>
              </a:ext>
            </a:extLst>
          </p:cNvPr>
          <p:cNvGrpSpPr/>
          <p:nvPr/>
        </p:nvGrpSpPr>
        <p:grpSpPr>
          <a:xfrm>
            <a:off x="1142976" y="5072074"/>
            <a:ext cx="7643866" cy="1214446"/>
            <a:chOff x="539552" y="5085184"/>
            <a:chExt cx="8175852" cy="1328290"/>
          </a:xfrm>
        </p:grpSpPr>
        <p:pic>
          <p:nvPicPr>
            <p:cNvPr id="15362" name="Picture 2" descr="https://r2.mt.ru/r24/photo29FE/20679030144-0/jpg/bp.jpeg"/>
            <p:cNvPicPr>
              <a:picLocks noChangeAspect="1" noChangeArrowheads="1"/>
            </p:cNvPicPr>
            <p:nvPr/>
          </p:nvPicPr>
          <p:blipFill rotWithShape="1">
            <a:blip r:embed="rId3"/>
            <a:srcRect l="12791" r="11628"/>
            <a:stretch/>
          </p:blipFill>
          <p:spPr bwMode="auto">
            <a:xfrm>
              <a:off x="539552" y="5085184"/>
              <a:ext cx="4680520" cy="1328290"/>
            </a:xfrm>
            <a:prstGeom prst="rect">
              <a:avLst/>
            </a:prstGeom>
            <a:noFill/>
          </p:spPr>
        </p:pic>
        <p:pic>
          <p:nvPicPr>
            <p:cNvPr id="4" name="Picture 2" descr="https://r2.mt.ru/r24/photo29FE/20679030144-0/jpg/bp.jpeg">
              <a:extLst>
                <a:ext uri="{FF2B5EF4-FFF2-40B4-BE49-F238E27FC236}">
                  <a16:creationId xmlns="" xmlns:a16="http://schemas.microsoft.com/office/drawing/2014/main" id="{AE02A1EA-0E59-4B54-AA8C-A54C4E85ED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2791" r="11628"/>
            <a:stretch/>
          </p:blipFill>
          <p:spPr bwMode="auto">
            <a:xfrm>
              <a:off x="4034884" y="5085184"/>
              <a:ext cx="4680520" cy="13282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918425d2a9b4da42/version/1575773087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Дьиэ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кэргэн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хаһыатын туһунан ыстатыйам</a:t>
            </a:r>
            <a:r>
              <a:rPr lang="ru-RU" dirty="0" smtClean="0">
                <a:solidFill>
                  <a:srgbClr val="C00000"/>
                </a:solidFill>
              </a:rPr>
              <a:t> "</a:t>
            </a:r>
            <a:r>
              <a:rPr lang="ru-RU" b="1" cap="all" dirty="0" smtClean="0">
                <a:solidFill>
                  <a:srgbClr val="C00000"/>
                </a:solidFill>
              </a:rPr>
              <a:t>СОВРЕМЕННЫЕ ЕВРОПЕЙСКИЕ ИССЛЕДОВАНИЯ</a:t>
            </a:r>
            <a:r>
              <a:rPr lang="ru-RU" dirty="0" smtClean="0">
                <a:solidFill>
                  <a:srgbClr val="C00000"/>
                </a:solidFill>
              </a:rPr>
              <a:t>" </a:t>
            </a:r>
            <a:r>
              <a:rPr lang="ru-RU" dirty="0" err="1" smtClean="0">
                <a:solidFill>
                  <a:srgbClr val="C00000"/>
                </a:solidFill>
              </a:rPr>
              <a:t>диэн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английскай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тылынан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кыбаарталга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биирдэ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тахсар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сурунаал</a:t>
            </a:r>
            <a:r>
              <a:rPr lang="ru-RU" dirty="0" smtClean="0">
                <a:solidFill>
                  <a:srgbClr val="C00000"/>
                </a:solidFill>
              </a:rPr>
              <a:t> 2019 </a:t>
            </a:r>
            <a:r>
              <a:rPr lang="ru-RU" dirty="0" err="1" smtClean="0">
                <a:solidFill>
                  <a:srgbClr val="C00000"/>
                </a:solidFill>
              </a:rPr>
              <a:t>сыллааҕы бастакы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нүөмэригэр бэчээттэннэ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7826" name="Picture 2" descr="https://image.jimcdn.com/app/cms/image/transf/dimension=1920x400:format=jpg/path/sf37a364714442fbf/image/i37826de325590f50/version/1553577423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2857520" cy="3571900"/>
          </a:xfrm>
          <a:prstGeom prst="rect">
            <a:avLst/>
          </a:prstGeom>
          <a:noFill/>
        </p:spPr>
      </p:pic>
      <p:pic>
        <p:nvPicPr>
          <p:cNvPr id="77828" name="Picture 4" descr="https://image.jimcdn.com/app/cms/image/transf/dimension=1920x400:format=jpg/path/sf37a364714442fbf/image/i90994ebd4a14065e/version/1553577423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643050"/>
            <a:ext cx="2809875" cy="3810000"/>
          </a:xfrm>
          <a:prstGeom prst="rect">
            <a:avLst/>
          </a:prstGeom>
          <a:noFill/>
        </p:spPr>
      </p:pic>
      <p:pic>
        <p:nvPicPr>
          <p:cNvPr id="77830" name="Picture 6" descr="https://image.jimcdn.com/app/cms/image/transf/dimension=1920x400:format=jpg/path/sf37a364714442fbf/image/i36ef297e7ca95506/version/1553577423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571612"/>
            <a:ext cx="286702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0 картинок для презентаци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2000240"/>
          <a:ext cx="8429684" cy="3065164"/>
        </p:xfrm>
        <a:graphic>
          <a:graphicData uri="http://schemas.openxmlformats.org/drawingml/2006/table">
            <a:tbl>
              <a:tblPr/>
              <a:tblGrid>
                <a:gridCol w="801525"/>
                <a:gridCol w="4967495"/>
                <a:gridCol w="884136"/>
                <a:gridCol w="1776528"/>
              </a:tblGrid>
              <a:tr h="1143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ah-RU" sz="18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8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Кыайыылаах дьиэ кэргэттэргэ</a:t>
                      </a:r>
                      <a:r>
                        <a:rPr lang="sah-RU" sz="18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эҕэрдэ!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ah-RU" sz="160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Баал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Оскуола үрдүнэн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түмүк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Спиридоновтар, Миша, Мичил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6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Винокуровтар, Ньургуйаана, Слава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6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Брызгаловтар</a:t>
                      </a:r>
                      <a:r>
                        <a:rPr lang="sah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Нарияна</a:t>
                      </a: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sah-RU" sz="20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Айыына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3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Федоровтар, Аман, Айсаана, Алгыстаана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160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60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Севастьяновтар, Яна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ah-RU" sz="2000" b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71802" y="214290"/>
            <a:ext cx="392909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Дьиэ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кэргэн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«Оҕо саас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сылларынан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тыл»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күнүн көрсө дьиэ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кэргэн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олимпадатын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түмүгэ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1.bp.blogspot.com/-vQJD5DrWUYE/YJ8uUW1tjGI/AAAAAAAACqg/HZJunBw1Qa0to6rC3w4T4cO3CfQ5xPaygCLcBGAsYHQ/s651/obereg_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https://yastatic.net/naydex/yandex-search/8QB7gyW21/99b6f9ww/MIPEbX4shYDmpPFOk_QCglSa83hBGCsxacGJ8hJYxTlzK_G-iGmHWiZSx_GkvgSM87vPr3YZbKRUnofLc1HtVORHsUl7GMHhUqTQa0MgwvLE2wfJlSl_EPmB_GLSSyPOZDzXSW7LUL2RNlfQVfpHX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2857521" cy="163712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5929330"/>
            <a:ext cx="757242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“Саха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омук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тыла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үрүйэ уутун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курдук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сэргэх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сир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симэҕин курдук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сиэдэрэй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Амма Аччыгыйа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yastatic.net/naydex/yandex-search/9QB2gyW91/99b6f9ww/MIPEbX4shYDmpPFOk_QCglSa83hBGCsxacGJ8hId1SwTO-T-yPzHmpZXouTRywHJxuvf-jYsWUEh3sfbk6H9lICCgQwK6LGRMwGl7ycAwvLE2wfJlZgvQKzhOIOnaAE5xsshrq4aMN0R9DU3lklmPgdOzhsiX58w"/>
          <p:cNvPicPr>
            <a:picLocks noChangeAspect="1" noChangeArrowheads="1"/>
          </p:cNvPicPr>
          <p:nvPr/>
        </p:nvPicPr>
        <p:blipFill>
          <a:blip r:embed="rId4"/>
          <a:srcRect l="18750" t="4716" r="23437" b="8019"/>
          <a:stretch>
            <a:fillRect/>
          </a:stretch>
        </p:blipFill>
        <p:spPr bwMode="auto">
          <a:xfrm>
            <a:off x="7072330" y="142852"/>
            <a:ext cx="1857388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0 картинок для презентаци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490c1608d8433c0252413b67f2db034.jpg"/>
          <p:cNvPicPr/>
          <p:nvPr/>
        </p:nvPicPr>
        <p:blipFill>
          <a:blip r:embed="rId3" cstate="print"/>
          <a:srcRect b="4839"/>
          <a:stretch>
            <a:fillRect/>
          </a:stretch>
        </p:blipFill>
        <p:spPr>
          <a:xfrm>
            <a:off x="7000892" y="1500174"/>
            <a:ext cx="1857388" cy="16430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4546" y="1142984"/>
            <a:ext cx="47863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Күндү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өрөппүттэр!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Бары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кыттыбыт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дьиэ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кэргэттэргэ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барыта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63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ыал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кытынна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улахан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махталбытын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тиэрдэбит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 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Төрөөбүт тылгытыгар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сүгүрүйэргит, таптыыргыт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оҕолоргут үтүө дьон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үүнэн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сайдан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тахсалларыгар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тирэх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буоллун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диэн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алгыыбыт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sah-RU" b="1" i="1" dirty="0">
              <a:solidFill>
                <a:srgbClr val="00B05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аатынан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Харбалаахтааҕы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үөрэхтээһин холбоһугун кэлэктиибэ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олунньу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күнэ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2024сыл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 descr="https://catherineasquithgallery.com/uploads/posts/2021-02/1613663939_55-p-fon-dlya-prezentatsii-bashkirskii-ornament-72.jpg"/>
          <p:cNvPicPr/>
          <p:nvPr/>
        </p:nvPicPr>
        <p:blipFill>
          <a:blip r:embed="rId4"/>
          <a:srcRect l="21665" r="63273"/>
          <a:stretch>
            <a:fillRect/>
          </a:stretch>
        </p:blipFill>
        <p:spPr bwMode="auto">
          <a:xfrm rot="16200000">
            <a:off x="4750595" y="-3107577"/>
            <a:ext cx="928694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catherineasquithgallery.com/uploads/posts/2021-02/1613663939_55-p-fon-dlya-prezentatsii-bashkirskii-ornament-72.jpg"/>
          <p:cNvPicPr/>
          <p:nvPr/>
        </p:nvPicPr>
        <p:blipFill>
          <a:blip r:embed="rId4"/>
          <a:srcRect l="7115" r="77053"/>
          <a:stretch>
            <a:fillRect/>
          </a:stretch>
        </p:blipFill>
        <p:spPr bwMode="auto">
          <a:xfrm rot="16200000">
            <a:off x="3464711" y="2536025"/>
            <a:ext cx="928694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avatars.mds.yandex.net/i?id=3c0e419b6348cc4d115afe86fe02e80bd9d4ad76-5858859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785926"/>
            <a:ext cx="1857388" cy="1857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ysia.ru/wp-content/uploads/2018/01/shkola-kop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7442"/>
            <a:ext cx="8330595" cy="5280558"/>
          </a:xfrm>
          <a:prstGeom prst="rect">
            <a:avLst/>
          </a:prstGeom>
          <a:noFill/>
        </p:spPr>
      </p:pic>
      <p:pic>
        <p:nvPicPr>
          <p:cNvPr id="33796" name="Picture 4" descr="https://harbalah.ru/pluginfile.php/1/core_admin/logo/0x150/1601210546/%D0%B1%D0%B0%D0%BD%D0%BD%D0%B5%D1%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290"/>
            <a:ext cx="5705475" cy="1428750"/>
          </a:xfrm>
          <a:prstGeom prst="rect">
            <a:avLst/>
          </a:prstGeom>
          <a:noFill/>
        </p:spPr>
      </p:pic>
      <p:pic>
        <p:nvPicPr>
          <p:cNvPr id="4" name="Picture 2" descr="https://yt3.ggpht.com/a/AATXAJyPwlYLNKuFyZa4Ll8vjjWEZt_34B7Y7--dHg=s900-c-k-c0xffffffff-no-rj-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290"/>
            <a:ext cx="1844657" cy="184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mage.jimcdn.com/app/cms/image/transf/none/path/sf37a364714442fbf/image/i0ab7be839e6e7373/version/1618292677/image.jpg"/>
          <p:cNvPicPr>
            <a:picLocks noChangeAspect="1" noChangeArrowheads="1"/>
          </p:cNvPicPr>
          <p:nvPr/>
        </p:nvPicPr>
        <p:blipFill>
          <a:blip r:embed="rId2"/>
          <a:srcRect b="3843"/>
          <a:stretch>
            <a:fillRect/>
          </a:stretch>
        </p:blipFill>
        <p:spPr bwMode="auto">
          <a:xfrm>
            <a:off x="4857751" y="1071546"/>
            <a:ext cx="4058335" cy="56436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1071546"/>
            <a:ext cx="4572032" cy="57444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1.Төрөөбүт дойдутугар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сүгэр оскуола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иннигэр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сквер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оҥоруу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С.А.Новгодов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аатынан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кинигэ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кыһатын кытта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бииргэ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үлэлээн,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Онус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тоҕо?" оҕолор айымньыларын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бэчээттэтии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Киэн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туттар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дойдулаахпыт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олоҕун, айар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үлэтин киэҥник хабан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үөрэтэри, айымньыларын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ааҕыыны тэнитэр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сыаллаах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"Амма Аччыгыйа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билиҥҥи кэм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оҕо аймах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өрөспүүбүлүкэтээҕи куйаар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ситиминэн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күрэстэр түһүлгэлэрин тэрийии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сүгэр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Кэскил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оҕо издательствотын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бииргэ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үлэлээһин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0"/>
            <a:ext cx="864399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Саха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норуотун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сээркээн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сэһэнньитэ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Н.Е.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Мординов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Амма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Аччыгыйын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сырдык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аатын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үйэтитиигэ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2020-2021, 2021-2022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үөрэх дьылларыгар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ыытыллыбыт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үлэлэр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78687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FF0000"/>
                </a:solidFill>
              </a:rPr>
              <a:t>17.03.2021 ХАРБАЛААХТААҔЫ ҮӨРЭХТЭЭҺИН ХОЛБОҺУГАР "АММА АЧЧЫГЫЙА УОННА БИЛИҤҤИ КЭМ" НПК БУОЛЛА. ОҔОЛОР КИЭН ТУТТАР БИИР ДОЙДУЛААХТАРЫН ТУҺУНАН ЧИНЧИЙЭН, ҮӨРЭТЭН ДАКЫЛААТТАРЫ СУРУЙБУТТАР, ОЛУС СЭРГЭХТИК КЭПСЭЭН БАРЫБЫТЫН ҮӨРТҮЛЭР</a:t>
            </a:r>
            <a:endParaRPr lang="ru-RU" b="1" cap="all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image.jimcdn.com/app/cms/image/transf/dimension=1920x400:format=jpg/path/sf37a364714442fbf/image/i829795a2ac79d39d/version/1616065772/image.jpg"/>
          <p:cNvPicPr>
            <a:picLocks noChangeAspect="1" noChangeArrowheads="1"/>
          </p:cNvPicPr>
          <p:nvPr/>
        </p:nvPicPr>
        <p:blipFill>
          <a:blip r:embed="rId2"/>
          <a:srcRect r="5898"/>
          <a:stretch>
            <a:fillRect/>
          </a:stretch>
        </p:blipFill>
        <p:spPr bwMode="auto">
          <a:xfrm>
            <a:off x="142844" y="1857364"/>
            <a:ext cx="4786346" cy="3810000"/>
          </a:xfrm>
          <a:prstGeom prst="rect">
            <a:avLst/>
          </a:prstGeom>
          <a:noFill/>
        </p:spPr>
      </p:pic>
      <p:pic>
        <p:nvPicPr>
          <p:cNvPr id="62468" name="Picture 4" descr="https://image.jimcdn.com/app/cms/image/transf/dimension=1920x400:format=jpg/path/sf37a364714442fbf/image/i9fbba5842140529a/version/1616065818/image.jpg"/>
          <p:cNvPicPr>
            <a:picLocks noChangeAspect="1" noChangeArrowheads="1"/>
          </p:cNvPicPr>
          <p:nvPr/>
        </p:nvPicPr>
        <p:blipFill>
          <a:blip r:embed="rId3"/>
          <a:srcRect l="22472"/>
          <a:stretch>
            <a:fillRect/>
          </a:stretch>
        </p:blipFill>
        <p:spPr bwMode="auto">
          <a:xfrm>
            <a:off x="5000628" y="1857364"/>
            <a:ext cx="3943342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Home\Desktop\Амма Аччыгыйа\А.А.НПК, Микиитэ\IMG-20210319-WA0078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000232" y="214290"/>
            <a:ext cx="6929486" cy="42780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Саха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норуотун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сээркээн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сэһэнньитэ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Николай Егорович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Мординов-Амма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Аччыгыйа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төрөөбүтэ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115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сылын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көрсө кэтэхтэн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ыытыллар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«ОНУС «ТОҔО?»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кэпсээн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суруйуу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күөн  күрэһин балаһыанньата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Тэрийээччи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Н.Е.Мординов-Амма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Аччыгыйа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Харбалаахтааҕы үөрэхтээһин холбоһуга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Кыттыгас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тэрийээччи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С.А.Новгородов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Бичик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кыһа иһинэн үлэлиир Үөрэх уонна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оҕо  кинигэтин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киинэ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Күрэс сыала-соруга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1. Саха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норуотун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тапталлаах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Н.Е.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Мординов-Амма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Аччыгыйа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сырдык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үйэтитии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2.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Үүнэр көлүөнэ ыччаты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норуодунай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айымньыларынааҕыыга угуйуу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3.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Айымньылар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нөҥүө киһи киһитэ, үтүө киһи буоларга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иитии-үөрэтии.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4.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Оҕо аймах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суруйардьоҕурун сайыннарыы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Home\Desktop\А.А Бичик\1 мес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714884"/>
            <a:ext cx="2786050" cy="196988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714884"/>
            <a:ext cx="2786082" cy="1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714884"/>
            <a:ext cx="2786082" cy="1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yt3.ggpht.com/a/AATXAJyPwlYLNKuFyZa4Ll8vjjWEZt_34B7Y7--dHg=s900-c-k-c0xffffffff-no-rj-m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728"/>
            <a:ext cx="1844657" cy="1844657"/>
          </a:xfrm>
          <a:prstGeom prst="rect">
            <a:avLst/>
          </a:prstGeom>
          <a:noFill/>
        </p:spPr>
      </p:pic>
      <p:pic>
        <p:nvPicPr>
          <p:cNvPr id="2" name="Picture 4" descr="https://sun1-20.userapi.com/s/v1/if2/WawnsCl_SqTdEOYVsrhMeR-qLbYk0ngQ2HwwCnDsDRw0pyeX0CmuKE0HvxK6Tc7IdgwhhixO2giOAmQyCpfHh-gR.jpg?size=400x0&amp;quality=96&amp;crop=67,67,1299,1913&amp;ava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214554"/>
            <a:ext cx="1500198" cy="2209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9"/>
            <a:ext cx="8572560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Кэмпириэнсийэ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Sakha" pitchFamily="34" charset="0"/>
                <a:ea typeface="Calibri" pitchFamily="34" charset="0"/>
                <a:cs typeface="Times New Roman" pitchFamily="18" charset="0"/>
              </a:rPr>
              <a:t>хайысхалара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Sakha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Sakha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1).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Норуот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тапталлаах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суруйаачыта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Н.Е.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Аччыгыйа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ыччакка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холобур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буолар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оло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ҕ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2)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Аччыгыйа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саха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сээркээн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сэ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һ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энньитэ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секция;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ҕ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  уус-уран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айымньыларын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чинчийэр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лэлэр к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ллэллэр.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3)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Аччыгыйа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ахтыы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тылбаас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жанрын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маастара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ҕ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 ахтыыларын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тылбааска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лэлэрин ырытар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чинчийэр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лэлэр к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ллэллэр.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4)” Амма Аччыгыйа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Бэлэм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буол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!”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ха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һ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ыат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” секция;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ҕ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Амма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Аччыгый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“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Бэлэм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буол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!”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ха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һ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ыакка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лэтин ту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һ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унан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ыстатыйаларын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ырытыылар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ллэллэр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5) «Амма Аччыгыйа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били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ҥҥ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и кэм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учууталлар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секциялара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;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Секция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ҕ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Н.Е.Мординов-Амма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Аччыгыйын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айымньыларын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били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ҥҥ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и кэм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ҥ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э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рэтиини  к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рд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р видео-уруоктар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сыаналаналлар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Sakha" pitchFamily="34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5000636"/>
            <a:ext cx="2357454" cy="152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929198"/>
            <a:ext cx="2570148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929198"/>
            <a:ext cx="2357454" cy="166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357422" y="285727"/>
            <a:ext cx="6572296" cy="59093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Норуот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үгэстэрин, абыычайдарын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сиэрин-туомун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ыччакка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иҥэрэр үлэни ыйдарынан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тэрийии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Киирии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Билиҥҥи дьалхааннаах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үйэҕэ норуот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төрүт культуратын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тилиннэрии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ыччат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этигэр-хааныгар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дьиҥнээхтик иҥэрии 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аҕыйах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учуутал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аҕыйах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уруокка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кэпсээн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кыайан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ситиспэт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киэҥ киэлилээх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дириҥ силистээх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боппуруос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буоллаҕа.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үлэҕэ 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төрөппүт,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общественность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эн-мин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ирээт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үллэстэ барбакка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бары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саба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түһэн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кыралыын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кырдьаҕастыын кыайалларынан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кыттыстахтарына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сыҕарыйыы тахсар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туруктаах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иһин Тааттаҕа Харбалаах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орто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педколлектива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тэрийэн-салайан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ыытар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үлэтин атын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сиргэ-дойдуга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дьоҥҥо-сэргэҕэ өй-санаа угуон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сөп этэ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кылгастык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билиһиннэрэбит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«Сахаадаҕа»  бэчээттэнэр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үөрэҕин»  биһирээн, 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үлэтин ыйдарынан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былааннаан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ыытар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Онон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биир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курдук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 ханнык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көрүҥэ сүтэн-иҥэн хаалбакка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бэйэтин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бириэмэтмгэр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кэлэн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иккис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курдук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сырыы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аайы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саҥа көрүҥ көстөн, оҕо интэриэһэ умуллубат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үсүһүнэн ыллахха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иитии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аҥардас тылынан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буолбакка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дьиҥ олоххо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–дьаһахха, үлэҕэ-хамнаска сыһыаран ыытыллара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ордук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кэрэхсэбиллээх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суоллаах-иистээх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буолуохтаах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214478" y="2643182"/>
            <a:ext cx="5929354" cy="1214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yt3.ggpht.com/a/AATXAJyPwlYLNKuFyZa4Ll8vjjWEZt_34B7Y7--dHg=s900-c-k-c0xffffffff-no-rj-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1844657" cy="1701805"/>
          </a:xfrm>
          <a:prstGeom prst="rect">
            <a:avLst/>
          </a:prstGeom>
          <a:noFill/>
        </p:spPr>
      </p:pic>
      <p:pic>
        <p:nvPicPr>
          <p:cNvPr id="3" name="Picture 3" descr="https://www.vesti14.ru/wp-content/uploads/2017/11/keskil_logo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14290"/>
            <a:ext cx="3261476" cy="1428760"/>
          </a:xfrm>
          <a:prstGeom prst="rect">
            <a:avLst/>
          </a:prstGeom>
          <a:noFill/>
        </p:spPr>
      </p:pic>
      <p:pic>
        <p:nvPicPr>
          <p:cNvPr id="4" name="Picture 5" descr="https://sun9-59.userapi.com/impf/IvJjhibFQYQPUo4AUKNPb2PGUn3XklARzpiRAg/EuNdHUJj2r0.jpg?size=604x453&amp;quality=96&amp;sign=3095661df26b618406f3df9bd8c41d4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14290"/>
            <a:ext cx="2158466" cy="1368841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28596" y="2143116"/>
            <a:ext cx="8501122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Саха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сээркээн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сэһэнньитэ Н.Е.Мординов-Амма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Аччыгыйа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төрөөбүтэ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115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сылын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көрсө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айымньыларынан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уруһуй күөн күрэһин балаһыанньата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Тэрийээччилэр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  Н.Е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Мординов-Амма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Аччыгыйын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“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Кэскил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“оҕо бэчээтин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кыһата”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республикатааҕы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“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Чуораанчык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”, “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Колокольчик+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”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оҕо уус-уран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литературнай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сурунааллара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“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Кэскил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”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оҕо хаһыата,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Н.Е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Мординов-Амма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Аччыгыйын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үөрэхтээһин холбоһуга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П.П.Романов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ойуулууур-дьүһүннүүр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искусство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орто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үөрэҕин кыһата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Sakha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Күөн күрэс сыала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норуодунай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Н.Е.Мординов-Амма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Аччыгыйа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айымньыларын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ааҕан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дууһаҕа ылыммыты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уруһуйдаан көрдөрүү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Күөн күрэс соруга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айымньыларын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ааҕарга интэриэһи үөскэтии, оҕо  уруһуйдуур дьоҕурун  арыйыы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биһирээһин, айар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үлэни болҕомтону ууруу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иллэҥ кэми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туһалаахтык атаарыы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Күөн күрэс ис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хоһооно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: кыттааччылар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суруйааччы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ханнык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баҕарар айымньытын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ааҕан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баран,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сөбүлээбит түгэннэрин уруһуйдууллар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7890" name="Picture 2" descr="C:\Users\Home\Desktop\Кэрэһит уруһуй конкурса Амма Аччыгый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29132"/>
            <a:ext cx="2786082" cy="1928826"/>
          </a:xfrm>
          <a:prstGeom prst="rect">
            <a:avLst/>
          </a:prstGeo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429132"/>
            <a:ext cx="2786082" cy="1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 descr="C:\Users\Home\Desktop\Махтал сурук Амма Аччыгый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4429132"/>
            <a:ext cx="2829017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85728"/>
            <a:ext cx="2786082" cy="1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2428868"/>
            <a:ext cx="8501122" cy="40934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Онус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тоҕо?” кэпсээн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айыы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күөн күрэһигэр барыта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406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 өрөспүүбүлүкэ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бары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улуустарыттан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кэриэтэ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кэллэ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Алын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сүһүөх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215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үөрэнээччитэ айбыт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кэпсээннэрин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ыыттылар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Оҕолор суруйар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тиэмэлэрэ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киэҥ, олоххо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көрсөр араас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түгэннэрин толкуйдатар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хоһоонноон суруйбуттара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кэрэхсэннэ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Кылаан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чыпчаал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сыанабылы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маннык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оҕолор үлэлэрэ  ылла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1.Степанов Сережа,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Томпо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улууһа, Советскай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Союз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Геройа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Ф. М. Охлопков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Кириэс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Халдьаайы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орто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оскуолата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11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кылаас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салайааччыта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Харайданова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Ирина Ивановна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2.Постникова Дана,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Таатта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улууһа, Ытык-Күөл,Тааттатааҕы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лицей, 8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кылаас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салайааччыта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Андросова Оксана Прокопьевна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3.Яковлев Оскар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Горнай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улууһа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,МБОУ С.Г.Ковров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аатынан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Күѳрэлээх орто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оскуолата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4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кылаас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салайааччыта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Коврова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Вера Егоровна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image.jimcdn.com/app/cms/image/transf/dimension=465x1024:format=jpg/path/sf37a364714442fbf/image/i407e7803d193bbbc/version/1639214729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4714908" cy="53638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7752" y="142852"/>
            <a:ext cx="41434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«Тоҕо?» хомуйан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оҥордулар: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В.С. Кривошапкина, В.П. Трофимова, Т. Бурнашева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ойуулара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 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Дьокуускай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Айар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2021. — 48 с. : ил.</a:t>
            </a:r>
            <a:r>
              <a:rPr lang="sah-RU" sz="1600" dirty="0" smtClean="0">
                <a:latin typeface="Times New Roman" pitchFamily="18" charset="0"/>
                <a:cs typeface="Times New Roman" pitchFamily="18" charset="0"/>
              </a:rPr>
              <a:t>ISBN 978-5-7696-6440-3.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Агентство </a:t>
            </a:r>
            <a:r>
              <a:rPr lang="sah-RU" sz="1600" dirty="0" smtClean="0">
                <a:latin typeface="Times New Roman" pitchFamily="18" charset="0"/>
                <a:cs typeface="Times New Roman" pitchFamily="18" charset="0"/>
              </a:rPr>
              <a:t>CIP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НБР Саха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Мординов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–Амма Аччыгыйа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аатынан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Харбалаах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оскуолатын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кылааһын учуутала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С.Р. Иванова Амма Аччыгыйа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Тоҕус төгүл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Тоҕо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?»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айымньытын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оҕолорго аахтаран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оҕолор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Амма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Аччыгыйын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бэйэлэрэ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айан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«Тоҕо?» кэпсээннэри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суруйалларыгар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оскуола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иһинэн куонкурус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тэрийэн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саҕалаабыт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куонкуруһу кэнники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устата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Харбалаахтааҕы үөрэхтээһин холбоһугун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тылыгар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литэрэтиирэтигэр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учууталлара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В.С. Кривошапкина, В.П. Трофимова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салҕаан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кэҥэтэн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улуус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өрөспүүбүлүкэ таһымыгар хас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төгүл тэрийдилэр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хомуурунньукка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норуодунай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суруйааччыта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төрөөбүтэ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115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сылыгар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аналлаах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өрөспүүбүлүкэтээҕи куонкурус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бастыҥ үлэлэрэ түмүллэн киирдилэр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180 картинок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180 картинок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uprostim.com/wp-content/uploads/2021/03/image012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uprostim.com/wp-content/uploads/2021/03/image012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Home\Downloads\image012-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6997" cy="6858000"/>
          </a:xfrm>
          <a:prstGeom prst="rect">
            <a:avLst/>
          </a:prstGeom>
          <a:noFill/>
        </p:spPr>
      </p:pic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C:\Users\Home\Desktop\20220511_170359.jpg"/>
          <p:cNvPicPr/>
          <p:nvPr/>
        </p:nvPicPr>
        <p:blipFill>
          <a:blip r:embed="rId3" cstate="print"/>
          <a:srcRect l="18157" t="19453" r="25394" b="8615"/>
          <a:stretch>
            <a:fillRect/>
          </a:stretch>
        </p:blipFill>
        <p:spPr bwMode="auto">
          <a:xfrm rot="5400000">
            <a:off x="428596" y="785794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image.jimcdn.com/app/cms/image/transf/dimension=1920x400:format=jpg/path/sf37a364714442fbf/image/i24a74ce90fd83909/version/1647412137/image.jpg"/>
          <p:cNvPicPr>
            <a:picLocks noChangeAspect="1" noChangeArrowheads="1"/>
          </p:cNvPicPr>
          <p:nvPr/>
        </p:nvPicPr>
        <p:blipFill>
          <a:blip r:embed="rId4"/>
          <a:srcRect b="9999"/>
          <a:stretch>
            <a:fillRect/>
          </a:stretch>
        </p:blipFill>
        <p:spPr bwMode="auto">
          <a:xfrm>
            <a:off x="3643306" y="142852"/>
            <a:ext cx="5153025" cy="3429024"/>
          </a:xfrm>
          <a:prstGeom prst="rect">
            <a:avLst/>
          </a:prstGeom>
          <a:noFill/>
        </p:spPr>
      </p:pic>
      <p:pic>
        <p:nvPicPr>
          <p:cNvPr id="3" name="Picture 4" descr="https://image.jimcdn.com/app/cms/image/transf/dimension=1920x400:format=jpg/path/sf37a364714442fbf/image/i52c7791bec2f3d9c/version/1647412217/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643313"/>
            <a:ext cx="1857388" cy="2476517"/>
          </a:xfrm>
          <a:prstGeom prst="rect">
            <a:avLst/>
          </a:prstGeom>
          <a:noFill/>
        </p:spPr>
      </p:pic>
      <p:pic>
        <p:nvPicPr>
          <p:cNvPr id="4" name="Picture 6" descr="https://image.jimcdn.com/app/cms/image/transf/dimension=1920x400:format=jpg/path/sf37a364714442fbf/image/i2df765bdc8ab5bbe/version/1647412217/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643314"/>
            <a:ext cx="4071966" cy="2501976"/>
          </a:xfrm>
          <a:prstGeom prst="rect">
            <a:avLst/>
          </a:prstGeom>
          <a:noFill/>
        </p:spPr>
      </p:pic>
      <p:pic>
        <p:nvPicPr>
          <p:cNvPr id="3082" name="Picture 10" descr="https://image.jimcdn.com/app/cms/image/transf/dimension=1920x400:format=jpg/path/sf37a364714442fbf/image/i75938e9237c09eeb/version/1647412259/imag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3643314"/>
            <a:ext cx="1714512" cy="2512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image.jimcdn.com/app/cms/image/transf/dimension=1920x400:format=jpg/path/sf37a364714442fbf/image/i3bda9df970d5b307/version/1634954276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457195" cy="3357586"/>
          </a:xfrm>
          <a:prstGeom prst="rect">
            <a:avLst/>
          </a:prstGeom>
          <a:noFill/>
        </p:spPr>
      </p:pic>
      <p:pic>
        <p:nvPicPr>
          <p:cNvPr id="93190" name="Picture 6" descr="https://image.jimcdn.com/app/cms/image/transf/dimension=1920x400:format=jpg/path/sf37a364714442fbf/image/ia53e68bbdf4c0800/version/1635311846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4482344" cy="3357561"/>
          </a:xfrm>
          <a:prstGeom prst="rect">
            <a:avLst/>
          </a:prstGeom>
          <a:noFill/>
        </p:spPr>
      </p:pic>
      <p:pic>
        <p:nvPicPr>
          <p:cNvPr id="6" name="Рисунок 5" descr="https://image.jimcdn.com/app/cms/image/transf/none/path/sf37a364714442fbf/image/i668683f184e18e63/version/1637742929/image.jpg"/>
          <p:cNvPicPr/>
          <p:nvPr/>
        </p:nvPicPr>
        <p:blipFill>
          <a:blip r:embed="rId4"/>
          <a:srcRect l="17241" t="5556" r="10656" b="6782"/>
          <a:stretch>
            <a:fillRect/>
          </a:stretch>
        </p:blipFill>
        <p:spPr bwMode="auto">
          <a:xfrm>
            <a:off x="5286380" y="142852"/>
            <a:ext cx="3571900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ФОТКИ, семья\2022год\Награждение\IMG-20220316-WA0162.jpg"/>
          <p:cNvPicPr>
            <a:picLocks noChangeAspect="1" noChangeArrowheads="1"/>
          </p:cNvPicPr>
          <p:nvPr/>
        </p:nvPicPr>
        <p:blipFill>
          <a:blip r:embed="rId2"/>
          <a:srcRect l="5859" t="8789" r="9179" b="4418"/>
          <a:stretch>
            <a:fillRect/>
          </a:stretch>
        </p:blipFill>
        <p:spPr bwMode="auto">
          <a:xfrm>
            <a:off x="214282" y="214290"/>
            <a:ext cx="3786214" cy="5157084"/>
          </a:xfrm>
          <a:prstGeom prst="rect">
            <a:avLst/>
          </a:prstGeom>
          <a:noFill/>
        </p:spPr>
      </p:pic>
      <p:pic>
        <p:nvPicPr>
          <p:cNvPr id="73731" name="Picture 3" descr="C:\ФОТКИ, семья\2022год\Награждение\IMG-20220316-WA0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42852"/>
            <a:ext cx="4876800" cy="6502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286388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Таатта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улуу</a:t>
            </a: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угар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“Сыл бастыҥнара-2021” тэрээһиҥҥэ</a:t>
            </a:r>
          </a:p>
          <a:p>
            <a:pPr algn="ctr"/>
            <a:r>
              <a:rPr lang="sah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“Үйэтитиигэ дьоһун кылаат” номинациянан бэлиэтэннибит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age.jimcdn.com/app/cms/image/transf/none/path/sf37a364714442fbf/image/i3ea175f8368e2560/version/1618804292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928802"/>
            <a:ext cx="6572296" cy="4684293"/>
          </a:xfrm>
          <a:prstGeom prst="rect">
            <a:avLst/>
          </a:prstGeom>
          <a:noFill/>
        </p:spPr>
      </p:pic>
      <p:pic>
        <p:nvPicPr>
          <p:cNvPr id="56324" name="Picture 4" descr="https://image.jimcdn.com/app/cms/image/transf/dimension=1920x400:format=jpg/path/sf37a364714442fbf/image/i6f71055981a81c11/version/1618804257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2214546" cy="3075758"/>
          </a:xfrm>
          <a:prstGeom prst="rect">
            <a:avLst/>
          </a:prstGeom>
          <a:noFill/>
        </p:spPr>
      </p:pic>
      <p:pic>
        <p:nvPicPr>
          <p:cNvPr id="56326" name="Picture 6" descr="https://image.jimcdn.com/app/cms/image/transf/dimension=1920x400:format=jpg/path/sf37a364714442fbf/image/i4d24b0372004b6aa/version/1618804257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072074"/>
            <a:ext cx="2143108" cy="1635960"/>
          </a:xfrm>
          <a:prstGeom prst="rect">
            <a:avLst/>
          </a:prstGeom>
          <a:noFill/>
        </p:spPr>
      </p:pic>
      <p:pic>
        <p:nvPicPr>
          <p:cNvPr id="56328" name="Picture 8" descr="https://image.jimcdn.com/app/cms/image/transf/dimension=1920x400:format=jpg/path/sf37a364714442fbf/image/iaf9ea7237b460133/version/1618804257/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286124"/>
            <a:ext cx="2214546" cy="1750629"/>
          </a:xfrm>
          <a:prstGeom prst="rect">
            <a:avLst/>
          </a:prstGeom>
          <a:noFill/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643174" y="142852"/>
            <a:ext cx="6286544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 аймах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тапталлаах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хаһыата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Бэлэм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!” - “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Кэскил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тэриллибитэ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85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сылынан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истиҥ эҕэрдэ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Сырдыгы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кэскиллээҕи саҕар үтүөкэн үлэҕит кэрэхсэнэ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турдун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Кэскиллиин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өрүү бииргэ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ыстатыйабыт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“Народное образование”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сурунаалга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бэчээттэннэ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Home\Downloads\IMG-20200430-WA0120.jpg"/>
          <p:cNvPicPr/>
          <p:nvPr/>
        </p:nvPicPr>
        <p:blipFill>
          <a:blip r:embed="rId2"/>
          <a:srcRect l="2508" t="24603" r="8552" b="15873"/>
          <a:stretch>
            <a:fillRect/>
          </a:stretch>
        </p:blipFill>
        <p:spPr bwMode="auto">
          <a:xfrm>
            <a:off x="500034" y="1142984"/>
            <a:ext cx="3714776" cy="4286280"/>
          </a:xfrm>
          <a:prstGeom prst="round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429124" y="1071546"/>
            <a:ext cx="4429156" cy="40934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Дайбаннырова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Анжелика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өрөспүүбүлүкэтээҕи саха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тылын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олимпиадатыгар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ah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ситиһиилээхтик кыттыбыта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Тохсус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кылааска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үөрэнэ сылдьан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Муҥутуур кыайыылаах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сүгэн,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“Океан”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лааҕырга путевканан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наҕараадаламмыта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10, 11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кылаастарга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призер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буолбута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“Ил Дархан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Харыйатыгар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ыҥырыллан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стипендия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ылбыта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Билигин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омук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тылларын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институтугар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үчүгэйдик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рэнэ сылдьар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57224" y="142852"/>
            <a:ext cx="785818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Олимпиадаларга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бэлэмнээн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кытыннарыы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МОИ ДОКУМЕНТЫ\МАМА\2023 г- мама\Достижения\Кривошапкина ВС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285860"/>
            <a:ext cx="3357586" cy="1714512"/>
          </a:xfrm>
          <a:prstGeom prst="rect">
            <a:avLst/>
          </a:prstGeom>
          <a:noFill/>
        </p:spPr>
      </p:pic>
      <p:pic>
        <p:nvPicPr>
          <p:cNvPr id="4" name="Рисунок 3" descr="D:\МОИ ДОКУМЕНТЫ\МАМА\2023 г- мама\Достижения\Кривошапкина ВС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85860"/>
            <a:ext cx="292895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image.jimcdn.com/app/cms/image/transf/none/path/sf37a364714442fbf/image/i126b0a5de2ba3806/version/1614923398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500438"/>
            <a:ext cx="4160675" cy="2857520"/>
          </a:xfrm>
          <a:prstGeom prst="rect">
            <a:avLst/>
          </a:prstGeom>
          <a:noFill/>
        </p:spPr>
      </p:pic>
      <p:pic>
        <p:nvPicPr>
          <p:cNvPr id="1026" name="Picture 2" descr="D:\МОИ ДОКУМЕНТЫ\МАМА\2023 г- мама\Достижения 2023-2024\IMG-20231115-WA0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00438"/>
            <a:ext cx="4143404" cy="293121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28596" y="142852"/>
            <a:ext cx="828680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Үөрэнээччилэри чинчийэр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үлэҕэ уһуйуум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image.jimcdn.com/app/cms/image/transf/dimension=1920x400:format=jpg/path/sf37a364714442fbf/image/i7ed353211ce1e464/version/1656627885/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785794"/>
            <a:ext cx="1857388" cy="2662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964445" y="2536025"/>
            <a:ext cx="5929354" cy="1285884"/>
          </a:xfrm>
          <a:prstGeom prst="rect">
            <a:avLst/>
          </a:prstGeom>
          <a:noFill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643174" y="214290"/>
            <a:ext cx="6286544" cy="59093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Алтынньы-Добдурҕа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 –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хааны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сайыннарыы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Күһүҥҥү нормативтары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туттарыы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үрдүнэн күһүҥҥү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кросс.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Күһүнү кытта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быраһаайдаһыы-биир күннээх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марш-поход. Поход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кэмигэр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айылҕаҕа сүгүрүйүү сиэрин-туомун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толоруу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Куобах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күрэҕэр 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оҕолоро төрөппүттэрин кытта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сылдьыылара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Сарсыардааҥҥы сүүрүү секцията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үлэтин саҕалааһына.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Күүстээх дьоннор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чаастарын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ыытыы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2.Оҕо садтара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Сахалыы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оонньууга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күрэхтэһии.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Саха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күүстээх дьонун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туһунан оскуола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оҕолорун кэпсээннэрэ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уруһуйдарын көрүү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3.Музыкальнай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Иллюстрация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оҥоруута-художественнай кылаас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үөрэнээччилэрэ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4.Атын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тэрилтэлэр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комитета.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Хартыына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галереятыгар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быыстапка-экскурсияны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Спортзал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үлэһиттэрэ дьоро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киэһээни ыытыыга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көмөлөрө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Кут-сүр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тугуй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»   «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Айыы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үөрэҕэ-киһини иитэр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суолтата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темаҕа төрөппүттэргэ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лекторий.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286380" y="2571744"/>
            <a:ext cx="3643338" cy="40934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19.11.19 "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Инникигэ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хардыы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улуустааҕы этабыгар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үөрэнээччибиниин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Ксенофонтова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Сашалыын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(8кылаас)  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Удьуордааһын үтүө холобура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диэн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М.Н.Андросова-Ионова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В.М. Ионов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норуот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туһугар олорбут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олохторун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удьуордааһынын чинчийэргэ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холоннубут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Дьүүллүүр сүбэ үлэбитин үрдүктүк сыаналаан</a:t>
            </a:r>
            <a:r>
              <a:rPr lang="ru-RU" sz="2000" dirty="0" smtClean="0">
                <a:solidFill>
                  <a:srgbClr val="193B0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93B0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Сашаҕа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ауреат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иҥэрдэ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age.jimcdn.com/app/cms/image/transf/dimension=1920x400:format=jpg/path/sf37a364714442fbf/image/if46a8b104e710a2d/version/1574164856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4868857" cy="3071834"/>
          </a:xfrm>
          <a:prstGeom prst="rect">
            <a:avLst/>
          </a:prstGeom>
          <a:noFill/>
        </p:spPr>
      </p:pic>
      <p:pic>
        <p:nvPicPr>
          <p:cNvPr id="2052" name="Picture 4" descr="https://image.jimcdn.com/app/cms/image/transf/dimension=1920x400:format=jpg/path/sf37a364714442fbf/image/i2d16291a599e4286/version/1574164923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42852"/>
            <a:ext cx="1857388" cy="2381267"/>
          </a:xfrm>
          <a:prstGeom prst="rect">
            <a:avLst/>
          </a:prstGeom>
          <a:noFill/>
        </p:spPr>
      </p:pic>
      <p:pic>
        <p:nvPicPr>
          <p:cNvPr id="2054" name="Picture 6" descr="https://image.jimcdn.com/app/cms/image/transf/dimension=1920x400:format=jpg/path/sf37a364714442fbf/image/i02c3c25fe7b9d4ad/version/1574164856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00438"/>
            <a:ext cx="4857784" cy="2870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АМА\2024 г- мама\Достижения 2023-2024\бар5арыы\IMG-20240305-WA0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524380" cy="6032507"/>
          </a:xfrm>
          <a:prstGeom prst="rect">
            <a:avLst/>
          </a:prstGeom>
          <a:noFill/>
        </p:spPr>
      </p:pic>
      <p:pic>
        <p:nvPicPr>
          <p:cNvPr id="1027" name="Picture 3" descr="D:\МОИ ДОКУМЕНТЫ\МАМА\2024 г- мама\Достижения 2023-2024\бар5арыы\IMG-20240304-WA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905278" cy="2928958"/>
          </a:xfrm>
          <a:prstGeom prst="rect">
            <a:avLst/>
          </a:prstGeom>
          <a:noFill/>
        </p:spPr>
      </p:pic>
      <p:pic>
        <p:nvPicPr>
          <p:cNvPr id="2" name="Picture 2" descr="D:\МОИ ДОКУМЕНТЫ\МАМА\2024 г- мама\Достижения 2023-2024\бар5арыы\IMG-20240304-WA0101.jpg"/>
          <p:cNvPicPr>
            <a:picLocks noChangeAspect="1" noChangeArrowheads="1"/>
          </p:cNvPicPr>
          <p:nvPr/>
        </p:nvPicPr>
        <p:blipFill>
          <a:blip r:embed="rId4"/>
          <a:srcRect l="7295" t="6839" r="10638" b="54863"/>
          <a:stretch>
            <a:fillRect/>
          </a:stretch>
        </p:blipFill>
        <p:spPr bwMode="auto">
          <a:xfrm>
            <a:off x="4857752" y="3429000"/>
            <a:ext cx="4000528" cy="2489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.jimcdn.com/app/cms/image/transf/dimension=1920x400:format=jpg/path/sf37a364714442fbf/image/i62caa02830aab15a/version/1580470414/ima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072494" cy="428628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5000636"/>
            <a:ext cx="814393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31.01.2020</a:t>
            </a:r>
            <a:r>
              <a:rPr lang="ru-RU" dirty="0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А.Е. </a:t>
            </a:r>
            <a:r>
              <a:rPr lang="ru-RU" b="1" dirty="0" err="1" smtClean="0">
                <a:solidFill>
                  <a:srgbClr val="99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Мординов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99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төрөөбүтэ </a:t>
            </a: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110</a:t>
            </a:r>
            <a:r>
              <a:rPr lang="ru-RU" b="1" dirty="0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сылынан</a:t>
            </a:r>
            <a:r>
              <a:rPr lang="ru-RU" b="1" dirty="0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"Форум современной образовательной системы - социально-экономическим пользователям" </a:t>
            </a:r>
            <a:r>
              <a:rPr lang="ru-RU" b="1" dirty="0" err="1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буолла</a:t>
            </a:r>
            <a:r>
              <a:rPr lang="ru-RU" b="1" dirty="0" smtClean="0">
                <a:solidFill>
                  <a:srgbClr val="193B0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image.jimcdn.com/app/cms/image/transf/none/path/sf37a364714442fbf/image/i87e2d2a20f6a1094/version/1511673861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7620000" cy="3514726"/>
          </a:xfrm>
          <a:prstGeom prst="rect">
            <a:avLst/>
          </a:prstGeom>
          <a:noFill/>
        </p:spPr>
      </p:pic>
      <p:pic>
        <p:nvPicPr>
          <p:cNvPr id="76804" name="Picture 4" descr="https://image.jimcdn.com/app/cms/image/transf/dimension=1920x400:format=jpg/path/sf37a364714442fbf/image/i616153b6f789eb55/version/1511673861/image.jpg"/>
          <p:cNvPicPr>
            <a:picLocks noChangeAspect="1" noChangeArrowheads="1"/>
          </p:cNvPicPr>
          <p:nvPr/>
        </p:nvPicPr>
        <p:blipFill>
          <a:blip r:embed="rId3"/>
          <a:srcRect t="11875"/>
          <a:stretch>
            <a:fillRect/>
          </a:stretch>
        </p:blipFill>
        <p:spPr bwMode="auto">
          <a:xfrm>
            <a:off x="4500562" y="4286256"/>
            <a:ext cx="3714776" cy="2456770"/>
          </a:xfrm>
          <a:prstGeom prst="rect">
            <a:avLst/>
          </a:prstGeom>
          <a:noFill/>
        </p:spPr>
      </p:pic>
      <p:pic>
        <p:nvPicPr>
          <p:cNvPr id="76806" name="Picture 6" descr="https://image.jimcdn.com/app/cms/image/transf/dimension=1920x400:format=jpg/path/sf37a364714442fbf/image/i43e352c9c786209a/version/1511673861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286256"/>
            <a:ext cx="3214710" cy="24125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142852"/>
            <a:ext cx="435771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«Профи учитель-2014»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image.jimcdn.com/app/cms/image/transf/dimension=1920x400:format=png/path/sf37a364714442fbf/image/i2fe571c51c554f9f/version/1654256764/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357429"/>
            <a:ext cx="2786082" cy="3937925"/>
          </a:xfrm>
          <a:prstGeom prst="rect">
            <a:avLst/>
          </a:prstGeom>
          <a:noFill/>
        </p:spPr>
      </p:pic>
      <p:pic>
        <p:nvPicPr>
          <p:cNvPr id="86022" name="Picture 6" descr="https://image.jimcdn.com/app/cms/image/transf/dimension=1920x400:format=jpg/path/sf37a364714442fbf/image/i784e4feff5ac6a26/version/1654256764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786058"/>
            <a:ext cx="5391150" cy="3810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 cstate="print"/>
          <a:srcRect t="7395" r="6283"/>
          <a:stretch>
            <a:fillRect/>
          </a:stretch>
        </p:blipFill>
        <p:spPr bwMode="auto">
          <a:xfrm>
            <a:off x="3714744" y="142852"/>
            <a:ext cx="507209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428604"/>
            <a:ext cx="3429024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Персональный сайт учителя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yakutyaz.jimdo.com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jimcdn.com/app/cms/image/transf/dimension=1920x400:format=jpg/path/sf37a364714442fbf/image/id19104fadde4dc33/version/1654256764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66"/>
            <a:ext cx="3429024" cy="2320828"/>
          </a:xfrm>
          <a:prstGeom prst="rect">
            <a:avLst/>
          </a:prstGeom>
          <a:noFill/>
        </p:spPr>
      </p:pic>
      <p:pic>
        <p:nvPicPr>
          <p:cNvPr id="3" name="Picture 8" descr="https://image.jimcdn.com/app/cms/image/transf/dimension=1920x400:format=jpg/path/sf37a364714442fbf/image/ie5e97029a74cf1d1/version/1654256764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071810"/>
            <a:ext cx="2292088" cy="3286148"/>
          </a:xfrm>
          <a:prstGeom prst="rect">
            <a:avLst/>
          </a:prstGeom>
          <a:noFill/>
        </p:spPr>
      </p:pic>
      <p:pic>
        <p:nvPicPr>
          <p:cNvPr id="4" name="Picture 10" descr="https://image.jimcdn.com/app/cms/image/transf/dimension=1920x400:format=jpg/path/sf37a364714442fbf/image/ibbdfae06ffc22cff/version/1654412984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000372"/>
            <a:ext cx="2383886" cy="3357586"/>
          </a:xfrm>
          <a:prstGeom prst="rect">
            <a:avLst/>
          </a:prstGeom>
          <a:noFill/>
        </p:spPr>
      </p:pic>
      <p:pic>
        <p:nvPicPr>
          <p:cNvPr id="5" name="Рисунок 4" descr="C:\Users\Home\Desktop\20231205_151752.jpg"/>
          <p:cNvPicPr/>
          <p:nvPr/>
        </p:nvPicPr>
        <p:blipFill>
          <a:blip r:embed="rId5" cstate="print"/>
          <a:srcRect l="3780" t="7191" r="28187"/>
          <a:stretch>
            <a:fillRect/>
          </a:stretch>
        </p:blipFill>
        <p:spPr bwMode="auto">
          <a:xfrm>
            <a:off x="1000100" y="214290"/>
            <a:ext cx="30003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357167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err="1" smtClean="0">
                <a:hlinkClick r:id="rId2"/>
              </a:rPr>
              <a:t>Төрүт тыллар</a:t>
            </a:r>
            <a:r>
              <a:rPr lang="ru-RU" b="1" dirty="0" smtClean="0">
                <a:hlinkClick r:id="rId2"/>
              </a:rPr>
              <a:t> </a:t>
            </a:r>
            <a:r>
              <a:rPr lang="sah-RU" b="1" dirty="0" smtClean="0">
                <a:hlinkClick r:id="rId2"/>
              </a:rPr>
              <a:t>tt14.ru</a:t>
            </a:r>
            <a:endParaRPr lang="sah-RU" b="1" dirty="0" smtClean="0"/>
          </a:p>
          <a:p>
            <a:pPr fontAlgn="t"/>
            <a:r>
              <a:rPr lang="ru-RU" b="1" dirty="0" smtClean="0"/>
              <a:t> </a:t>
            </a:r>
            <a:r>
              <a:rPr lang="ru-RU" b="1" dirty="0" err="1" smtClean="0"/>
              <a:t>«Төрүт тыллар</a:t>
            </a:r>
            <a:r>
              <a:rPr lang="ru-RU" b="1" dirty="0" smtClean="0"/>
              <a:t>» — </a:t>
            </a:r>
            <a:r>
              <a:rPr lang="ru-RU" b="1" dirty="0" err="1" smtClean="0"/>
              <a:t>үөрэтэр-иитэр хайысхалаах</a:t>
            </a:r>
            <a:r>
              <a:rPr lang="ru-RU" b="1" dirty="0" smtClean="0"/>
              <a:t> портал/платформа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sah-RU" dirty="0"/>
          </a:p>
        </p:txBody>
      </p:sp>
      <p:pic>
        <p:nvPicPr>
          <p:cNvPr id="87042" name="Picture 2" descr="https://sakhalife.ru/wp-content/uploads/2022/11/1-11-e16692482755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429716" cy="5663487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00034" y="5929330"/>
            <a:ext cx="814393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өрөспүүбүлүкэ учууталлара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күннэтэ туттар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порталларыгар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100-тэн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тахса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уруокка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туһанар матырыйаалларым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киирбиттэрэ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0003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14290"/>
            <a:ext cx="274054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357694"/>
            <a:ext cx="1531511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357694"/>
            <a:ext cx="1546860" cy="220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357694"/>
            <a:ext cx="124206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214290"/>
            <a:ext cx="285752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4286256"/>
            <a:ext cx="26431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jimcdn.com/app/cms/image/transf/dimension=451x10000:format=jpg/path/sf37a364714442fbf/image/i7d9efa04d9054412/version/1607681185/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295775" cy="61436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4876" y="428604"/>
            <a:ext cx="4000528" cy="5355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cap="all" dirty="0" smtClean="0"/>
              <a:t>11.12.2020</a:t>
            </a:r>
          </a:p>
          <a:p>
            <a:pPr algn="just"/>
            <a:r>
              <a:rPr lang="ru-RU" dirty="0" smtClean="0"/>
              <a:t>Добрый день!</a:t>
            </a:r>
          </a:p>
          <a:p>
            <a:pPr algn="just"/>
            <a:r>
              <a:rPr lang="ru-RU" dirty="0" smtClean="0"/>
              <a:t>Направляем Вам сертификат участника Всероссийской общественной премии за личный вклад в этнокультурное развитие и укрепление единства народов России «ГОРДОСТЬ НАЦИИ».</a:t>
            </a:r>
          </a:p>
          <a:p>
            <a:pPr algn="just"/>
            <a:r>
              <a:rPr lang="ru-RU" dirty="0" smtClean="0"/>
              <a:t>Благодарим за участие!</a:t>
            </a:r>
          </a:p>
          <a:p>
            <a:pPr algn="just"/>
            <a:r>
              <a:rPr lang="ru-RU" dirty="0" smtClean="0"/>
              <a:t>--</a:t>
            </a:r>
          </a:p>
          <a:p>
            <a:pPr algn="just"/>
            <a:r>
              <a:rPr lang="ru-RU" dirty="0" smtClean="0"/>
              <a:t>С уважением,</a:t>
            </a:r>
          </a:p>
          <a:p>
            <a:pPr algn="just"/>
            <a:r>
              <a:rPr lang="ru-RU" dirty="0" smtClean="0"/>
              <a:t>оргкомитет Всероссийской общественной премии</a:t>
            </a:r>
          </a:p>
          <a:p>
            <a:pPr algn="just"/>
            <a:r>
              <a:rPr lang="ru-RU" dirty="0" smtClean="0"/>
              <a:t>за личный вклад в этнокультурное развитие</a:t>
            </a:r>
          </a:p>
          <a:p>
            <a:pPr algn="just"/>
            <a:r>
              <a:rPr lang="ru-RU" dirty="0" smtClean="0"/>
              <a:t>и укрепление единства народов России</a:t>
            </a:r>
          </a:p>
          <a:p>
            <a:pPr algn="just"/>
            <a:r>
              <a:rPr lang="ru-RU" dirty="0" smtClean="0"/>
              <a:t>«ГОРДОСТЬ НАЦИИ»</a:t>
            </a:r>
          </a:p>
          <a:p>
            <a:pPr algn="just"/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t14.ru/static/images/posts/31657/uchuutal-holbukat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786346" cy="35897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429256" y="571480"/>
            <a:ext cx="3571900" cy="52937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2024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тохсунньу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күнүттэн олунньу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күнүгэр диэри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Төрүт тыллар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порталга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ыытыллыбыт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Өрөспүүбүлүкэтээҕи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«УЧУУТАЛ ХОЛБУКАТА – 2024»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тылын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литэрэтиирэтин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учууталларын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кэтэхтэн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күрэҕэр барыта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67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учуутал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кытынна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таһынан барыта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142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учууталга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туһалаах үлэ матырыйаллара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киирдилэр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Холобура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учууталлартан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тылын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литэрэтиирэтин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уруогар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туһалаах араас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мэтиэдикэ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босуобуйалара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презентациялар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уруок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сценарийдара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тех.карталара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электроннай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кинигэлэр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тургутуктар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тылдьыттар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үлэ тэтэрээттэрэ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ыстатыйалар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дакылааттар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видео-уруоктар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видео-дакылааттар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киирдилэр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Күрэспит кыайыылаахтарынан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буоллулар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929065"/>
            <a:ext cx="507209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БАСТЫҤ УРУОККА ТУТТУЛЛАР ПРЕЗЕНТАЦИЯ: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Муҥутуур кыайыылаах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Валентина Семеновна Кривошапкина, Н.Е.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Мординова-Амма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Аччыгыйа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аатынан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үөрэх кыһата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Таатта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улууһа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Home\Desktop\кэнсиэпсийэ\20210516_153238.jpg"/>
          <p:cNvPicPr/>
          <p:nvPr/>
        </p:nvPicPr>
        <p:blipFill>
          <a:blip r:embed="rId2" cstate="print"/>
          <a:srcRect t="2564" r="23998" b="1994"/>
          <a:stretch>
            <a:fillRect/>
          </a:stretch>
        </p:blipFill>
        <p:spPr bwMode="auto">
          <a:xfrm>
            <a:off x="2214546" y="285728"/>
            <a:ext cx="66437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214546" y="4500570"/>
            <a:ext cx="6643734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 АССР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үтүөлээх учуутала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фронтовик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биһиги оскуолабыт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маҥнайгы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директора, Трофим Егорович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кэнсиэпсийэ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киириитин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уруйдуу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көрсүбүтэ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Араас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тэрээһиннэрбитигэр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куруук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үөрүүнэн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кэлэн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кыттыһан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сахалыы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тойугу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олоҥхону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толорон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сүргэбитин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көтөҕөөччү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3"/>
          <a:srcRect t="13637" b="13635"/>
          <a:stretch>
            <a:fillRect/>
          </a:stretch>
        </p:blipFill>
        <p:spPr bwMode="auto">
          <a:xfrm rot="5400000">
            <a:off x="-1250197" y="2464587"/>
            <a:ext cx="5643602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Home\Desktop\20231102_125238.jpg"/>
          <p:cNvPicPr/>
          <p:nvPr/>
        </p:nvPicPr>
        <p:blipFill>
          <a:blip r:embed="rId2" cstate="print"/>
          <a:srcRect r="20073"/>
          <a:stretch>
            <a:fillRect/>
          </a:stretch>
        </p:blipFill>
        <p:spPr bwMode="auto">
          <a:xfrm>
            <a:off x="428596" y="142852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20231102_125404.jpg"/>
          <p:cNvPicPr/>
          <p:nvPr/>
        </p:nvPicPr>
        <p:blipFill>
          <a:blip r:embed="rId2" cstate="print"/>
          <a:srcRect l="14242" r="13197"/>
          <a:stretch>
            <a:fillRect/>
          </a:stretch>
        </p:blipFill>
        <p:spPr bwMode="auto">
          <a:xfrm rot="5400000">
            <a:off x="-428660" y="714356"/>
            <a:ext cx="642942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20231102_125508.jpg"/>
          <p:cNvPicPr/>
          <p:nvPr/>
        </p:nvPicPr>
        <p:blipFill>
          <a:blip r:embed="rId3" cstate="print"/>
          <a:srcRect l="17131" r="6660"/>
          <a:stretch>
            <a:fillRect/>
          </a:stretch>
        </p:blipFill>
        <p:spPr bwMode="auto">
          <a:xfrm rot="5400000">
            <a:off x="4983478" y="2588894"/>
            <a:ext cx="4526932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20231102_125302.jpg"/>
          <p:cNvPicPr/>
          <p:nvPr/>
        </p:nvPicPr>
        <p:blipFill>
          <a:blip r:embed="rId2" cstate="print"/>
          <a:srcRect l="9439" r="19231"/>
          <a:stretch>
            <a:fillRect/>
          </a:stretch>
        </p:blipFill>
        <p:spPr bwMode="auto">
          <a:xfrm rot="5400000">
            <a:off x="-142909" y="1000108"/>
            <a:ext cx="6072232" cy="478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Home\Desktop\20231102_125550.jpg"/>
          <p:cNvPicPr/>
          <p:nvPr/>
        </p:nvPicPr>
        <p:blipFill>
          <a:blip r:embed="rId3" cstate="print"/>
          <a:srcRect l="34676" t="7973" r="7438" b="11390"/>
          <a:stretch>
            <a:fillRect/>
          </a:stretch>
        </p:blipFill>
        <p:spPr bwMode="auto">
          <a:xfrm>
            <a:off x="5429256" y="2143116"/>
            <a:ext cx="34442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500298" y="0"/>
            <a:ext cx="6500858" cy="68018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Сэтинньи-Байанай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ыйа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үлэтэ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Байанай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тугуй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Байанайга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аналлаах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үгэстэр тустарынан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чаастара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Национальнай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уруогар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сиэрин-туомун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үөрэтии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кистэлэҥнэрэ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түмсүүгэ уолаттарга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кыыл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суолун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тэрилин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көрдөрүү, үөрэтии.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Муҥхаҕа кыттыы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киэһээҕэ анаан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булка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сыһыаннаах быыстапкаҕа матырыйаал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хомуйуу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Уолаттарга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бастакы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бултуйуум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темаҕа өйтөн суруйуу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Кыыллар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викторина, кроссворд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хомуйуу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Бэргэн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ытааччы-воздушканан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ытыыга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уолаттар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күрэхтэһиилэрэ.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Байанай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ыалдьыттыыр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киэһэ: булчуттары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чиэстээһин.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Сиэри-туому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толоруу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Булчуттар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сүбэлэрэ.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Үүнэн эрэр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булчуттарга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алгыс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Оһуохай.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Айхаллан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булчут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эһэбит!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-Саха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республикатын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үтүөлээх булчута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М.Г.Соровка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аналлаах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Ким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элбэх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куобаҕы өлөрдө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-туһаҕынан бултуурга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Оҕо саадтара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Кыыллар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бэсиэдэ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таабырын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үөрэтии.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Түүлээхтэн тигиллибит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таҥас быыстапката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Музыкальнай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оскуола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Хотугу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үҥкүүнү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Булчут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үҥкүүтүн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бэлэмнээһин-хореографическай кылаас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Булт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түгэннэрэ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темаҕа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иллюстрация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художественнай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кылаас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Атын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тэрилтэлэр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комитета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дьоро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киэһэни ыытарга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көмөлөһүүтэ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Төрөппүт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комитета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быыстапкаҕа матырыйаал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хомуйуута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Картиннай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галерея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булчуттар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тустарынан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быыстапка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оҥорон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тэрийиитэ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2"/>
          <a:srcRect t="13637" b="13635"/>
          <a:stretch>
            <a:fillRect/>
          </a:stretch>
        </p:blipFill>
        <p:spPr bwMode="auto">
          <a:xfrm rot="5400000">
            <a:off x="-1500206" y="2857496"/>
            <a:ext cx="6858000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кэнсиэпсийэ\20210516_153124.jpg"/>
          <p:cNvPicPr/>
          <p:nvPr/>
        </p:nvPicPr>
        <p:blipFill>
          <a:blip r:embed="rId2" cstate="print"/>
          <a:srcRect l="1520" r="9878"/>
          <a:stretch>
            <a:fillRect/>
          </a:stretch>
        </p:blipFill>
        <p:spPr bwMode="auto">
          <a:xfrm>
            <a:off x="1500166" y="142852"/>
            <a:ext cx="750099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00166" y="4429132"/>
            <a:ext cx="7429552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Кэнсиэпсийэ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олоххо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киириитигэр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аҕа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саастаах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көлүөнэ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дьоммут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биир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бастакынан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үлэҕэ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туруммуттара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Сүбэ-ама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өйөбүл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буолбуттарын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улахан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махталынан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ахтабыт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К.В. Татаринова, М.Г.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Соров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Н.В. Кириллин, Т.Е.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П.Х. Андросов, А.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Борисов, К.К. Санников, В.С. Михайлов,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С.Н. Александров, Г.Н. Егорова, М.К. Ефремова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сырдык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ааттарыгар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сүгүрүйэбит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r2.mt.ru/r24/photo29FE/20679030144-0/jpg/bp.jpeg"/>
          <p:cNvPicPr>
            <a:picLocks noChangeAspect="1" noChangeArrowheads="1"/>
          </p:cNvPicPr>
          <p:nvPr/>
        </p:nvPicPr>
        <p:blipFill>
          <a:blip r:embed="rId3"/>
          <a:srcRect t="13637" b="13635"/>
          <a:stretch>
            <a:fillRect/>
          </a:stretch>
        </p:blipFill>
        <p:spPr bwMode="auto">
          <a:xfrm rot="5400000">
            <a:off x="-2357474" y="2714632"/>
            <a:ext cx="6572272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2704</Words>
  <Application>Microsoft Office PowerPoint</Application>
  <PresentationFormat>Экран (4:3)</PresentationFormat>
  <Paragraphs>276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РУКОВОДИТЕЛЬ проекта: КРИВОШАПКИНА ВАЛЕНТИНА СЕМЕНОВНА,  УЧИТЕЛЬ ЯКУТСКОГО ЯЗЫКА И ЛИТЕРАТУРЫ</vt:lpstr>
      <vt:lpstr>Слайд 20</vt:lpstr>
      <vt:lpstr>Слайд 21</vt:lpstr>
      <vt:lpstr>Слайд 22</vt:lpstr>
      <vt:lpstr>МАСТЕР-КЛАСС ПО ХУДОЖЕСТВЕННОМУ ЧТЕНИЮ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73</cp:revision>
  <dcterms:created xsi:type="dcterms:W3CDTF">2023-03-21T00:59:20Z</dcterms:created>
  <dcterms:modified xsi:type="dcterms:W3CDTF">2024-04-17T08:25:32Z</dcterms:modified>
</cp:coreProperties>
</file>