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E114A-F89E-432A-9400-6EBF8FF3B937}" type="datetimeFigureOut">
              <a:rPr lang="ru-RU" smtClean="0"/>
              <a:pPr/>
              <a:t>25.04.2023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7584F-0C95-4478-A1B8-8827AAFCF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2%D0%B8%D0%BB%D1%8E%D0%B9%D1%81%D0%BA" TargetMode="External"/><Relationship Id="rId13" Type="http://schemas.openxmlformats.org/officeDocument/2006/relationships/hyperlink" Target="https://ru.wikipedia.org/wiki/1957_%D0%B3%D0%BE%D0%B4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s://ru.wikipedia.org/wiki/1901_%D0%B3%D0%BE%D0%B4" TargetMode="External"/><Relationship Id="rId12" Type="http://schemas.openxmlformats.org/officeDocument/2006/relationships/hyperlink" Target="https://ru.wikipedia.org/wiki/%D0%AF%D0%BA%D1%83%D1%82%D1%81%D0%BA%D0%B0%D1%8F_%D0%BE%D0%B1%D0%BB%D0%B0%D1%81%D1%82%D1%8C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1892_%D0%B3%D0%BE%D0%B4" TargetMode="External"/><Relationship Id="rId11" Type="http://schemas.openxmlformats.org/officeDocument/2006/relationships/hyperlink" Target="https://ru.wikipedia.org/wiki/%D0%AD%D0%BB%D1%8C%D0%B3%D1%8F%D0%B9" TargetMode="External"/><Relationship Id="rId5" Type="http://schemas.openxmlformats.org/officeDocument/2006/relationships/hyperlink" Target="https://ru.wikipedia.org/wiki/%D0%AF%D0%BA%D1%83%D1%82%D1%81%D0%BA" TargetMode="External"/><Relationship Id="rId10" Type="http://schemas.openxmlformats.org/officeDocument/2006/relationships/hyperlink" Target="https://ru.wikipedia.org/wiki/1913_%D0%B3%D0%BE%D0%B4" TargetMode="External"/><Relationship Id="rId4" Type="http://schemas.openxmlformats.org/officeDocument/2006/relationships/hyperlink" Target="https://ru.wikipedia.org/wiki/1873_%D0%B3%D0%BE%D0%B4" TargetMode="External"/><Relationship Id="rId9" Type="http://schemas.openxmlformats.org/officeDocument/2006/relationships/hyperlink" Target="https://ru.wikipedia.org/wiki/1907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hyperlink" Target="https://ru.wikipedia.org/wiki/%D0%92%D0%B8%D0%BB%D1%8E%D0%B9%D1%81%D0%BA" TargetMode="External"/><Relationship Id="rId7" Type="http://schemas.openxmlformats.org/officeDocument/2006/relationships/hyperlink" Target="https://ru.wikipedia.org/wiki/%D0%9E%D1%80%D0%B4%D0%B5%D0%BD_%D0%A2%D1%80%D1%83%D0%B4%D0%BE%D0%B2%D0%BE%D0%B3%D0%BE_%D0%9A%D1%80%D0%B0%D1%81%D0%BD%D0%BE%D0%B3%D0%BE_%D0%97%D0%BD%D0%B0%D0%BC%D0%B5%D0%BD%D0%B8" TargetMode="External"/><Relationship Id="rId2" Type="http://schemas.openxmlformats.org/officeDocument/2006/relationships/hyperlink" Target="https://ru.wikipedia.org/wiki/1928_%D0%B3%D0%BE%D0%B4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u.wikipedia.org/wiki/2_%D1%8F%D0%BD%D0%B2%D0%B0%D1%80%D1%8F" TargetMode="External"/><Relationship Id="rId5" Type="http://schemas.openxmlformats.org/officeDocument/2006/relationships/hyperlink" Target="https://ru.wikipedia.org/wiki/%D0%93%D0%B5%D1%80%D0%BE%D0%B9_%D0%A2%D1%80%D1%83%D0%B4%D0%B0" TargetMode="External"/><Relationship Id="rId4" Type="http://schemas.openxmlformats.org/officeDocument/2006/relationships/hyperlink" Target="https://ru.wikipedia.org/wiki/1966_%D0%B3%D0%BE%D0%B4" TargetMode="Externa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avatars.mds.yandex.net/i?id=2a00000179e3ee384a53c58132175c475b51-4256359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3452037" cy="5143536"/>
          </a:xfrm>
          <a:prstGeom prst="rect">
            <a:avLst/>
          </a:prstGeom>
          <a:noFill/>
        </p:spPr>
      </p:pic>
      <p:pic>
        <p:nvPicPr>
          <p:cNvPr id="6" name="Рисунок 5" descr="https://avatars.mds.yandex.net/i?id=084ce699e6d10b74568b3803f385780a-3680555-images-thumbs&amp;n=13"/>
          <p:cNvPicPr/>
          <p:nvPr/>
        </p:nvPicPr>
        <p:blipFill>
          <a:blip r:embed="rId3"/>
          <a:srcRect t="21526" r="60366" b="17482"/>
          <a:stretch>
            <a:fillRect/>
          </a:stretch>
        </p:blipFill>
        <p:spPr bwMode="auto">
          <a:xfrm>
            <a:off x="7643834" y="214290"/>
            <a:ext cx="100013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929058" y="142852"/>
            <a:ext cx="3500462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Староватов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Пётр </a:t>
            </a:r>
            <a:r>
              <a:rPr 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Хрисанфович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000496" y="1214422"/>
            <a:ext cx="4714908" cy="491341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Родился в июне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4" tooltip="1873 год"/>
              </a:rPr>
              <a:t>1873 года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 в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5" tooltip="Якутск"/>
              </a:rPr>
              <a:t>Якутске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, выходец из казачьего сословия.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В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6" tooltip="1892 год"/>
              </a:rPr>
              <a:t>1892 году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, по окончании Якутского реального училища, начал свою педагогическую деятельность. В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7" tooltip="1901 год"/>
              </a:rPr>
              <a:t>1901 году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 Иркутская газета «Восточное обозрение» писала: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«Лучшей школой в настоящее время в Вилюйском округе нужно признать казачью школу в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8" tooltip="Вилюйск"/>
              </a:rPr>
              <a:t>Вилюйске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. Этим она всецело обязана нынешнему учителю П. Х. 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Староватову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… Он добросовестно относится к своим обязанностям. Его система преподавания и отношение к ученикам чужды формализма и казенщины».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В период с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9" tooltip="1907"/>
              </a:rPr>
              <a:t>1907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 по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10" tooltip="1913 год"/>
              </a:rPr>
              <a:t>1913 годы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 работал заведующим-учителем в средней школе в селе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11" tooltip="Эльгяй"/>
              </a:rPr>
              <a:t>Эльгяй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,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12" tooltip="Якутская область"/>
              </a:rPr>
              <a:t>Якутская область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Одним из первых в Якутии обратил внимание на такое природное явление, как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нафтидопроявление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Умер в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  <a:hlinkClick r:id="rId13" tooltip="1957 год"/>
              </a:rPr>
              <a:t>1957 году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. Похоронен в Вилюйске.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4500562" y="285728"/>
            <a:ext cx="4500594" cy="53553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Память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Именем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Староватова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tooltip="1928 год"/>
              </a:rPr>
              <a:t>1928 году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названа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Эльгяйская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средняя общеобразовательная школа, а также краеведческий музей в городе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 tooltip="Вилюйск"/>
              </a:rPr>
              <a:t>Вилюйск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Якутском государственном университете учреждена стипендия имени П. Х.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Староватова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Староватове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была издана книга: Кротов М., «Вилюйский краевед», Якутское книжное издательство, 84 страницы,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4" tooltip="1966 год"/>
              </a:rPr>
              <a:t>1966 год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Награды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5" tooltip="Герой Труда"/>
              </a:rPr>
              <a:t>Герой Труда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(почётное звание присвоено решением ЦИК СССР от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6" tooltip="2 января"/>
              </a:rPr>
              <a:t>2 января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 tooltip="1928 год"/>
              </a:rPr>
              <a:t>1928 года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— за успехи в педагогической работе);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7" tooltip="Орден Трудового Красного Знамени"/>
              </a:rPr>
              <a:t>Орден Трудового Красного Знамени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(к 25-летию ЯАССР).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339" name="Picture 3" descr="https://avatars.mds.yandex.net/i?id=13d1ff6635e34c8e98833bf3d237369685a433fb-5661021-images-thumbs&amp;n=1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57158" y="285728"/>
            <a:ext cx="3810025" cy="2143140"/>
          </a:xfrm>
          <a:prstGeom prst="rect">
            <a:avLst/>
          </a:prstGeom>
          <a:noFill/>
        </p:spPr>
      </p:pic>
      <p:pic>
        <p:nvPicPr>
          <p:cNvPr id="14341" name="Picture 5" descr="https://avatars.mds.yandex.net/i?id=6a6a4ac993fc78ab47756e1d4088a72383cc2e39-6661455-images-thumbs&amp;n=1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14282" y="2643182"/>
            <a:ext cx="4067175" cy="304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s://avatars.mds.yandex.net/i?id=c461a9d458084fa859e3e0fb9b6e4cb1162fb5df-7761368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428604"/>
            <a:ext cx="2124075" cy="3048001"/>
          </a:xfrm>
          <a:prstGeom prst="rect">
            <a:avLst/>
          </a:prstGeom>
          <a:noFill/>
        </p:spPr>
      </p:pic>
      <p:pic>
        <p:nvPicPr>
          <p:cNvPr id="15364" name="Picture 4" descr="https://avatars.mds.yandex.net/i?id=65b76e91a80668ad710beaeddbc927088767869c-7664089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28604"/>
            <a:ext cx="4152900" cy="3048001"/>
          </a:xfrm>
          <a:prstGeom prst="rect">
            <a:avLst/>
          </a:prstGeom>
          <a:noFill/>
        </p:spPr>
      </p:pic>
      <p:pic>
        <p:nvPicPr>
          <p:cNvPr id="15366" name="Picture 6" descr="https://avatars.mds.yandex.net/i?id=5ed80881aa680ab94cdd232644dd339928dd3024-5888735-images-thumbs&amp;n=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28604"/>
            <a:ext cx="2324100" cy="304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3786190"/>
            <a:ext cx="8786874" cy="206210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Вилюйский краевед- первый Герой Труда из </a:t>
            </a:r>
            <a:r>
              <a:rPr lang="ru-RU" sz="1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якутян</a:t>
            </a:r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Петр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Хрисанфович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Староватов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родился в 1873 г. в Якутске, в семье бедного русского казака.  В 1881 г. мальчику удалось поступить в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Олекминское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приходское училище, а еще через два года – в Якутское реальное училище. Осиротевшему подростку «приходилось жить и учиться очень трудно: голодал, рубил дрова, пас коней, учил ребят за один пирожок в день».В 1892 г. успешно окончил училище и начал трудовую деятельность в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Чурапчинском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педагогическом училище. Здесь он сблизился с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политссыльными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И.И.Майновым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С.В.Ястремским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другими прогрессивно настроенными людьми. Благодаря им, молодой учитель увлекся краеведением.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s://avatars.mds.yandex.net/i?id=cc7a75947f4d97391f466a05c4a1b7ce89e13aad-5029416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4572000" cy="2724151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142844" y="3429000"/>
            <a:ext cx="4572032" cy="255454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П.Х.Староватов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— один из прогрессивных русских учителей, внесших огромный вклад в развитие народного образования Якутии. Он уделял много внимания трудовому, патриотическому, нравственно — эстетическому воспитанию подрастающего поколения, прививал навыки исследовательской работы и интерес к изучению природы и окружающей среды. Он был членом научно-исследовательского общества «Саха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кэскилэ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928935"/>
            <a:ext cx="47149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i="1" cap="all" dirty="0">
                <a:latin typeface="Times New Roman" pitchFamily="18" charset="0"/>
                <a:cs typeface="Times New Roman" pitchFamily="18" charset="0"/>
              </a:rPr>
              <a:t>НА ФОТО — П.Х. СТАРОВАТОВ С СЫНОМ НИКОЛАЕМ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428604"/>
            <a:ext cx="4143404" cy="526297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Живя в Вилюйске  отдавал много сил и времени общественной и культурно-просветительской деятельности. Еще в 1935 г. С.М.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Аржаков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назвал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Староватова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«известным общественным и культурным деятелем Вилюйского округа». Народный учитель принимал активное участие в земельном переделе, в организации первых колхозов, в создании библиотек, проводил большую агитационно-массовую работу среди широких слоев населения. Был делегатом VI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Всеякутского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съезда Советов. Многолетняя педагогическая, общественная и краеведческая деятельность П.Х.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Староватова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была высоко оценена. В 1931 г. ВЦИК СССР присвоил ему звание Героя Социалистического Труда. Он награжден орденом Трудового Красного Знамени, медалью «За доблестный труд в годы ВОВ в 1941—1945 гг.», Почетный гражданин Вилюйского района.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i0.wp.com/kulturavilu.ru/wp-content/uploads/2021/10/5-1.jpg?resize=452%2C374&amp;ssl=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8605"/>
            <a:ext cx="5214974" cy="4315046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5008" y="285728"/>
            <a:ext cx="3286148" cy="452431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Имя известного педагога, краеведа, Героя труда П.Х.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Староватова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 носят Вилюйский и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Верхневилюйский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краеведческие музеи,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Эльгяйская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средняя школа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Сунтарского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улуса, один из населенных пунктов Вилюйского улуса. Кристалл алмаза весом 61,10 карат, найденный  29 декабря 1979 г. на фабрике трубки «Интернациональная»  назван в честь ученого «Краевед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Староватов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и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находится в алмазном фонде России.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4857760"/>
            <a:ext cx="5000660" cy="10772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i="1" cap="all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ФОТО — СТАРОВАТОВ П.Х. СРЕДИ УЧАЩИХСЯ И УЧИТЕЛЕЙ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i="1" cap="all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ВИЛЮЙСКОГО ВЫСШЕГО 4-Х КЛАССНОГО НАЧАЛЬНОГО УЧИЛИЩА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ФОТКИ, семья\Портреты КВС\ВС3 (2)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5857892"/>
            <a:ext cx="857256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929454" y="5857892"/>
            <a:ext cx="207170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Кривошапкина Валентина Семеновна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ГБПОУ </a:t>
            </a:r>
            <a:r>
              <a:rPr lang="ru-RU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ХОК</a:t>
            </a:r>
            <a:r>
              <a:rPr lang="ru-RU" sz="12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им.Н.Е.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Мординова-Амма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Аччыгыйа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118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Home</dc:creator>
  <cp:lastModifiedBy>Home</cp:lastModifiedBy>
  <cp:revision>9</cp:revision>
  <dcterms:created xsi:type="dcterms:W3CDTF">2023-04-25T00:17:31Z</dcterms:created>
  <dcterms:modified xsi:type="dcterms:W3CDTF">2023-04-25T01:48:53Z</dcterms:modified>
</cp:coreProperties>
</file>