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6" r:id="rId3"/>
    <p:sldId id="267" r:id="rId4"/>
    <p:sldId id="271" r:id="rId5"/>
    <p:sldId id="276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42CA3-08DE-4A91-A0C6-3E05E86DC83B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76F5-3969-4518-95DA-8FE245CC7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71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422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38EC2-9A83-44B2-8D8E-44EAC158DA7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02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38EC2-9A83-44B2-8D8E-44EAC158DA7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03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38EC2-9A83-44B2-8D8E-44EAC158DA7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44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64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272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95048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02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9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8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93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96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9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1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89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AE868-2101-46AA-8479-1F7130ECBAA0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FC2E5-AD00-44AF-ABEF-79D500AD96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76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7CC9ACB-8567-3BA1-D6FF-C88AB5B5E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1102" y="-5081"/>
            <a:ext cx="4163568" cy="6858000"/>
          </a:xfrm>
          <a:prstGeom prst="rect">
            <a:avLst/>
          </a:prstGeom>
        </p:spPr>
      </p:pic>
      <p:sp>
        <p:nvSpPr>
          <p:cNvPr id="13" name="Фигура">
            <a:extLst>
              <a:ext uri="{FF2B5EF4-FFF2-40B4-BE49-F238E27FC236}">
                <a16:creationId xmlns:a16="http://schemas.microsoft.com/office/drawing/2014/main" id="{C3B488C4-6873-B540-8A56-284D0401DB0F}"/>
              </a:ext>
            </a:extLst>
          </p:cNvPr>
          <p:cNvSpPr/>
          <p:nvPr/>
        </p:nvSpPr>
        <p:spPr>
          <a:xfrm>
            <a:off x="97330" y="-18654"/>
            <a:ext cx="8661157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965" y="21600"/>
                </a:lnTo>
                <a:lnTo>
                  <a:pt x="21600" y="10800"/>
                </a:lnTo>
                <a:lnTo>
                  <a:pt x="1696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4" name="Фигура">
            <a:extLst>
              <a:ext uri="{FF2B5EF4-FFF2-40B4-BE49-F238E27FC236}">
                <a16:creationId xmlns:a16="http://schemas.microsoft.com/office/drawing/2014/main" id="{788C4569-BF6A-2746-B83D-50BB950F1DF1}"/>
              </a:ext>
            </a:extLst>
          </p:cNvPr>
          <p:cNvSpPr/>
          <p:nvPr/>
        </p:nvSpPr>
        <p:spPr>
          <a:xfrm>
            <a:off x="133663" y="-18654"/>
            <a:ext cx="8138518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667" y="21600"/>
                </a:lnTo>
                <a:lnTo>
                  <a:pt x="21600" y="10800"/>
                </a:lnTo>
                <a:lnTo>
                  <a:pt x="1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E9515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8" name="Фигура">
            <a:extLst>
              <a:ext uri="{FF2B5EF4-FFF2-40B4-BE49-F238E27FC236}">
                <a16:creationId xmlns:a16="http://schemas.microsoft.com/office/drawing/2014/main" id="{788C4569-BF6A-2746-B83D-50BB950F1DF1}"/>
              </a:ext>
            </a:extLst>
          </p:cNvPr>
          <p:cNvSpPr/>
          <p:nvPr/>
        </p:nvSpPr>
        <p:spPr>
          <a:xfrm>
            <a:off x="-439076" y="-23734"/>
            <a:ext cx="8138518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667" y="21600"/>
                </a:lnTo>
                <a:lnTo>
                  <a:pt x="21600" y="10800"/>
                </a:lnTo>
                <a:lnTo>
                  <a:pt x="1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03046E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9" name="Развитие  сегмента  зубных паст"/>
          <p:cNvSpPr txBox="1"/>
          <p:nvPr/>
        </p:nvSpPr>
        <p:spPr>
          <a:xfrm>
            <a:off x="97330" y="2497894"/>
            <a:ext cx="7475321" cy="2119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lnSpc>
                <a:spcPct val="70000"/>
              </a:lnSpc>
              <a:defRPr sz="11600">
                <a:solidFill>
                  <a:schemeClr val="accent1">
                    <a:lumOff val="16847"/>
                  </a:scheme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800" b="1" dirty="0">
                <a:solidFill>
                  <a:schemeClr val="bg1"/>
                </a:solidFill>
                <a:latin typeface="Phenomena Bold" pitchFamily="2" charset="0"/>
              </a:rPr>
              <a:t>Особенности организационно-методического сопровождения учителя литературы при обучении по типовой программе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260648"/>
            <a:ext cx="1622349" cy="1700232"/>
          </a:xfrm>
          <a:prstGeom prst="rect">
            <a:avLst/>
          </a:prstGeom>
        </p:spPr>
      </p:pic>
      <p:sp>
        <p:nvSpPr>
          <p:cNvPr id="16" name="Еще больше  новых брендов"/>
          <p:cNvSpPr txBox="1"/>
          <p:nvPr/>
        </p:nvSpPr>
        <p:spPr>
          <a:xfrm>
            <a:off x="153307" y="818602"/>
            <a:ext cx="1550167" cy="446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Montserrat" panose="00000500000000000000" pitchFamily="2" charset="-52"/>
            </a:endParaRPr>
          </a:p>
          <a:p>
            <a:pPr algn="ctr"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sz="1600" b="1" dirty="0">
              <a:solidFill>
                <a:schemeClr val="tx1">
                  <a:lumMod val="95000"/>
                  <a:lumOff val="5000"/>
                </a:schemeClr>
              </a:solidFill>
              <a:latin typeface="Montserrat" panose="00000500000000000000" pitchFamily="2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9376" y="5544456"/>
            <a:ext cx="3630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ЗУБАКИНА ОЛЬГА НИКОЛАЕВНА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591445C-F26A-4926-823F-99224E4873EA}"/>
              </a:ext>
            </a:extLst>
          </p:cNvPr>
          <p:cNvSpPr/>
          <p:nvPr/>
        </p:nvSpPr>
        <p:spPr>
          <a:xfrm>
            <a:off x="96715" y="545123"/>
            <a:ext cx="11328846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Роль предмета «Литература»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1374353"/>
            <a:ext cx="4644189" cy="2683"/>
          </a:xfrm>
          <a:prstGeom prst="line">
            <a:avLst/>
          </a:prstGeom>
          <a:ln w="7620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50301" y="217022"/>
            <a:ext cx="8100602" cy="4025"/>
          </a:xfrm>
          <a:prstGeom prst="line">
            <a:avLst/>
          </a:prstGeom>
          <a:ln w="76200" cap="rnd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361" y="1617785"/>
            <a:ext cx="3044177" cy="499588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437792" y="2242039"/>
            <a:ext cx="51786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/>
              <a:t>формирование духовного облика и нравственных ориентиров молодого поколения</a:t>
            </a:r>
          </a:p>
          <a:p>
            <a:pPr algn="just"/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/>
              <a:t>становление основ  миропонимания и национального самосознания  обучающихся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/>
              <a:t>воздействие  на читателей и приобщение их к нравственно-эстетическим ценностям, как национальным, так и общечеловеческим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789" y="1477108"/>
            <a:ext cx="3378839" cy="5169877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67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591445C-F26A-4926-823F-99224E4873EA}"/>
              </a:ext>
            </a:extLst>
          </p:cNvPr>
          <p:cNvSpPr/>
          <p:nvPr/>
        </p:nvSpPr>
        <p:spPr>
          <a:xfrm>
            <a:off x="171987" y="319621"/>
            <a:ext cx="1153766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Преемственность и обновление </a:t>
            </a:r>
          </a:p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курса литературы  </a:t>
            </a:r>
          </a:p>
        </p:txBody>
      </p:sp>
      <p:cxnSp>
        <p:nvCxnSpPr>
          <p:cNvPr id="13" name="Прямая соединительная линия 12"/>
          <p:cNvCxnSpPr>
            <a:cxnSpLocks/>
          </p:cNvCxnSpPr>
          <p:nvPr/>
        </p:nvCxnSpPr>
        <p:spPr>
          <a:xfrm>
            <a:off x="0" y="1584154"/>
            <a:ext cx="4660777" cy="9662"/>
          </a:xfrm>
          <a:prstGeom prst="line">
            <a:avLst/>
          </a:prstGeom>
          <a:ln w="7620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50301" y="217022"/>
            <a:ext cx="8100602" cy="4025"/>
          </a:xfrm>
          <a:prstGeom prst="line">
            <a:avLst/>
          </a:prstGeom>
          <a:ln w="76200" cap="rnd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3</a:t>
            </a:fld>
            <a:endParaRPr lang="ru-RU"/>
          </a:p>
        </p:txBody>
      </p:sp>
      <p:grpSp>
        <p:nvGrpSpPr>
          <p:cNvPr id="23" name="Группа 22"/>
          <p:cNvGrpSpPr/>
          <p:nvPr/>
        </p:nvGrpSpPr>
        <p:grpSpPr>
          <a:xfrm>
            <a:off x="171987" y="1711714"/>
            <a:ext cx="2973966" cy="1230801"/>
            <a:chOff x="1909778" y="836245"/>
            <a:chExt cx="3017520" cy="1173611"/>
          </a:xfrm>
          <a:solidFill>
            <a:schemeClr val="accent2"/>
          </a:solidFill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1909778" y="836245"/>
              <a:ext cx="3017520" cy="117361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кругленный прямоугольник 4"/>
            <p:cNvSpPr txBox="1"/>
            <p:nvPr/>
          </p:nvSpPr>
          <p:spPr>
            <a:xfrm>
              <a:off x="1967070" y="893536"/>
              <a:ext cx="2582011" cy="10590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>
                  <a:solidFill>
                    <a:schemeClr val="tx1"/>
                  </a:solidFill>
                </a:rPr>
                <a:t>Основная школа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9305467-8FA8-F476-4897-6156B1788401}"/>
              </a:ext>
            </a:extLst>
          </p:cNvPr>
          <p:cNvSpPr txBox="1"/>
          <p:nvPr/>
        </p:nvSpPr>
        <p:spPr>
          <a:xfrm>
            <a:off x="3799643" y="4699019"/>
            <a:ext cx="394168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сопрягается с курсом литературы, изучаемым на базовом уровне с разными разделами филологической науки и видами искусств на основе использования как аппарата литературоведения, так и литературной критики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86FE3-7632-E256-BB6C-D9BB2A478807}"/>
              </a:ext>
            </a:extLst>
          </p:cNvPr>
          <p:cNvSpPr txBox="1"/>
          <p:nvPr/>
        </p:nvSpPr>
        <p:spPr>
          <a:xfrm>
            <a:off x="3799643" y="2246049"/>
            <a:ext cx="394168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преемственность с курсом литературы начальной и основной школы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межпредметные связи с курсом русского языка, истории и предметов художественного цикла</a:t>
            </a:r>
          </a:p>
        </p:txBody>
      </p:sp>
      <p:sp>
        <p:nvSpPr>
          <p:cNvPr id="14" name="Правая фигурная скобка 13">
            <a:extLst>
              <a:ext uri="{FF2B5EF4-FFF2-40B4-BE49-F238E27FC236}">
                <a16:creationId xmlns:a16="http://schemas.microsoft.com/office/drawing/2014/main" id="{8152C34B-6900-1F89-FF17-9A792A08815E}"/>
              </a:ext>
            </a:extLst>
          </p:cNvPr>
          <p:cNvSpPr/>
          <p:nvPr/>
        </p:nvSpPr>
        <p:spPr>
          <a:xfrm>
            <a:off x="3213717" y="1953087"/>
            <a:ext cx="585926" cy="2157274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EFE477-F205-9109-7D86-F17C7DB391B8}"/>
              </a:ext>
            </a:extLst>
          </p:cNvPr>
          <p:cNvSpPr txBox="1"/>
          <p:nvPr/>
        </p:nvSpPr>
        <p:spPr>
          <a:xfrm>
            <a:off x="7969489" y="492297"/>
            <a:ext cx="3941685" cy="590931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Основа содержания литературного  образования: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 чтение и изучение выдающихся художественных произведений русской и мировой литературы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algn="just"/>
            <a:r>
              <a:rPr lang="ru-RU" b="1" dirty="0"/>
              <a:t>Цели изучения учебного предмета «Литература»: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формирование у обучающихся потребности в качественном чтении, культуры читательского восприятия, понимания литературных текстов и создания собственных устных и письменных высказываний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развитие чувства причастности к отечественной культуре и уважения к другим культурам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B24307B7-200E-4360-F282-C2612363DCD2}"/>
              </a:ext>
            </a:extLst>
          </p:cNvPr>
          <p:cNvCxnSpPr>
            <a:cxnSpLocks/>
          </p:cNvCxnSpPr>
          <p:nvPr/>
        </p:nvCxnSpPr>
        <p:spPr>
          <a:xfrm>
            <a:off x="3213717" y="5592932"/>
            <a:ext cx="58592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9"/>
          <p:cNvGrpSpPr/>
          <p:nvPr/>
        </p:nvGrpSpPr>
        <p:grpSpPr>
          <a:xfrm>
            <a:off x="166126" y="3095037"/>
            <a:ext cx="2973966" cy="1230801"/>
            <a:chOff x="1909778" y="836245"/>
            <a:chExt cx="3017520" cy="1173611"/>
          </a:xfrm>
          <a:solidFill>
            <a:schemeClr val="accent2"/>
          </a:solidFill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1909778" y="836245"/>
              <a:ext cx="3017520" cy="117361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Скругленный прямоугольник 4"/>
            <p:cNvSpPr txBox="1"/>
            <p:nvPr/>
          </p:nvSpPr>
          <p:spPr>
            <a:xfrm>
              <a:off x="1967070" y="893536"/>
              <a:ext cx="2905445" cy="10590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tx1"/>
                  </a:solidFill>
                </a:rPr>
                <a:t>Старшая школа (базовый уровень)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33886" y="4721469"/>
            <a:ext cx="3172022" cy="1951893"/>
            <a:chOff x="1909778" y="836245"/>
            <a:chExt cx="3017520" cy="1173611"/>
          </a:xfrm>
          <a:solidFill>
            <a:schemeClr val="accent2"/>
          </a:solidFill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1909778" y="836245"/>
              <a:ext cx="3017520" cy="117361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 txBox="1"/>
            <p:nvPr/>
          </p:nvSpPr>
          <p:spPr>
            <a:xfrm>
              <a:off x="2049501" y="960679"/>
              <a:ext cx="2818953" cy="9901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tx1"/>
                  </a:solidFill>
                </a:rPr>
                <a:t>Старшая школа (углублённый уровень)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35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Шестиугольник 34"/>
          <p:cNvSpPr/>
          <p:nvPr/>
        </p:nvSpPr>
        <p:spPr>
          <a:xfrm rot="16200000">
            <a:off x="1330455" y="434733"/>
            <a:ext cx="1492979" cy="1287052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03046E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2526" y="2149526"/>
            <a:ext cx="271926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henomena Bold" pitchFamily="2" charset="0"/>
                <a:ea typeface="SimSun" panose="02010600030101010101" pitchFamily="2" charset="-122"/>
                <a:cs typeface="Times New Roman" panose="02020603050405020304" pitchFamily="18" charset="0"/>
              </a:rPr>
              <a:t>Предметные результаты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henomena" pitchFamily="2" charset="0"/>
            </a:endParaRPr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3947161" y="2946834"/>
            <a:ext cx="4190998" cy="51264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Шестиугольник 33"/>
          <p:cNvSpPr/>
          <p:nvPr/>
        </p:nvSpPr>
        <p:spPr>
          <a:xfrm rot="16200000">
            <a:off x="5290416" y="3531963"/>
            <a:ext cx="1492979" cy="1287052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03046E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6294" y="660525"/>
            <a:ext cx="839622" cy="839622"/>
          </a:xfrm>
          <a:prstGeom prst="rect">
            <a:avLst/>
          </a:prstGeom>
        </p:spPr>
      </p:pic>
      <p:sp>
        <p:nvSpPr>
          <p:cNvPr id="51" name="Равнобедренный треугольник 50"/>
          <p:cNvSpPr/>
          <p:nvPr/>
        </p:nvSpPr>
        <p:spPr>
          <a:xfrm flipV="1">
            <a:off x="8138159" y="3457970"/>
            <a:ext cx="4125318" cy="52622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Шестиугольник 37"/>
          <p:cNvSpPr/>
          <p:nvPr/>
        </p:nvSpPr>
        <p:spPr>
          <a:xfrm rot="16200000">
            <a:off x="9454329" y="458517"/>
            <a:ext cx="1492979" cy="1287052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03046E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830368" y="2149526"/>
            <a:ext cx="271926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henomena Bold" pitchFamily="2" charset="0"/>
                <a:ea typeface="SimSun" panose="02010600030101010101" pitchFamily="2" charset="-122"/>
                <a:cs typeface="Times New Roman" panose="02020603050405020304" pitchFamily="18" charset="0"/>
              </a:rPr>
              <a:t>Тематическое планирование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henomena" pitchFamily="2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41447" y="5304498"/>
            <a:ext cx="2719265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henomena Bold" pitchFamily="2" charset="0"/>
                <a:ea typeface="SimSun" panose="02010600030101010101" pitchFamily="2" charset="-122"/>
                <a:cs typeface="Times New Roman" panose="02020603050405020304" pitchFamily="18" charset="0"/>
              </a:rPr>
              <a:t>Содержание программы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henomena" pitchFamily="2" charset="0"/>
            </a:endParaRPr>
          </a:p>
        </p:txBody>
      </p:sp>
      <p:sp>
        <p:nvSpPr>
          <p:cNvPr id="31" name="Еще больше  новых брендов"/>
          <p:cNvSpPr txBox="1"/>
          <p:nvPr/>
        </p:nvSpPr>
        <p:spPr>
          <a:xfrm>
            <a:off x="153307" y="917091"/>
            <a:ext cx="1550167" cy="249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Montserrat" panose="00000500000000000000" pitchFamily="2" charset="-52"/>
            </a:endParaRPr>
          </a:p>
        </p:txBody>
      </p:sp>
      <p:sp>
        <p:nvSpPr>
          <p:cNvPr id="37" name="Равнобедренный треугольник 36"/>
          <p:cNvSpPr/>
          <p:nvPr/>
        </p:nvSpPr>
        <p:spPr>
          <a:xfrm flipV="1">
            <a:off x="-160020" y="3457968"/>
            <a:ext cx="4358639" cy="52622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392D2F4-5D76-303F-04E6-E5D454CF4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3203156"/>
            <a:ext cx="4554244" cy="31234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03E3664-9951-A526-EDAB-977B982849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10" y="3782226"/>
            <a:ext cx="3965932" cy="183704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B15CEB-0C9C-E219-8BE9-93BBF937B9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987" y="714104"/>
            <a:ext cx="5534025" cy="169545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2AFB960-D45E-0925-1491-C17FB0EDA4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4837" y="3815545"/>
            <a:ext cx="797455" cy="78308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A6272DB-BC19-A120-B733-E2D895E419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54214" y="720000"/>
            <a:ext cx="737821" cy="73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4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42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9417" y="194673"/>
            <a:ext cx="11141251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Phenomena Bold" pitchFamily="2" charset="0"/>
                <a:ea typeface="+mn-ea"/>
                <a:cs typeface="+mn-cs"/>
              </a:rPr>
              <a:t>Организация учебной деятельности на занятиях</a:t>
            </a:r>
          </a:p>
        </p:txBody>
      </p:sp>
      <p:sp>
        <p:nvSpPr>
          <p:cNvPr id="6" name="Восьмиугольник 5"/>
          <p:cNvSpPr/>
          <p:nvPr/>
        </p:nvSpPr>
        <p:spPr>
          <a:xfrm>
            <a:off x="4677631" y="2294906"/>
            <a:ext cx="1360337" cy="1332741"/>
          </a:xfrm>
          <a:prstGeom prst="octagon">
            <a:avLst/>
          </a:prstGeom>
          <a:solidFill>
            <a:srgbClr val="FE9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Восьмиугольник 6"/>
          <p:cNvSpPr/>
          <p:nvPr/>
        </p:nvSpPr>
        <p:spPr>
          <a:xfrm>
            <a:off x="8858585" y="2294908"/>
            <a:ext cx="1332740" cy="1332740"/>
          </a:xfrm>
          <a:prstGeom prst="octagon">
            <a:avLst/>
          </a:prstGeom>
          <a:solidFill>
            <a:srgbClr val="FE9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Восьмиугольник 7"/>
          <p:cNvSpPr/>
          <p:nvPr/>
        </p:nvSpPr>
        <p:spPr>
          <a:xfrm>
            <a:off x="684981" y="2294906"/>
            <a:ext cx="1360337" cy="1360337"/>
          </a:xfrm>
          <a:prstGeom prst="octagon">
            <a:avLst/>
          </a:prstGeom>
          <a:solidFill>
            <a:srgbClr val="FE9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241" y="2727666"/>
            <a:ext cx="701334" cy="7013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1849" y="2517263"/>
            <a:ext cx="766211" cy="111038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5811" y="2606399"/>
            <a:ext cx="709753" cy="70975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88272" y="3928094"/>
            <a:ext cx="19797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Как изменяются предметные результаты в течение всего обучения?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433524" y="3928094"/>
            <a:ext cx="24377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Как использовать тематическое планирование (основные виды деятельности обучающихся) при подготовке уроков?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460419" y="3850003"/>
            <a:ext cx="23703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Как с помощью комплексных заданий формировать личностные, предметные и метапредметные результаты?</a:t>
            </a:r>
          </a:p>
        </p:txBody>
      </p:sp>
      <p:sp>
        <p:nvSpPr>
          <p:cNvPr id="29" name="Еще больше  новых брендов"/>
          <p:cNvSpPr txBox="1"/>
          <p:nvPr/>
        </p:nvSpPr>
        <p:spPr>
          <a:xfrm>
            <a:off x="153307" y="917091"/>
            <a:ext cx="1550167" cy="249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kumimoji="0" sz="1600" b="1" i="0" u="none" strike="noStrike" kern="1200" cap="none" spc="14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Montserrat" panose="00000500000000000000" pitchFamily="2" charset="-52"/>
              <a:sym typeface="Muller Light"/>
            </a:endParaRPr>
          </a:p>
        </p:txBody>
      </p:sp>
    </p:spTree>
    <p:extLst>
      <p:ext uri="{BB962C8B-B14F-4D97-AF65-F5344CB8AC3E}">
        <p14:creationId xmlns:p14="http://schemas.microsoft.com/office/powerpoint/2010/main" val="95554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9957F62-045D-D0DB-03B3-0BE2F552F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40" y="3302831"/>
            <a:ext cx="5559538" cy="294119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591445C-F26A-4926-823F-99224E4873EA}"/>
              </a:ext>
            </a:extLst>
          </p:cNvPr>
          <p:cNvSpPr/>
          <p:nvPr/>
        </p:nvSpPr>
        <p:spPr>
          <a:xfrm>
            <a:off x="193431" y="372178"/>
            <a:ext cx="7542874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Требования </a:t>
            </a:r>
          </a:p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к предметным результатам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50301" y="217022"/>
            <a:ext cx="8100602" cy="4025"/>
          </a:xfrm>
          <a:prstGeom prst="line">
            <a:avLst/>
          </a:prstGeom>
          <a:ln w="76200" cap="rnd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796384"/>
            <a:ext cx="8100602" cy="4025"/>
          </a:xfrm>
          <a:prstGeom prst="line">
            <a:avLst/>
          </a:prstGeom>
          <a:ln w="7620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574055" y="2571725"/>
            <a:ext cx="5068549" cy="64633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>
                <a:latin typeface="Phenomena" panose="00000500000000000000" pitchFamily="50" charset="-52"/>
              </a:rPr>
              <a:t>5 класс</a:t>
            </a:r>
          </a:p>
          <a:p>
            <a:r>
              <a:rPr lang="ru-RU" sz="1200" dirty="0"/>
              <a:t>владеть элементарными умениями воспринимать, анализировать, интерпретировать и оценивать прочитанные произведения</a:t>
            </a:r>
            <a:endParaRPr lang="ru-RU" sz="1200" dirty="0">
              <a:latin typeface="Phenomena" panose="00000500000000000000" pitchFamily="50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4055" y="3413659"/>
            <a:ext cx="5068549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>
                <a:latin typeface="Phenomena" panose="00000500000000000000" pitchFamily="50" charset="-52"/>
              </a:rPr>
              <a:t>6 класс</a:t>
            </a:r>
          </a:p>
          <a:p>
            <a:r>
              <a:rPr lang="ru-RU" sz="1200" dirty="0"/>
              <a:t>проводить смысловой и эстетический анализ произведений фольклора и художественной литературы; воспринимать, анализировать, интерпретировать и оценивать прочитанное (с учётом литературного развития обучающихся), понимать, что в литературных произведениях отражена художественная картина мира</a:t>
            </a:r>
            <a:endParaRPr lang="ru-RU" sz="1200" dirty="0">
              <a:latin typeface="Phenomena" panose="00000500000000000000" pitchFamily="50" charset="-5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74055" y="4809591"/>
            <a:ext cx="5068549" cy="175432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latin typeface="Phenomena" panose="00000500000000000000" pitchFamily="50" charset="-52"/>
              </a:rPr>
              <a:t>9</a:t>
            </a:r>
            <a:r>
              <a:rPr lang="ru-RU" sz="1200" b="1" dirty="0">
                <a:latin typeface="Phenomena" panose="00000500000000000000" pitchFamily="50" charset="-52"/>
              </a:rPr>
              <a:t> класс</a:t>
            </a:r>
          </a:p>
          <a:p>
            <a:r>
              <a:rPr lang="ru-RU" sz="1200" dirty="0"/>
              <a:t>владеть умением самостоятельного смыслового и эстетического анализа произведений художественной литературы (от древнерусской до современной); анализировать литературные произведения разных жанров; воспринимать, анализировать, интерпретировать и оценивать прочитанное (с учётом литературного развития обучающихся), понимать условность художественной картины мира, отражённой в литературных произведениях, с учётом неоднозначности заложенных в них художественных смыслов</a:t>
            </a:r>
            <a:endParaRPr lang="ru-RU" sz="1200" dirty="0">
              <a:latin typeface="Phenomena" panose="00000500000000000000" pitchFamily="50" charset="-52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2940" y="2077171"/>
            <a:ext cx="47586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Phenomena" panose="00000500000000000000" pitchFamily="50" charset="-52"/>
              </a:rPr>
              <a:t>В ФГОС предметные результаты освоения программы основного общего образования сформулированы с учетом специфики содержания предметных областей, включающих конкретные учебные предметы.</a:t>
            </a:r>
          </a:p>
        </p:txBody>
      </p:sp>
      <p:sp>
        <p:nvSpPr>
          <p:cNvPr id="16" name="Стрелка вправо 15"/>
          <p:cNvSpPr/>
          <p:nvPr/>
        </p:nvSpPr>
        <p:spPr>
          <a:xfrm>
            <a:off x="125985" y="4341774"/>
            <a:ext cx="6323784" cy="2097854"/>
          </a:xfrm>
          <a:prstGeom prst="rightArrow">
            <a:avLst>
              <a:gd name="adj1" fmla="val 50000"/>
              <a:gd name="adj2" fmla="val 167455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344075" y="2006791"/>
            <a:ext cx="2906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Phenomena" panose="00000500000000000000" pitchFamily="50" charset="-52"/>
              </a:rPr>
              <a:t>ПРЕДМЕТНЫЕ РЕЗУЛЬТАТЫ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9E8DF48-45F2-0559-6AB0-8626ED24FC0C}"/>
              </a:ext>
            </a:extLst>
          </p:cNvPr>
          <p:cNvSpPr/>
          <p:nvPr/>
        </p:nvSpPr>
        <p:spPr>
          <a:xfrm flipH="1">
            <a:off x="8460605" y="427428"/>
            <a:ext cx="3346694" cy="1477328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Планируемые предметные результаты конкретизированы в соответствии с содержанием учебного предмета по годам обучения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37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91445C-F26A-4926-823F-99224E4873EA}"/>
              </a:ext>
            </a:extLst>
          </p:cNvPr>
          <p:cNvSpPr/>
          <p:nvPr/>
        </p:nvSpPr>
        <p:spPr>
          <a:xfrm>
            <a:off x="237393" y="372034"/>
            <a:ext cx="917293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Примерное тематическое планирование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50301" y="217022"/>
            <a:ext cx="8100602" cy="4025"/>
          </a:xfrm>
          <a:prstGeom prst="line">
            <a:avLst/>
          </a:prstGeom>
          <a:ln w="76200" cap="rnd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62144" y="1315777"/>
            <a:ext cx="7981025" cy="69140"/>
          </a:xfrm>
          <a:prstGeom prst="line">
            <a:avLst/>
          </a:prstGeom>
          <a:ln w="7620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D737BD1-A34F-A5AA-1CB5-805D69641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35" y="1727920"/>
            <a:ext cx="6562725" cy="39909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6462" y="259080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050301" y="217022"/>
            <a:ext cx="8100602" cy="4025"/>
          </a:xfrm>
          <a:prstGeom prst="line">
            <a:avLst/>
          </a:prstGeom>
          <a:ln w="76200" cap="rnd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>
            <a:cxnSpLocks/>
          </p:cNvCxnSpPr>
          <p:nvPr/>
        </p:nvCxnSpPr>
        <p:spPr>
          <a:xfrm>
            <a:off x="74575" y="1528096"/>
            <a:ext cx="8008440" cy="0"/>
          </a:xfrm>
          <a:prstGeom prst="line">
            <a:avLst/>
          </a:prstGeom>
          <a:ln w="76200" cap="rnd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591445C-F26A-4926-823F-99224E4873EA}"/>
              </a:ext>
            </a:extLst>
          </p:cNvPr>
          <p:cNvSpPr/>
          <p:nvPr/>
        </p:nvSpPr>
        <p:spPr>
          <a:xfrm>
            <a:off x="105508" y="263769"/>
            <a:ext cx="11887201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ru-RU" sz="4800" b="1" dirty="0">
                <a:solidFill>
                  <a:prstClr val="black">
                    <a:lumMod val="95000"/>
                    <a:lumOff val="5000"/>
                  </a:prstClr>
                </a:solidFill>
                <a:latin typeface="Phenomena Bold" pitchFamily="2" charset="0"/>
              </a:rPr>
              <a:t>Учебная деятельность и учебные задания для формирования планируемых результатов обучения 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8330269" y="1437933"/>
            <a:ext cx="36507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Phenomena" panose="00000500000000000000" pitchFamily="50" charset="-52"/>
              </a:rPr>
              <a:t>10 класс   Н.Г. Чернышевский</a:t>
            </a:r>
          </a:p>
          <a:p>
            <a:r>
              <a:rPr lang="ru-RU" b="1" dirty="0">
                <a:latin typeface="Phenomena" panose="00000500000000000000" pitchFamily="50" charset="-52"/>
              </a:rPr>
              <a:t>роман «Что делать?»</a:t>
            </a:r>
          </a:p>
          <a:p>
            <a:r>
              <a:rPr lang="ru-RU" b="1" dirty="0">
                <a:latin typeface="Phenomena" panose="00000500000000000000" pitchFamily="50" charset="-52"/>
              </a:rPr>
              <a:t>углублённый уровень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30270" y="2466576"/>
            <a:ext cx="372471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Phenomena" panose="00000500000000000000" pitchFamily="50" charset="-52"/>
              </a:rPr>
              <a:t>Основные виды деятельности обучающихся:</a:t>
            </a:r>
          </a:p>
          <a:p>
            <a:r>
              <a:rPr lang="ru-RU" sz="1400" b="1" dirty="0">
                <a:latin typeface="Phenomena" panose="00000500000000000000" pitchFamily="50" charset="-52"/>
              </a:rPr>
              <a:t>Владеть умениями </a:t>
            </a:r>
            <a:r>
              <a:rPr lang="ru-RU" sz="1400" dirty="0">
                <a:latin typeface="Phenomena" panose="00000500000000000000" pitchFamily="50" charset="-52"/>
              </a:rPr>
              <a:t>учебной проектно- исследовательской деятельности историко- и теоретико-литературного характера</a:t>
            </a:r>
          </a:p>
          <a:p>
            <a:r>
              <a:rPr lang="ru-RU" sz="1400" b="1" dirty="0">
                <a:latin typeface="Phenomena" panose="00000500000000000000" pitchFamily="50" charset="-52"/>
              </a:rPr>
              <a:t>Развёрнуто отвечать </a:t>
            </a:r>
            <a:r>
              <a:rPr lang="ru-RU" sz="1400" dirty="0">
                <a:latin typeface="Phenomena" panose="00000500000000000000" pitchFamily="50" charset="-52"/>
              </a:rPr>
              <a:t>на вопросы и работать в </a:t>
            </a:r>
            <a:r>
              <a:rPr lang="ru-RU" sz="1400" dirty="0" smtClean="0">
                <a:latin typeface="Phenomena" panose="00000500000000000000" pitchFamily="50" charset="-52"/>
              </a:rPr>
              <a:t>группе</a:t>
            </a:r>
            <a:endParaRPr lang="ru-RU" sz="1400" dirty="0">
              <a:latin typeface="Phenomena" panose="00000500000000000000" pitchFamily="50" charset="-5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27448D-27E6-8D40-F345-53566D6484C9}"/>
              </a:ext>
            </a:extLst>
          </p:cNvPr>
          <p:cNvSpPr txBox="1"/>
          <p:nvPr/>
        </p:nvSpPr>
        <p:spPr>
          <a:xfrm rot="10800000" flipV="1">
            <a:off x="202222" y="1892207"/>
            <a:ext cx="7898371" cy="4524315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Phenomena" panose="00000500000000000000" pitchFamily="50" charset="-52"/>
              </a:rPr>
              <a:t>	Разбейтесь на группы и </a:t>
            </a:r>
          </a:p>
          <a:p>
            <a:r>
              <a:rPr lang="ru-RU" dirty="0">
                <a:latin typeface="Phenomena" panose="00000500000000000000" pitchFamily="50" charset="-52"/>
              </a:rPr>
              <a:t>проанализируйте сны Веры Павловны. </a:t>
            </a:r>
          </a:p>
          <a:p>
            <a:r>
              <a:rPr lang="ru-RU" dirty="0">
                <a:latin typeface="Phenomena" panose="00000500000000000000" pitchFamily="50" charset="-52"/>
              </a:rPr>
              <a:t>Подготовьте пересказ фрагмента, выделите </a:t>
            </a:r>
          </a:p>
          <a:p>
            <a:r>
              <a:rPr lang="ru-RU" dirty="0">
                <a:latin typeface="Phenomena" panose="00000500000000000000" pitchFamily="50" charset="-52"/>
              </a:rPr>
              <a:t>и прокомментируйте ключевые детали, </a:t>
            </a:r>
          </a:p>
          <a:p>
            <a:r>
              <a:rPr lang="ru-RU" dirty="0">
                <a:latin typeface="Phenomena" panose="00000500000000000000" pitchFamily="50" charset="-52"/>
              </a:rPr>
              <a:t>имеющие символическое или аллегорическое</a:t>
            </a:r>
          </a:p>
          <a:p>
            <a:r>
              <a:rPr lang="ru-RU" dirty="0">
                <a:latin typeface="Phenomena" panose="00000500000000000000" pitchFamily="50" charset="-52"/>
              </a:rPr>
              <a:t> значение. Раскройте связь сна с основным </a:t>
            </a:r>
          </a:p>
          <a:p>
            <a:r>
              <a:rPr lang="ru-RU" dirty="0">
                <a:latin typeface="Phenomena" panose="00000500000000000000" pitchFamily="50" charset="-52"/>
              </a:rPr>
              <a:t>движением сюжета романа. Дайте </a:t>
            </a:r>
          </a:p>
          <a:p>
            <a:r>
              <a:rPr lang="ru-RU" dirty="0">
                <a:latin typeface="Phenomena" panose="00000500000000000000" pitchFamily="50" charset="-52"/>
              </a:rPr>
              <a:t>истолкование сна с точки зрения </a:t>
            </a:r>
          </a:p>
          <a:p>
            <a:r>
              <a:rPr lang="ru-RU" dirty="0">
                <a:latin typeface="Phenomena" panose="00000500000000000000" pitchFamily="50" charset="-52"/>
              </a:rPr>
              <a:t>социально-философских идей романа.</a:t>
            </a:r>
          </a:p>
          <a:p>
            <a:pPr algn="just"/>
            <a:endParaRPr lang="ru-RU" dirty="0">
              <a:latin typeface="Phenomena" panose="00000500000000000000" pitchFamily="50" charset="-52"/>
            </a:endParaRPr>
          </a:p>
          <a:p>
            <a:pPr algn="just"/>
            <a:r>
              <a:rPr lang="ru-RU" dirty="0">
                <a:latin typeface="Phenomena" panose="00000500000000000000" pitchFamily="50" charset="-52"/>
              </a:rPr>
              <a:t>	Докажите факт влияния романа</a:t>
            </a:r>
          </a:p>
          <a:p>
            <a:pPr algn="just"/>
            <a:r>
              <a:rPr lang="ru-RU" dirty="0">
                <a:latin typeface="Phenomena" panose="00000500000000000000" pitchFamily="50" charset="-52"/>
              </a:rPr>
              <a:t> «Что делать?» на русскую литературу, обратившись к знакомым вам произведениям, в которых есть отклики на роман Чернышевского и полемика с ним.</a:t>
            </a:r>
          </a:p>
          <a:p>
            <a:pPr algn="just"/>
            <a:endParaRPr lang="ru-RU" dirty="0">
              <a:latin typeface="Phenomena" panose="00000500000000000000" pitchFamily="50" charset="-52"/>
            </a:endParaRPr>
          </a:p>
          <a:p>
            <a:pPr algn="just"/>
            <a:r>
              <a:rPr lang="ru-RU" dirty="0">
                <a:latin typeface="Phenomena" panose="00000500000000000000" pitchFamily="50" charset="-52"/>
              </a:rPr>
              <a:t>	Подготовьте реферат на тему : «Влияние романа «Что делать?» на общественную жизнь России второй половины XIX века».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1B9F52-5FBE-4CA0-A796-F9F1B3B95F2A}"/>
              </a:ext>
            </a:extLst>
          </p:cNvPr>
          <p:cNvSpPr/>
          <p:nvPr/>
        </p:nvSpPr>
        <p:spPr>
          <a:xfrm rot="10800000" flipV="1">
            <a:off x="8330269" y="4061621"/>
            <a:ext cx="3650766" cy="24929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>
                <a:solidFill>
                  <a:prstClr val="black"/>
                </a:solidFill>
                <a:latin typeface="Phenomena" panose="00000500000000000000" pitchFamily="50" charset="-52"/>
              </a:rPr>
              <a:t>Личностные результаты </a:t>
            </a:r>
          </a:p>
          <a:p>
            <a:pPr algn="just"/>
            <a:r>
              <a:rPr lang="ru-RU" sz="1200" dirty="0">
                <a:solidFill>
                  <a:prstClr val="black"/>
                </a:solidFill>
                <a:latin typeface="Phenomena" panose="00000500000000000000" pitchFamily="50" charset="-52"/>
              </a:rPr>
              <a:t>-</a:t>
            </a:r>
            <a:r>
              <a:rPr lang="en-US" sz="1200" dirty="0">
                <a:solidFill>
                  <a:prstClr val="black"/>
                </a:solidFill>
                <a:latin typeface="Phenomena" panose="00000500000000000000" pitchFamily="50" charset="-52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Phenomena" panose="00000500000000000000" pitchFamily="50" charset="-52"/>
              </a:rPr>
              <a:t>готовность вести совместную деятельность, в том числе в рамках школьного литературного образования</a:t>
            </a:r>
            <a:endParaRPr lang="en-US" sz="1200" dirty="0">
              <a:solidFill>
                <a:prstClr val="black"/>
              </a:solidFill>
              <a:latin typeface="Phenomena" panose="00000500000000000000" pitchFamily="50" charset="-52"/>
            </a:endParaRPr>
          </a:p>
          <a:p>
            <a:r>
              <a:rPr lang="ru-RU" sz="1200" b="1" dirty="0">
                <a:solidFill>
                  <a:prstClr val="black"/>
                </a:solidFill>
                <a:latin typeface="Phenomena" panose="00000500000000000000" pitchFamily="50" charset="-52"/>
              </a:rPr>
              <a:t>Метапредметные результаты</a:t>
            </a:r>
            <a:endParaRPr lang="en-US" sz="1200" b="1" dirty="0">
              <a:solidFill>
                <a:prstClr val="black"/>
              </a:solidFill>
              <a:latin typeface="Phenomena" panose="00000500000000000000" pitchFamily="50" charset="-52"/>
            </a:endParaRPr>
          </a:p>
          <a:p>
            <a:pPr algn="just"/>
            <a:r>
              <a:rPr lang="ru-RU" sz="1200" dirty="0">
                <a:solidFill>
                  <a:prstClr val="black"/>
                </a:solidFill>
                <a:latin typeface="Phenomena" panose="00000500000000000000" pitchFamily="50" charset="-52"/>
              </a:rPr>
              <a:t>- -самостоятельно формулировать и актуализировать проблему, заложенную в художественном произведении, рассматривать её всесторонне</a:t>
            </a:r>
          </a:p>
          <a:p>
            <a:r>
              <a:rPr lang="ru-RU" sz="1200" b="1" dirty="0">
                <a:solidFill>
                  <a:prstClr val="black"/>
                </a:solidFill>
                <a:latin typeface="Phenomena" panose="00000500000000000000" pitchFamily="50" charset="-52"/>
              </a:rPr>
              <a:t>Предметные результаты</a:t>
            </a:r>
          </a:p>
          <a:p>
            <a:r>
              <a:rPr lang="ru-RU" sz="1200" dirty="0">
                <a:solidFill>
                  <a:prstClr val="black"/>
                </a:solidFill>
                <a:latin typeface="Phenomena" panose="00000500000000000000" pitchFamily="50" charset="-52"/>
              </a:rPr>
              <a:t>- владение умениями учебной проектно-исследовательской деятельности историко- и теоретико-литературного характера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848674" y="6457866"/>
            <a:ext cx="1505125" cy="263609"/>
          </a:xfrm>
        </p:spPr>
        <p:txBody>
          <a:bodyPr/>
          <a:lstStyle/>
          <a:p>
            <a:fld id="{253AAFB6-2BBC-45C7-802B-BFE68BD7887C}" type="slidenum">
              <a:rPr lang="ru-RU" smtClean="0"/>
              <a:t>8</a:t>
            </a:fld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9847A97-B7BB-C9FF-DAF4-E08FBB3C3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752" y="2249745"/>
            <a:ext cx="3103228" cy="216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5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471</Words>
  <Application>Microsoft Office PowerPoint</Application>
  <PresentationFormat>Широкоэкранный</PresentationFormat>
  <Paragraphs>78</Paragraphs>
  <Slides>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1" baseType="lpstr">
      <vt:lpstr>Arial</vt:lpstr>
      <vt:lpstr>Calibri</vt:lpstr>
      <vt:lpstr>Calibri Light</vt:lpstr>
      <vt:lpstr>Helvetica Neue Medium</vt:lpstr>
      <vt:lpstr>Montserrat</vt:lpstr>
      <vt:lpstr>Muller Bold</vt:lpstr>
      <vt:lpstr>Muller Light</vt:lpstr>
      <vt:lpstr>Phenomena</vt:lpstr>
      <vt:lpstr>Phenomena Bold</vt:lpstr>
      <vt:lpstr>SimSun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Николаевна Зубакина</dc:creator>
  <cp:lastModifiedBy>Светлана Ефимовна Мансурова</cp:lastModifiedBy>
  <cp:revision>34</cp:revision>
  <dcterms:created xsi:type="dcterms:W3CDTF">2023-03-03T08:28:29Z</dcterms:created>
  <dcterms:modified xsi:type="dcterms:W3CDTF">2023-03-10T12:57:29Z</dcterms:modified>
</cp:coreProperties>
</file>