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1" r:id="rId4"/>
    <p:sldId id="264" r:id="rId5"/>
    <p:sldId id="257" r:id="rId6"/>
    <p:sldId id="270" r:id="rId7"/>
    <p:sldId id="258" r:id="rId8"/>
    <p:sldId id="259" r:id="rId9"/>
    <p:sldId id="267" r:id="rId10"/>
    <p:sldId id="266"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E046B3A-B3BA-4847-A5D0-C6B023C5F1CF}" type="datetimeFigureOut">
              <a:rPr lang="ru-RU" smtClean="0"/>
              <a:pPr/>
              <a:t>13.12.2021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68BD4F-877C-43BA-8405-9468EAE91A0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046B3A-B3BA-4847-A5D0-C6B023C5F1CF}" type="datetimeFigureOut">
              <a:rPr lang="ru-RU" smtClean="0"/>
              <a:pPr/>
              <a:t>13.12.2021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68BD4F-877C-43BA-8405-9468EAE91A0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046B3A-B3BA-4847-A5D0-C6B023C5F1CF}" type="datetimeFigureOut">
              <a:rPr lang="ru-RU" smtClean="0"/>
              <a:pPr/>
              <a:t>13.12.2021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68BD4F-877C-43BA-8405-9468EAE91A0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E046B3A-B3BA-4847-A5D0-C6B023C5F1CF}" type="datetimeFigureOut">
              <a:rPr lang="ru-RU" smtClean="0"/>
              <a:pPr/>
              <a:t>13.12.2021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68BD4F-877C-43BA-8405-9468EAE91A0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046B3A-B3BA-4847-A5D0-C6B023C5F1CF}" type="datetimeFigureOut">
              <a:rPr lang="ru-RU" smtClean="0"/>
              <a:pPr/>
              <a:t>13.12.2021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C68BD4F-877C-43BA-8405-9468EAE91A0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E046B3A-B3BA-4847-A5D0-C6B023C5F1CF}" type="datetimeFigureOut">
              <a:rPr lang="ru-RU" smtClean="0"/>
              <a:pPr/>
              <a:t>13.12.2021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68BD4F-877C-43BA-8405-9468EAE91A0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E046B3A-B3BA-4847-A5D0-C6B023C5F1CF}" type="datetimeFigureOut">
              <a:rPr lang="ru-RU" smtClean="0"/>
              <a:pPr/>
              <a:t>13.12.2021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C68BD4F-877C-43BA-8405-9468EAE91A0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E046B3A-B3BA-4847-A5D0-C6B023C5F1CF}" type="datetimeFigureOut">
              <a:rPr lang="ru-RU" smtClean="0"/>
              <a:pPr/>
              <a:t>13.12.2021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C68BD4F-877C-43BA-8405-9468EAE91A0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046B3A-B3BA-4847-A5D0-C6B023C5F1CF}" type="datetimeFigureOut">
              <a:rPr lang="ru-RU" smtClean="0"/>
              <a:pPr/>
              <a:t>13.12.2021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C68BD4F-877C-43BA-8405-9468EAE91A0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046B3A-B3BA-4847-A5D0-C6B023C5F1CF}" type="datetimeFigureOut">
              <a:rPr lang="ru-RU" smtClean="0"/>
              <a:pPr/>
              <a:t>13.12.2021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68BD4F-877C-43BA-8405-9468EAE91A0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046B3A-B3BA-4847-A5D0-C6B023C5F1CF}" type="datetimeFigureOut">
              <a:rPr lang="ru-RU" smtClean="0"/>
              <a:pPr/>
              <a:t>13.12.2021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C68BD4F-877C-43BA-8405-9468EAE91A0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46B3A-B3BA-4847-A5D0-C6B023C5F1CF}" type="datetimeFigureOut">
              <a:rPr lang="ru-RU" smtClean="0"/>
              <a:pPr/>
              <a:t>13.12.2021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68BD4F-877C-43BA-8405-9468EAE91A0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mage2.slideserve.com/3846732/slide1-l.jpg"/>
          <p:cNvPicPr>
            <a:picLocks noChangeAspect="1" noChangeArrowheads="1"/>
          </p:cNvPicPr>
          <p:nvPr/>
        </p:nvPicPr>
        <p:blipFill>
          <a:blip r:embed="rId2"/>
          <a:srcRect/>
          <a:stretch>
            <a:fillRect/>
          </a:stretch>
        </p:blipFill>
        <p:spPr bwMode="auto">
          <a:xfrm>
            <a:off x="0" y="-457200"/>
            <a:ext cx="9753600" cy="73152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500043"/>
            <a:ext cx="7500958" cy="600164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eaLnBrk="0" hangingPunct="0">
              <a:defRPr/>
            </a:pPr>
            <a:r>
              <a:rPr lang="sah-RU" sz="2000" dirty="0">
                <a:solidFill>
                  <a:srgbClr val="006600"/>
                </a:solidFill>
                <a:latin typeface="Times New Roman" pitchFamily="18" charset="0"/>
              </a:rPr>
              <a:t>	</a:t>
            </a:r>
            <a:r>
              <a:rPr lang="sah-RU" sz="2400" dirty="0">
                <a:solidFill>
                  <a:srgbClr val="006600"/>
                </a:solidFill>
                <a:latin typeface="Times New Roman" pitchFamily="18" charset="0"/>
              </a:rPr>
              <a:t> </a:t>
            </a:r>
            <a:r>
              <a:rPr lang="sah-RU" sz="2400" dirty="0">
                <a:solidFill>
                  <a:srgbClr val="C00000"/>
                </a:solidFill>
                <a:latin typeface="Times New Roman" pitchFamily="18" charset="0"/>
              </a:rPr>
              <a:t>Тыгын, үһүйээннэргэ кэпсэнэринэн, Х</a:t>
            </a:r>
            <a:r>
              <a:rPr lang="en-US" sz="2400" dirty="0">
                <a:solidFill>
                  <a:srgbClr val="C00000"/>
                </a:solidFill>
                <a:latin typeface="Times New Roman" pitchFamily="18" charset="0"/>
              </a:rPr>
              <a:t>VI</a:t>
            </a:r>
            <a:r>
              <a:rPr lang="sah-RU" sz="2400" dirty="0">
                <a:solidFill>
                  <a:srgbClr val="C00000"/>
                </a:solidFill>
                <a:latin typeface="Times New Roman" pitchFamily="18" charset="0"/>
              </a:rPr>
              <a:t> уонна Х</a:t>
            </a:r>
            <a:r>
              <a:rPr lang="en-US" sz="2400" dirty="0">
                <a:solidFill>
                  <a:srgbClr val="C00000"/>
                </a:solidFill>
                <a:latin typeface="Times New Roman" pitchFamily="18" charset="0"/>
              </a:rPr>
              <a:t>VII</a:t>
            </a:r>
            <a:r>
              <a:rPr lang="sah-RU" sz="2400" dirty="0">
                <a:solidFill>
                  <a:srgbClr val="C00000"/>
                </a:solidFill>
                <a:latin typeface="Times New Roman" pitchFamily="18" charset="0"/>
              </a:rPr>
              <a:t> үйэлэр кирбиилэригэ олорбут. Кини Хаҥалас ууһуттан төрүттээх. Бу аҕа ууһа Туймаада уонна Эркээни хочолорун бас билэн олорбут. Тыгын – Хаҥалас аҕа ууһун баһылыга Мунньан Дархан саамай бастыҥ уола. Оччолорго аҕа ууһун баһылыгын солотун Дархан диэн ааттыыллара. Тыгын </a:t>
            </a:r>
            <a:r>
              <a:rPr lang="ru-RU" sz="2400" dirty="0">
                <a:solidFill>
                  <a:srgbClr val="C00000"/>
                </a:solidFill>
                <a:latin typeface="Times New Roman" pitchFamily="18" charset="0"/>
              </a:rPr>
              <a:t>1632 с Петр Бекетов </a:t>
            </a:r>
            <a:r>
              <a:rPr lang="ru-RU" sz="2400" dirty="0" err="1">
                <a:solidFill>
                  <a:srgbClr val="C00000"/>
                </a:solidFill>
                <a:latin typeface="Times New Roman" pitchFamily="18" charset="0"/>
              </a:rPr>
              <a:t>сылдьарыгар</a:t>
            </a:r>
            <a:r>
              <a:rPr lang="ru-RU" sz="2400" dirty="0">
                <a:solidFill>
                  <a:srgbClr val="C00000"/>
                </a:solidFill>
                <a:latin typeface="Times New Roman" pitchFamily="18" charset="0"/>
              </a:rPr>
              <a:t> </a:t>
            </a:r>
            <a:r>
              <a:rPr lang="ru-RU" sz="2400" dirty="0" err="1">
                <a:solidFill>
                  <a:srgbClr val="C00000"/>
                </a:solidFill>
                <a:latin typeface="Times New Roman" pitchFamily="18" charset="0"/>
              </a:rPr>
              <a:t>баар</a:t>
            </a:r>
            <a:r>
              <a:rPr lang="ru-RU" sz="2400" dirty="0">
                <a:solidFill>
                  <a:srgbClr val="C00000"/>
                </a:solidFill>
                <a:latin typeface="Times New Roman" pitchFamily="18" charset="0"/>
              </a:rPr>
              <a:t> </a:t>
            </a:r>
            <a:r>
              <a:rPr lang="ru-RU" sz="2400" dirty="0" err="1">
                <a:solidFill>
                  <a:srgbClr val="C00000"/>
                </a:solidFill>
                <a:latin typeface="Times New Roman" pitchFamily="18" charset="0"/>
              </a:rPr>
              <a:t>эбит</a:t>
            </a:r>
            <a:r>
              <a:rPr lang="ru-RU" sz="2400" dirty="0">
                <a:solidFill>
                  <a:srgbClr val="C00000"/>
                </a:solidFill>
                <a:latin typeface="Times New Roman" pitchFamily="18" charset="0"/>
              </a:rPr>
              <a:t>. 1633 с Иван Галкин </a:t>
            </a:r>
            <a:r>
              <a:rPr lang="ru-RU" sz="2400" dirty="0" err="1">
                <a:solidFill>
                  <a:srgbClr val="C00000"/>
                </a:solidFill>
                <a:latin typeface="Times New Roman" pitchFamily="18" charset="0"/>
              </a:rPr>
              <a:t>са</a:t>
            </a:r>
            <a:r>
              <a:rPr lang="sah-RU" sz="2400" dirty="0">
                <a:solidFill>
                  <a:srgbClr val="C00000"/>
                </a:solidFill>
                <a:latin typeface="Times New Roman" pitchFamily="18" charset="0"/>
              </a:rPr>
              <a:t>ҕ</a:t>
            </a:r>
            <a:r>
              <a:rPr lang="ru-RU" sz="2400" dirty="0" err="1">
                <a:solidFill>
                  <a:srgbClr val="C00000"/>
                </a:solidFill>
                <a:latin typeface="Times New Roman" pitchFamily="18" charset="0"/>
              </a:rPr>
              <a:t>ана</a:t>
            </a:r>
            <a:r>
              <a:rPr lang="ru-RU" sz="2400" dirty="0">
                <a:solidFill>
                  <a:srgbClr val="C00000"/>
                </a:solidFill>
                <a:latin typeface="Times New Roman" pitchFamily="18" charset="0"/>
              </a:rPr>
              <a:t> </a:t>
            </a:r>
            <a:r>
              <a:rPr lang="ru-RU" sz="2400" dirty="0" err="1">
                <a:solidFill>
                  <a:srgbClr val="C00000"/>
                </a:solidFill>
                <a:latin typeface="Times New Roman" pitchFamily="18" charset="0"/>
              </a:rPr>
              <a:t>өлбүт.</a:t>
            </a:r>
            <a:endParaRPr lang="sah-RU" sz="2400" dirty="0">
              <a:solidFill>
                <a:srgbClr val="C00000"/>
              </a:solidFill>
              <a:latin typeface="Times New Roman" pitchFamily="18" charset="0"/>
            </a:endParaRPr>
          </a:p>
          <a:p>
            <a:pPr algn="just" eaLnBrk="0" hangingPunct="0">
              <a:defRPr/>
            </a:pPr>
            <a:r>
              <a:rPr lang="sah-RU" sz="2400" dirty="0">
                <a:solidFill>
                  <a:srgbClr val="C00000"/>
                </a:solidFill>
                <a:latin typeface="Times New Roman" pitchFamily="18" charset="0"/>
              </a:rPr>
              <a:t>	 Былыр Хаҥалас киһитэ кыргыстан күрээбит. Аара хоргуйан, суолга охтубут. Өлөөрү сыттаҕына хаастар көтөн кэлбиттэр.Онуоха эмискэ тойон кыыл баар буолбут. Ол кэлэн, үөр хаастан биир тэбэн түһэрбит. Ону сиэн били киһи сэниэлэнэр. Бултаан аһыыр кыахтанар. Онтон ыла Хаҥалас төрдүгэр тойон кыыл таҥара буолбута үһү.</a:t>
            </a:r>
            <a:endParaRPr lang="ru-RU" sz="2400" dirty="0">
              <a:solidFill>
                <a:srgbClr val="C00000"/>
              </a:solidFill>
              <a:latin typeface="Times New Roman" pitchFamily="18" charset="0"/>
            </a:endParaRPr>
          </a:p>
        </p:txBody>
      </p:sp>
      <p:pic>
        <p:nvPicPr>
          <p:cNvPr id="60419" name="Picture 6"/>
          <p:cNvPicPr>
            <a:picLocks noChangeAspect="1" noChangeArrowheads="1"/>
          </p:cNvPicPr>
          <p:nvPr/>
        </p:nvPicPr>
        <p:blipFill>
          <a:blip r:embed="rId2"/>
          <a:srcRect/>
          <a:stretch>
            <a:fillRect/>
          </a:stretch>
        </p:blipFill>
        <p:spPr bwMode="auto">
          <a:xfrm>
            <a:off x="0" y="0"/>
            <a:ext cx="9144000" cy="457200"/>
          </a:xfrm>
          <a:prstGeom prst="rect">
            <a:avLst/>
          </a:prstGeom>
          <a:noFill/>
          <a:ln w="9525">
            <a:noFill/>
            <a:miter lim="800000"/>
            <a:headEnd/>
            <a:tailEnd/>
          </a:ln>
        </p:spPr>
      </p:pic>
      <p:pic>
        <p:nvPicPr>
          <p:cNvPr id="60420" name="Picture 6"/>
          <p:cNvPicPr>
            <a:picLocks noChangeAspect="1" noChangeArrowheads="1"/>
          </p:cNvPicPr>
          <p:nvPr/>
        </p:nvPicPr>
        <p:blipFill>
          <a:blip r:embed="rId2"/>
          <a:srcRect/>
          <a:stretch>
            <a:fillRect/>
          </a:stretch>
        </p:blipFill>
        <p:spPr bwMode="auto">
          <a:xfrm>
            <a:off x="0" y="6400800"/>
            <a:ext cx="9144000" cy="457200"/>
          </a:xfrm>
          <a:prstGeom prst="rect">
            <a:avLst/>
          </a:prstGeom>
          <a:noFill/>
          <a:ln w="9525">
            <a:noFill/>
            <a:miter lim="800000"/>
            <a:headEnd/>
            <a:tailEnd/>
          </a:ln>
        </p:spPr>
      </p:pic>
      <p:pic>
        <p:nvPicPr>
          <p:cNvPr id="5" name="Рисунок 4" descr="C:\ФОТКИ, семья\Портреты КВС\ВС3 (2).jpg"/>
          <p:cNvPicPr/>
          <p:nvPr/>
        </p:nvPicPr>
        <p:blipFill>
          <a:blip r:embed="rId3" cstate="print"/>
          <a:srcRect/>
          <a:stretch>
            <a:fillRect/>
          </a:stretch>
        </p:blipFill>
        <p:spPr bwMode="auto">
          <a:xfrm>
            <a:off x="7572396" y="2071678"/>
            <a:ext cx="819150" cy="929640"/>
          </a:xfrm>
          <a:prstGeom prst="rect">
            <a:avLst/>
          </a:prstGeom>
          <a:noFill/>
          <a:ln w="9525">
            <a:noFill/>
            <a:miter lim="800000"/>
            <a:headEnd/>
            <a:tailEnd/>
          </a:ln>
        </p:spPr>
      </p:pic>
      <p:sp>
        <p:nvSpPr>
          <p:cNvPr id="1025" name="Rectangle 1"/>
          <p:cNvSpPr>
            <a:spLocks noChangeArrowheads="1"/>
          </p:cNvSpPr>
          <p:nvPr/>
        </p:nvSpPr>
        <p:spPr bwMode="auto">
          <a:xfrm rot="16200000">
            <a:off x="4789423" y="1863945"/>
            <a:ext cx="687114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a:srcRect/>
          <a:stretch>
            <a:fillRect/>
          </a:stretch>
        </p:blipFill>
        <p:spPr bwMode="auto">
          <a:xfrm>
            <a:off x="228600" y="914400"/>
            <a:ext cx="2298700" cy="2386013"/>
          </a:xfrm>
          <a:prstGeom prst="rect">
            <a:avLst/>
          </a:prstGeom>
          <a:noFill/>
          <a:ln w="9525">
            <a:noFill/>
            <a:miter lim="800000"/>
            <a:headEnd/>
            <a:tailEnd/>
          </a:ln>
        </p:spPr>
      </p:pic>
      <p:sp>
        <p:nvSpPr>
          <p:cNvPr id="58371" name="Rectangle 2"/>
          <p:cNvSpPr>
            <a:spLocks noChangeArrowheads="1"/>
          </p:cNvSpPr>
          <p:nvPr/>
        </p:nvSpPr>
        <p:spPr bwMode="auto">
          <a:xfrm>
            <a:off x="2667000" y="762000"/>
            <a:ext cx="6191280" cy="28194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eaLnBrk="0" hangingPunct="0"/>
            <a:r>
              <a:rPr lang="sah-RU" sz="2400" b="0" dirty="0">
                <a:solidFill>
                  <a:srgbClr val="C00000"/>
                </a:solidFill>
                <a:latin typeface="Times New Roman" pitchFamily="18" charset="0"/>
              </a:rPr>
              <a:t>Алтынньы – күн намтыыр, түһэр ыйа. Бу ыйга Хотой Айыы чугаһыыр. Кинини ыҥырар тыл </a:t>
            </a:r>
            <a:r>
              <a:rPr lang="ru-RU" sz="2400" b="0" dirty="0">
                <a:solidFill>
                  <a:srgbClr val="C00000"/>
                </a:solidFill>
                <a:latin typeface="Times New Roman" pitchFamily="18" charset="0"/>
              </a:rPr>
              <a:t>«</a:t>
            </a:r>
            <a:r>
              <a:rPr lang="ru-RU" sz="2400" b="0" dirty="0" err="1">
                <a:solidFill>
                  <a:srgbClr val="C00000"/>
                </a:solidFill>
                <a:latin typeface="Times New Roman" pitchFamily="18" charset="0"/>
              </a:rPr>
              <a:t>уруй</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диэн</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Бэлиэтэ</a:t>
            </a:r>
            <a:r>
              <a:rPr lang="ru-RU" sz="2400" b="0" dirty="0">
                <a:solidFill>
                  <a:srgbClr val="C00000"/>
                </a:solidFill>
                <a:latin typeface="Times New Roman" pitchFamily="18" charset="0"/>
              </a:rPr>
              <a:t>  - хотой </a:t>
            </a:r>
            <a:r>
              <a:rPr lang="ru-RU" sz="2400" b="0" dirty="0" err="1">
                <a:solidFill>
                  <a:srgbClr val="C00000"/>
                </a:solidFill>
                <a:latin typeface="Times New Roman" pitchFamily="18" charset="0"/>
              </a:rPr>
              <a:t>ойуу</a:t>
            </a:r>
            <a:r>
              <a:rPr lang="ru-RU" sz="2400" b="0" dirty="0">
                <a:solidFill>
                  <a:srgbClr val="C00000"/>
                </a:solidFill>
                <a:latin typeface="Times New Roman" pitchFamily="18" charset="0"/>
              </a:rPr>
              <a:t>.</a:t>
            </a:r>
            <a:br>
              <a:rPr lang="ru-RU" sz="2400" b="0" dirty="0">
                <a:solidFill>
                  <a:srgbClr val="C00000"/>
                </a:solidFill>
                <a:latin typeface="Times New Roman" pitchFamily="18" charset="0"/>
              </a:rPr>
            </a:br>
            <a:r>
              <a:rPr lang="ru-RU" sz="2400" b="0" dirty="0" err="1">
                <a:solidFill>
                  <a:srgbClr val="C00000"/>
                </a:solidFill>
                <a:latin typeface="Times New Roman" pitchFamily="18" charset="0"/>
              </a:rPr>
              <a:t>Уруй</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уруй</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уруй</a:t>
            </a:r>
            <a:r>
              <a:rPr lang="en-US" sz="2400" b="0" dirty="0">
                <a:solidFill>
                  <a:srgbClr val="C00000"/>
                </a:solidFill>
                <a:latin typeface="Times New Roman" pitchFamily="18" charset="0"/>
              </a:rPr>
              <a:t>!</a:t>
            </a:r>
            <a:r>
              <a:rPr lang="ru-RU" sz="2400" b="0" dirty="0">
                <a:solidFill>
                  <a:srgbClr val="C00000"/>
                </a:solidFill>
                <a:latin typeface="Times New Roman" pitchFamily="18" charset="0"/>
              </a:rPr>
              <a:t/>
            </a:r>
            <a:br>
              <a:rPr lang="ru-RU" sz="2400" b="0" dirty="0">
                <a:solidFill>
                  <a:srgbClr val="C00000"/>
                </a:solidFill>
                <a:latin typeface="Times New Roman" pitchFamily="18" charset="0"/>
              </a:rPr>
            </a:br>
            <a:r>
              <a:rPr lang="sah-RU" sz="2400" b="0" dirty="0">
                <a:solidFill>
                  <a:srgbClr val="C00000"/>
                </a:solidFill>
                <a:latin typeface="Times New Roman" pitchFamily="18" charset="0"/>
              </a:rPr>
              <a:t>Хомпоруун Хотой Айыы,</a:t>
            </a:r>
            <a:br>
              <a:rPr lang="sah-RU" sz="2400" b="0" dirty="0">
                <a:solidFill>
                  <a:srgbClr val="C00000"/>
                </a:solidFill>
                <a:latin typeface="Times New Roman" pitchFamily="18" charset="0"/>
              </a:rPr>
            </a:br>
            <a:r>
              <a:rPr lang="sah-RU" sz="2400" b="0" dirty="0">
                <a:solidFill>
                  <a:srgbClr val="C00000"/>
                </a:solidFill>
                <a:latin typeface="Times New Roman" pitchFamily="18" charset="0"/>
              </a:rPr>
              <a:t>Бэттэх көрөн мичик гын</a:t>
            </a:r>
            <a:r>
              <a:rPr lang="ru-RU" sz="2400" b="0" dirty="0">
                <a:solidFill>
                  <a:srgbClr val="C00000"/>
                </a:solidFill>
                <a:latin typeface="Times New Roman" pitchFamily="18" charset="0"/>
              </a:rPr>
              <a:t>! Дом!</a:t>
            </a:r>
          </a:p>
        </p:txBody>
      </p:sp>
      <p:sp>
        <p:nvSpPr>
          <p:cNvPr id="58372" name="Rectangle 2"/>
          <p:cNvSpPr>
            <a:spLocks noChangeArrowheads="1"/>
          </p:cNvSpPr>
          <p:nvPr/>
        </p:nvSpPr>
        <p:spPr bwMode="auto">
          <a:xfrm>
            <a:off x="285720" y="3786190"/>
            <a:ext cx="8610600" cy="2219324"/>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eaLnBrk="0" hangingPunct="0"/>
            <a:r>
              <a:rPr lang="ru-RU" sz="2400" b="0" dirty="0">
                <a:solidFill>
                  <a:srgbClr val="C00000"/>
                </a:solidFill>
                <a:latin typeface="Times New Roman" pitchFamily="18" charset="0"/>
              </a:rPr>
              <a:t>Хотой </a:t>
            </a:r>
            <a:r>
              <a:rPr lang="ru-RU" sz="2400" b="0" dirty="0" err="1">
                <a:solidFill>
                  <a:srgbClr val="C00000"/>
                </a:solidFill>
                <a:latin typeface="Times New Roman" pitchFamily="18" charset="0"/>
              </a:rPr>
              <a:t>Айыы</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төрдүс халлааҥҥа олорор</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Кини</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сэттэ</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дьүһүннээх.</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Сэттэ</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ини-бии</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буолан</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көстөр.</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Дьоҥҥо күүстээх санааны</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күөдьүтэр.</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Түмсүүнү төрүттүүр.</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Тэрээһини ситэрэр</a:t>
            </a:r>
            <a:r>
              <a:rPr lang="ru-RU" sz="2400" b="0" dirty="0">
                <a:solidFill>
                  <a:srgbClr val="C00000"/>
                </a:solidFill>
                <a:latin typeface="Times New Roman" pitchFamily="18" charset="0"/>
              </a:rPr>
              <a:t>. Хотой </a:t>
            </a:r>
            <a:r>
              <a:rPr lang="ru-RU" sz="2400" b="0" dirty="0" err="1">
                <a:solidFill>
                  <a:srgbClr val="C00000"/>
                </a:solidFill>
                <a:latin typeface="Times New Roman" pitchFamily="18" charset="0"/>
              </a:rPr>
              <a:t>Айыы</a:t>
            </a:r>
            <a:r>
              <a:rPr lang="ru-RU" sz="2400" b="0" dirty="0">
                <a:solidFill>
                  <a:srgbClr val="C00000"/>
                </a:solidFill>
                <a:latin typeface="Times New Roman" pitchFamily="18" charset="0"/>
              </a:rPr>
              <a:t> </a:t>
            </a:r>
            <a:r>
              <a:rPr lang="ru-RU" sz="2400" b="0" dirty="0" err="1">
                <a:solidFill>
                  <a:srgbClr val="C00000"/>
                </a:solidFill>
                <a:latin typeface="Times New Roman" pitchFamily="18" charset="0"/>
              </a:rPr>
              <a:t>сүрүн туома</a:t>
            </a:r>
            <a:r>
              <a:rPr lang="ru-RU" sz="2400" b="0" dirty="0">
                <a:solidFill>
                  <a:srgbClr val="C00000"/>
                </a:solidFill>
                <a:latin typeface="Times New Roman" pitchFamily="18" charset="0"/>
              </a:rPr>
              <a:t>  - Или </a:t>
            </a:r>
            <a:r>
              <a:rPr lang="ru-RU" sz="2400" b="0" dirty="0" err="1">
                <a:solidFill>
                  <a:srgbClr val="C00000"/>
                </a:solidFill>
                <a:latin typeface="Times New Roman" pitchFamily="18" charset="0"/>
              </a:rPr>
              <a:t>тэрийии</a:t>
            </a:r>
            <a:r>
              <a:rPr lang="ru-RU" sz="2400" b="0" dirty="0">
                <a:solidFill>
                  <a:srgbClr val="C00000"/>
                </a:solidFill>
                <a:latin typeface="Times New Roman" pitchFamily="18" charset="0"/>
              </a:rPr>
              <a:t>.</a:t>
            </a:r>
          </a:p>
        </p:txBody>
      </p:sp>
      <p:pic>
        <p:nvPicPr>
          <p:cNvPr id="58373" name="Picture 6"/>
          <p:cNvPicPr>
            <a:picLocks noChangeAspect="1" noChangeArrowheads="1"/>
          </p:cNvPicPr>
          <p:nvPr/>
        </p:nvPicPr>
        <p:blipFill>
          <a:blip r:embed="rId3"/>
          <a:srcRect/>
          <a:stretch>
            <a:fillRect/>
          </a:stretch>
        </p:blipFill>
        <p:spPr bwMode="auto">
          <a:xfrm>
            <a:off x="0" y="0"/>
            <a:ext cx="9144000" cy="457200"/>
          </a:xfrm>
          <a:prstGeom prst="rect">
            <a:avLst/>
          </a:prstGeom>
          <a:noFill/>
          <a:ln w="9525">
            <a:noFill/>
            <a:miter lim="800000"/>
            <a:headEnd/>
            <a:tailEnd/>
          </a:ln>
        </p:spPr>
      </p:pic>
      <p:pic>
        <p:nvPicPr>
          <p:cNvPr id="58374" name="Picture 6"/>
          <p:cNvPicPr>
            <a:picLocks noChangeAspect="1" noChangeArrowheads="1"/>
          </p:cNvPicPr>
          <p:nvPr/>
        </p:nvPicPr>
        <p:blipFill>
          <a:blip r:embed="rId3"/>
          <a:srcRect/>
          <a:stretch>
            <a:fillRect/>
          </a:stretch>
        </p:blipFill>
        <p:spPr bwMode="auto">
          <a:xfrm>
            <a:off x="0" y="6400800"/>
            <a:ext cx="91440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285720" y="1357298"/>
            <a:ext cx="3989388" cy="4267200"/>
          </a:xfrm>
          <a:prstGeom prst="rect">
            <a:avLst/>
          </a:prstGeom>
          <a:noFill/>
          <a:ln w="9525">
            <a:noFill/>
            <a:miter lim="800000"/>
            <a:headEnd/>
            <a:tailEnd/>
          </a:ln>
        </p:spPr>
      </p:pic>
      <p:sp>
        <p:nvSpPr>
          <p:cNvPr id="3" name="Прямоугольник 2"/>
          <p:cNvSpPr/>
          <p:nvPr/>
        </p:nvSpPr>
        <p:spPr>
          <a:xfrm>
            <a:off x="4572000" y="1357298"/>
            <a:ext cx="4286280" cy="415498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eaLnBrk="0" hangingPunct="0"/>
            <a:r>
              <a:rPr lang="sah-RU" sz="2400" dirty="0" smtClean="0">
                <a:solidFill>
                  <a:srgbClr val="C00000"/>
                </a:solidFill>
                <a:latin typeface="Times New Roman" pitchFamily="18" charset="0"/>
              </a:rPr>
              <a:t>Алтынньы. Доҕордоһуу.</a:t>
            </a:r>
            <a:br>
              <a:rPr lang="sah-RU" sz="2400" dirty="0" smtClean="0">
                <a:solidFill>
                  <a:srgbClr val="C00000"/>
                </a:solidFill>
                <a:latin typeface="Times New Roman" pitchFamily="18" charset="0"/>
              </a:rPr>
            </a:br>
            <a:r>
              <a:rPr lang="sah-RU" sz="2400" dirty="0" smtClean="0">
                <a:solidFill>
                  <a:srgbClr val="C00000"/>
                </a:solidFill>
                <a:latin typeface="Times New Roman" pitchFamily="18" charset="0"/>
              </a:rPr>
              <a:t>Алтынньы – кыстык аҕыс ыйыттан бастакыта. Күһүҥҥү иккис ый. Бу ый аата алта сыыппараны кытта ситимнээх. Алта сыыппара алтыһыы суолталаах. Ый үргэллэрдиин, Чолбоннуун алтыһар. Дьон-сэргэ эмиэ алтыһар. Орто дойдуга алтынньы ыйга Хотой Айыы суолтата улахан.</a:t>
            </a:r>
            <a:endParaRPr lang="ru-RU" sz="2400" dirty="0">
              <a:solidFill>
                <a:srgbClr val="C00000"/>
              </a:solidFill>
              <a:latin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7"/>
          <p:cNvPicPr>
            <a:picLocks noChangeAspect="1" noChangeArrowheads="1"/>
          </p:cNvPicPr>
          <p:nvPr/>
        </p:nvPicPr>
        <p:blipFill>
          <a:blip r:embed="rId2"/>
          <a:srcRect/>
          <a:stretch>
            <a:fillRect/>
          </a:stretch>
        </p:blipFill>
        <p:spPr bwMode="auto">
          <a:xfrm>
            <a:off x="304800" y="762000"/>
            <a:ext cx="2017713" cy="2590800"/>
          </a:xfrm>
          <a:prstGeom prst="rect">
            <a:avLst/>
          </a:prstGeom>
          <a:noFill/>
          <a:ln w="9525">
            <a:noFill/>
            <a:miter lim="800000"/>
            <a:headEnd/>
            <a:tailEnd/>
          </a:ln>
        </p:spPr>
      </p:pic>
      <p:sp>
        <p:nvSpPr>
          <p:cNvPr id="59395" name="Rectangle 5"/>
          <p:cNvSpPr>
            <a:spLocks noChangeArrowheads="1"/>
          </p:cNvSpPr>
          <p:nvPr/>
        </p:nvSpPr>
        <p:spPr bwMode="auto">
          <a:xfrm>
            <a:off x="381000" y="3886200"/>
            <a:ext cx="2133600" cy="1311275"/>
          </a:xfrm>
          <a:prstGeom prst="rect">
            <a:avLst/>
          </a:prstGeom>
          <a:noFill/>
          <a:ln w="9525">
            <a:noFill/>
            <a:miter lim="800000"/>
            <a:headEnd/>
            <a:tailEnd/>
          </a:ln>
        </p:spPr>
        <p:txBody>
          <a:bodyPr>
            <a:spAutoFit/>
          </a:bodyPr>
          <a:lstStyle/>
          <a:p>
            <a:pPr algn="ctr"/>
            <a:r>
              <a:rPr lang="sah-RU" sz="2000">
                <a:solidFill>
                  <a:srgbClr val="006600"/>
                </a:solidFill>
                <a:latin typeface="Times New Roman" pitchFamily="18" charset="0"/>
              </a:rPr>
              <a:t>Моисей</a:t>
            </a:r>
          </a:p>
          <a:p>
            <a:pPr algn="ctr"/>
            <a:r>
              <a:rPr lang="sah-RU" sz="2000">
                <a:solidFill>
                  <a:srgbClr val="006600"/>
                </a:solidFill>
                <a:latin typeface="Times New Roman" pitchFamily="18" charset="0"/>
              </a:rPr>
              <a:t>Дмитриевич </a:t>
            </a:r>
          </a:p>
          <a:p>
            <a:pPr algn="ctr"/>
            <a:r>
              <a:rPr lang="sah-RU" sz="2000">
                <a:solidFill>
                  <a:srgbClr val="006600"/>
                </a:solidFill>
                <a:latin typeface="Times New Roman" pitchFamily="18" charset="0"/>
              </a:rPr>
              <a:t>Ефимов.</a:t>
            </a:r>
            <a:endParaRPr lang="ru-RU" sz="2000">
              <a:solidFill>
                <a:srgbClr val="006600"/>
              </a:solidFill>
              <a:latin typeface="Times New Roman" pitchFamily="18" charset="0"/>
            </a:endParaRPr>
          </a:p>
          <a:p>
            <a:pPr algn="ctr"/>
            <a:r>
              <a:rPr lang="ru-RU" sz="2000">
                <a:solidFill>
                  <a:srgbClr val="006600"/>
                </a:solidFill>
                <a:latin typeface="Times New Roman" pitchFamily="18" charset="0"/>
              </a:rPr>
              <a:t>(25.01.с.)</a:t>
            </a:r>
          </a:p>
        </p:txBody>
      </p:sp>
      <p:sp>
        <p:nvSpPr>
          <p:cNvPr id="59396" name="Rectangle 2"/>
          <p:cNvSpPr>
            <a:spLocks noChangeArrowheads="1"/>
          </p:cNvSpPr>
          <p:nvPr/>
        </p:nvSpPr>
        <p:spPr bwMode="auto">
          <a:xfrm>
            <a:off x="2971800" y="762000"/>
            <a:ext cx="5943600" cy="54102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anchor="ctr"/>
          <a:lstStyle/>
          <a:p>
            <a:pPr algn="just" eaLnBrk="0" hangingPunct="0"/>
            <a:r>
              <a:rPr lang="sah-RU" sz="2400" b="0" dirty="0">
                <a:solidFill>
                  <a:srgbClr val="C00000"/>
                </a:solidFill>
                <a:latin typeface="Times New Roman" pitchFamily="18" charset="0"/>
              </a:rPr>
              <a:t>Алтынньы – Хотой Айыы ыйа. Бу ыйга салгын эйгэтин баһылыыр хамсаныы оҥоһуллар. Бу хамсаныы киһи сүргэтин көтөҕөргө аналлаах. Былыргыта ойуун көтүүтүгэр олоҕуран оҥоһуллубут хамсаныы буолар. Ол иһин хотой көтүүтэ диэн ааттыыллар. Бөлүүн түһээн көрдүм эдэр Тыгын Хотой үҥкүүтүн үҥкүүлүү сылдьарын уонна санаатым кэнчээрим дьылҕатын... Үүнэр көлүөнэ хотой таҥаратын Түмэр күүс оҥостон үҥэ сырыттын.                             </a:t>
            </a:r>
            <a:br>
              <a:rPr lang="sah-RU" sz="2400" b="0" dirty="0">
                <a:solidFill>
                  <a:srgbClr val="C00000"/>
                </a:solidFill>
                <a:latin typeface="Times New Roman" pitchFamily="18" charset="0"/>
              </a:rPr>
            </a:br>
            <a:r>
              <a:rPr lang="sah-RU" sz="2400" b="0" dirty="0">
                <a:solidFill>
                  <a:srgbClr val="C00000"/>
                </a:solidFill>
                <a:latin typeface="Times New Roman" pitchFamily="18" charset="0"/>
              </a:rPr>
              <a:t>                              Моисей Ефимов, 1993 с. </a:t>
            </a:r>
            <a:endParaRPr lang="ru-RU" sz="2400" b="0" dirty="0">
              <a:solidFill>
                <a:srgbClr val="C00000"/>
              </a:solidFill>
              <a:latin typeface="Times New Roman" pitchFamily="18" charset="0"/>
            </a:endParaRPr>
          </a:p>
        </p:txBody>
      </p:sp>
      <p:pic>
        <p:nvPicPr>
          <p:cNvPr id="59397" name="Picture 6"/>
          <p:cNvPicPr>
            <a:picLocks noChangeAspect="1" noChangeArrowheads="1"/>
          </p:cNvPicPr>
          <p:nvPr/>
        </p:nvPicPr>
        <p:blipFill>
          <a:blip r:embed="rId3"/>
          <a:srcRect/>
          <a:stretch>
            <a:fillRect/>
          </a:stretch>
        </p:blipFill>
        <p:spPr bwMode="auto">
          <a:xfrm>
            <a:off x="0" y="0"/>
            <a:ext cx="9144000" cy="457200"/>
          </a:xfrm>
          <a:prstGeom prst="rect">
            <a:avLst/>
          </a:prstGeom>
          <a:noFill/>
          <a:ln w="9525">
            <a:noFill/>
            <a:miter lim="800000"/>
            <a:headEnd/>
            <a:tailEnd/>
          </a:ln>
        </p:spPr>
      </p:pic>
      <p:pic>
        <p:nvPicPr>
          <p:cNvPr id="59398" name="Picture 6"/>
          <p:cNvPicPr>
            <a:picLocks noChangeAspect="1" noChangeArrowheads="1"/>
          </p:cNvPicPr>
          <p:nvPr/>
        </p:nvPicPr>
        <p:blipFill>
          <a:blip r:embed="rId3"/>
          <a:srcRect/>
          <a:stretch>
            <a:fillRect/>
          </a:stretch>
        </p:blipFill>
        <p:spPr bwMode="auto">
          <a:xfrm>
            <a:off x="0" y="6400800"/>
            <a:ext cx="9144000" cy="45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mage2.slideserve.com/3846732/slide16-l.jpg"/>
          <p:cNvPicPr>
            <a:picLocks noChangeAspect="1" noChangeArrowheads="1"/>
          </p:cNvPicPr>
          <p:nvPr/>
        </p:nvPicPr>
        <p:blipFill>
          <a:blip r:embed="rId2"/>
          <a:srcRect/>
          <a:stretch>
            <a:fillRect/>
          </a:stretch>
        </p:blipFill>
        <p:spPr bwMode="auto">
          <a:xfrm>
            <a:off x="357158" y="214290"/>
            <a:ext cx="8643966" cy="648297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42852"/>
            <a:ext cx="8501122" cy="655564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ru-RU" sz="2000"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Алтынньыга</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кыһыны уонна</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кэлэр</a:t>
            </a:r>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сааһы билгэлииллэр</a:t>
            </a:r>
            <a:r>
              <a:rPr lang="ru-RU" sz="2000" b="1" dirty="0" smtClean="0">
                <a:solidFill>
                  <a:srgbClr val="C00000"/>
                </a:solidFill>
                <a:latin typeface="Times New Roman" pitchFamily="18" charset="0"/>
                <a:cs typeface="Times New Roman" pitchFamily="18" charset="0"/>
              </a:rPr>
              <a:t>. </a:t>
            </a:r>
          </a:p>
          <a:p>
            <a:pPr algn="just"/>
            <a:r>
              <a:rPr lang="ru-RU" sz="2000" dirty="0" err="1" smtClean="0">
                <a:solidFill>
                  <a:srgbClr val="C00000"/>
                </a:solidFill>
                <a:latin typeface="Times New Roman" pitchFamily="18" charset="0"/>
                <a:cs typeface="Times New Roman" pitchFamily="18" charset="0"/>
              </a:rPr>
              <a:t>Алтынньы</a:t>
            </a:r>
            <a:r>
              <a:rPr lang="ru-RU" sz="2000" dirty="0" smtClean="0">
                <a:solidFill>
                  <a:srgbClr val="C00000"/>
                </a:solidFill>
                <a:latin typeface="Times New Roman" pitchFamily="18" charset="0"/>
                <a:cs typeface="Times New Roman" pitchFamily="18" charset="0"/>
              </a:rPr>
              <a:t> 17 </a:t>
            </a:r>
            <a:r>
              <a:rPr lang="ru-RU" sz="2000" dirty="0" err="1" smtClean="0">
                <a:solidFill>
                  <a:srgbClr val="C00000"/>
                </a:solidFill>
                <a:latin typeface="Times New Roman" pitchFamily="18" charset="0"/>
                <a:cs typeface="Times New Roman" pitchFamily="18" charset="0"/>
              </a:rPr>
              <a:t>күнүттэн муус</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устар</a:t>
            </a:r>
            <a:r>
              <a:rPr lang="ru-RU" sz="2000" dirty="0" smtClean="0">
                <a:solidFill>
                  <a:srgbClr val="C00000"/>
                </a:solidFill>
                <a:latin typeface="Times New Roman" pitchFamily="18" charset="0"/>
                <a:cs typeface="Times New Roman" pitchFamily="18" charset="0"/>
              </a:rPr>
              <a:t> 14 </a:t>
            </a:r>
            <a:r>
              <a:rPr lang="ru-RU" sz="2000" dirty="0" err="1" smtClean="0">
                <a:solidFill>
                  <a:srgbClr val="C00000"/>
                </a:solidFill>
                <a:latin typeface="Times New Roman" pitchFamily="18" charset="0"/>
                <a:cs typeface="Times New Roman" pitchFamily="18" charset="0"/>
              </a:rPr>
              <a:t>күнүгэр дылы</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кэмнэри</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атахтаһыннараллар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сайын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өттө уонна</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кыһын өттө диэн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Сайын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өттө кыһые өттүн батыһар.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Халлаан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умайарынан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кыһыҥҥыны быһаараллар.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Көтөҕө түспэтэҕинэ, саас</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эрдэ</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хараарар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Кураан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битэ</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Күһүнэ дьогдьоот</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буоллаҕына, саас</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хойуутуур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Күһүҥҥү тибиини</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кураан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битэ</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дииллэр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Биир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ардахтаах</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сири</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силимниир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ардах</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биир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хаардаах</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үөк хаара</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бастакы</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сыарҕа хаара</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Алтынньы</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ыйы</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муус</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устар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батыһар.</a:t>
            </a:r>
            <a:endParaRPr lang="ru-RU" sz="2000" dirty="0" smtClean="0">
              <a:solidFill>
                <a:srgbClr val="C00000"/>
              </a:solidFill>
              <a:latin typeface="Times New Roman" pitchFamily="18" charset="0"/>
              <a:cs typeface="Times New Roman" pitchFamily="18" charset="0"/>
            </a:endParaRPr>
          </a:p>
          <a:p>
            <a:pPr algn="just"/>
            <a:r>
              <a:rPr lang="ru-RU" sz="2000" b="1" dirty="0" smtClean="0">
                <a:solidFill>
                  <a:srgbClr val="C00000"/>
                </a:solidFill>
                <a:latin typeface="Times New Roman" pitchFamily="18" charset="0"/>
                <a:cs typeface="Times New Roman" pitchFamily="18" charset="0"/>
              </a:rPr>
              <a:t> </a:t>
            </a:r>
            <a:r>
              <a:rPr lang="ru-RU" sz="2000" b="1" dirty="0" err="1" smtClean="0">
                <a:solidFill>
                  <a:srgbClr val="C00000"/>
                </a:solidFill>
                <a:latin typeface="Times New Roman" pitchFamily="18" charset="0"/>
                <a:cs typeface="Times New Roman" pitchFamily="18" charset="0"/>
              </a:rPr>
              <a:t>Өскөтүн:</a:t>
            </a:r>
            <a:endParaRPr lang="ru-RU" sz="2000" b="1" dirty="0" smtClean="0">
              <a:solidFill>
                <a:srgbClr val="C00000"/>
              </a:solidFill>
              <a:latin typeface="Times New Roman" pitchFamily="18" charset="0"/>
              <a:cs typeface="Times New Roman" pitchFamily="18" charset="0"/>
            </a:endParaRPr>
          </a:p>
          <a:p>
            <a:pPr algn="just">
              <a:buFont typeface="Arial" pitchFamily="34" charset="0"/>
              <a:buChar char="•"/>
            </a:pP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Куобах</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эрдэ</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ма</a:t>
            </a:r>
            <a:r>
              <a:rPr lang="sah-RU" sz="2000" dirty="0" smtClean="0">
                <a:solidFill>
                  <a:srgbClr val="C00000"/>
                </a:solidFill>
                <a:latin typeface="Times New Roman" pitchFamily="18" charset="0"/>
                <a:cs typeface="Times New Roman" pitchFamily="18" charset="0"/>
              </a:rPr>
              <a:t>ҥ</a:t>
            </a:r>
            <a:r>
              <a:rPr lang="ru-RU" sz="2000" dirty="0" err="1" smtClean="0">
                <a:solidFill>
                  <a:srgbClr val="C00000"/>
                </a:solidFill>
                <a:latin typeface="Times New Roman" pitchFamily="18" charset="0"/>
                <a:cs typeface="Times New Roman" pitchFamily="18" charset="0"/>
              </a:rPr>
              <a:t>хайдаҕына кыһын эрдэлиир</a:t>
            </a:r>
            <a:r>
              <a:rPr lang="ru-RU" sz="2000" dirty="0" smtClean="0">
                <a:solidFill>
                  <a:srgbClr val="C00000"/>
                </a:solidFill>
                <a:latin typeface="Times New Roman" pitchFamily="18" charset="0"/>
                <a:cs typeface="Times New Roman" pitchFamily="18" charset="0"/>
              </a:rPr>
              <a:t>.</a:t>
            </a:r>
          </a:p>
          <a:p>
            <a:pPr algn="just">
              <a:buFont typeface="Arial" pitchFamily="34" charset="0"/>
              <a:buChar char="•"/>
            </a:pP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Күтэрдэр, хонуу</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кутуйахтара</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дьабарааскылар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уйаларын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элбэх</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оту</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мунньан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халыҥата тутуннахтарына</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тымныы</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кыһыны күүт.</a:t>
            </a:r>
            <a:endParaRPr lang="ru-RU" sz="2000" dirty="0" smtClean="0">
              <a:solidFill>
                <a:srgbClr val="C00000"/>
              </a:solidFill>
              <a:latin typeface="Times New Roman" pitchFamily="18" charset="0"/>
              <a:cs typeface="Times New Roman" pitchFamily="18" charset="0"/>
            </a:endParaRPr>
          </a:p>
          <a:p>
            <a:pPr algn="just">
              <a:buFont typeface="Arial" pitchFamily="34" charset="0"/>
              <a:buChar char="•"/>
            </a:pP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Күтэр ууттан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тэйиччи</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уонна</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үрдүк сиргэ</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тибэр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буоллаҕына, сааскыта</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уулаах</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дьыл</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буолар</a:t>
            </a:r>
            <a:r>
              <a:rPr lang="ru-RU" sz="2000" dirty="0" smtClean="0">
                <a:solidFill>
                  <a:srgbClr val="C00000"/>
                </a:solidFill>
                <a:latin typeface="Times New Roman" pitchFamily="18" charset="0"/>
                <a:cs typeface="Times New Roman" pitchFamily="18" charset="0"/>
              </a:rPr>
              <a:t>.</a:t>
            </a:r>
          </a:p>
          <a:p>
            <a:pPr algn="just">
              <a:buFont typeface="Arial" pitchFamily="34" charset="0"/>
              <a:buChar char="•"/>
            </a:pP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Ынахтар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тиэргэнтэн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арахпакка</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маҥыраһа маҥыраһа хаамса</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сырыттахтарына</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хаар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сотору</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түһэр.</a:t>
            </a:r>
            <a:r>
              <a:rPr lang="ru-RU" sz="2000" dirty="0" smtClean="0">
                <a:solidFill>
                  <a:srgbClr val="C00000"/>
                </a:solidFill>
                <a:latin typeface="Times New Roman" pitchFamily="18" charset="0"/>
                <a:cs typeface="Times New Roman" pitchFamily="18" charset="0"/>
              </a:rPr>
              <a:t> </a:t>
            </a:r>
          </a:p>
          <a:p>
            <a:pPr algn="just">
              <a:buFont typeface="Arial" pitchFamily="34" charset="0"/>
              <a:buChar char="•"/>
            </a:pPr>
            <a:r>
              <a:rPr lang="ru-RU" sz="2000" dirty="0" err="1" smtClean="0">
                <a:solidFill>
                  <a:srgbClr val="C00000"/>
                </a:solidFill>
                <a:latin typeface="Times New Roman" pitchFamily="18" charset="0"/>
                <a:cs typeface="Times New Roman" pitchFamily="18" charset="0"/>
              </a:rPr>
              <a:t>Тиит</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мас</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көтөҕөтүн ытырбытынан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күһээтэҕинэ, хаҕыс дьыл</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кэлэр</a:t>
            </a:r>
            <a:r>
              <a:rPr lang="ru-RU" sz="2000" dirty="0" smtClean="0">
                <a:solidFill>
                  <a:srgbClr val="C00000"/>
                </a:solidFill>
                <a:latin typeface="Times New Roman" pitchFamily="18" charset="0"/>
                <a:cs typeface="Times New Roman" pitchFamily="18" charset="0"/>
              </a:rPr>
              <a:t>.</a:t>
            </a:r>
          </a:p>
          <a:p>
            <a:pPr algn="just">
              <a:buFont typeface="Arial" pitchFamily="34" charset="0"/>
              <a:buChar char="•"/>
            </a:pPr>
            <a:r>
              <a:rPr lang="ru-RU" sz="2000" dirty="0" smtClean="0">
                <a:solidFill>
                  <a:srgbClr val="C00000"/>
                </a:solidFill>
                <a:latin typeface="Times New Roman" pitchFamily="18" charset="0"/>
                <a:cs typeface="Times New Roman" pitchFamily="18" charset="0"/>
              </a:rPr>
              <a:t> Хаар </a:t>
            </a:r>
            <a:r>
              <a:rPr lang="ru-RU" sz="2000" dirty="0" err="1" smtClean="0">
                <a:solidFill>
                  <a:srgbClr val="C00000"/>
                </a:solidFill>
                <a:latin typeface="Times New Roman" pitchFamily="18" charset="0"/>
                <a:cs typeface="Times New Roman" pitchFamily="18" charset="0"/>
              </a:rPr>
              <a:t>түспүтүн кэннэ</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күн күүскэ итиппитин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иһин</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уулларбатаҕына уонна</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хаар</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уһуннуксыттаҕына</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хаардаах</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дьыл</a:t>
            </a:r>
            <a:r>
              <a:rPr lang="ru-RU" sz="2000" dirty="0" smtClean="0">
                <a:solidFill>
                  <a:srgbClr val="C00000"/>
                </a:solidFill>
                <a:latin typeface="Times New Roman" pitchFamily="18" charset="0"/>
                <a:cs typeface="Times New Roman" pitchFamily="18" charset="0"/>
              </a:rPr>
              <a:t> </a:t>
            </a:r>
            <a:r>
              <a:rPr lang="ru-RU" sz="2000" dirty="0" err="1" smtClean="0">
                <a:solidFill>
                  <a:srgbClr val="C00000"/>
                </a:solidFill>
                <a:latin typeface="Times New Roman" pitchFamily="18" charset="0"/>
                <a:cs typeface="Times New Roman" pitchFamily="18" charset="0"/>
              </a:rPr>
              <a:t>буолар</a:t>
            </a:r>
            <a:r>
              <a:rPr lang="ru-RU" sz="2000" dirty="0" smtClean="0">
                <a:solidFill>
                  <a:srgbClr val="C00000"/>
                </a:solidFill>
                <a:latin typeface="Times New Roman" pitchFamily="18" charset="0"/>
                <a:cs typeface="Times New Roman" pitchFamily="18" charset="0"/>
              </a:rPr>
              <a:t>.</a:t>
            </a:r>
            <a:br>
              <a:rPr lang="ru-RU" sz="2000" dirty="0" smtClean="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
            </a:r>
            <a:br>
              <a:rPr lang="ru-RU" sz="2000" dirty="0" smtClean="0">
                <a:solidFill>
                  <a:srgbClr val="C00000"/>
                </a:solidFill>
                <a:latin typeface="Times New Roman" pitchFamily="18" charset="0"/>
                <a:cs typeface="Times New Roman" pitchFamily="18" charset="0"/>
              </a:rPr>
            </a:br>
            <a:endParaRPr lang="ru-RU" sz="2000" dirty="0">
              <a:solidFill>
                <a:srgbClr val="C0000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fotki.ykt.ru/albums/userpics/25713/slide17.jpg"/>
          <p:cNvPicPr>
            <a:picLocks noChangeAspect="1" noChangeArrowheads="1"/>
          </p:cNvPicPr>
          <p:nvPr/>
        </p:nvPicPr>
        <p:blipFill>
          <a:blip r:embed="rId2"/>
          <a:srcRect/>
          <a:stretch>
            <a:fillRect/>
          </a:stretch>
        </p:blipFill>
        <p:spPr bwMode="auto">
          <a:xfrm>
            <a:off x="285720" y="214290"/>
            <a:ext cx="8572558" cy="642942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s://fotki.ykt.ru/albums/userpics/25713/slide11.jpg"/>
          <p:cNvPicPr>
            <a:picLocks noChangeAspect="1" noChangeArrowheads="1"/>
          </p:cNvPicPr>
          <p:nvPr/>
        </p:nvPicPr>
        <p:blipFill>
          <a:blip r:embed="rId2"/>
          <a:srcRect/>
          <a:stretch>
            <a:fillRect/>
          </a:stretch>
        </p:blipFill>
        <p:spPr bwMode="auto">
          <a:xfrm>
            <a:off x="714348" y="285728"/>
            <a:ext cx="8286806" cy="621510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mage2.slideserve.com/3846732/slide9-l.jpg"/>
          <p:cNvPicPr>
            <a:picLocks noChangeAspect="1" noChangeArrowheads="1"/>
          </p:cNvPicPr>
          <p:nvPr/>
        </p:nvPicPr>
        <p:blipFill>
          <a:blip r:embed="rId2"/>
          <a:srcRect/>
          <a:stretch>
            <a:fillRect/>
          </a:stretch>
        </p:blipFill>
        <p:spPr bwMode="auto">
          <a:xfrm>
            <a:off x="785786" y="714356"/>
            <a:ext cx="7905805" cy="5929354"/>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313</Words>
  <Application>Microsoft Office PowerPoint</Application>
  <PresentationFormat>Экран (4:3)</PresentationFormat>
  <Paragraphs>22</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Home</dc:creator>
  <cp:lastModifiedBy>Home</cp:lastModifiedBy>
  <cp:revision>15</cp:revision>
  <dcterms:created xsi:type="dcterms:W3CDTF">2021-10-08T12:34:30Z</dcterms:created>
  <dcterms:modified xsi:type="dcterms:W3CDTF">2021-12-13T07:45:54Z</dcterms:modified>
</cp:coreProperties>
</file>