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1"/>
  </p:notesMasterIdLst>
  <p:sldIdLst>
    <p:sldId id="256" r:id="rId2"/>
    <p:sldId id="257" r:id="rId3"/>
    <p:sldId id="258" r:id="rId4"/>
    <p:sldId id="259" r:id="rId5"/>
    <p:sldId id="260" r:id="rId6"/>
    <p:sldId id="261" r:id="rId7"/>
    <p:sldId id="275" r:id="rId8"/>
    <p:sldId id="276" r:id="rId9"/>
    <p:sldId id="262" r:id="rId10"/>
    <p:sldId id="263" r:id="rId11"/>
    <p:sldId id="264" r:id="rId12"/>
    <p:sldId id="277" r:id="rId13"/>
    <p:sldId id="278" r:id="rId14"/>
    <p:sldId id="265" r:id="rId15"/>
    <p:sldId id="266" r:id="rId16"/>
    <p:sldId id="267" r:id="rId17"/>
    <p:sldId id="281" r:id="rId18"/>
    <p:sldId id="282" r:id="rId19"/>
    <p:sldId id="268" r:id="rId20"/>
    <p:sldId id="269" r:id="rId21"/>
    <p:sldId id="270" r:id="rId22"/>
    <p:sldId id="279" r:id="rId23"/>
    <p:sldId id="280" r:id="rId24"/>
    <p:sldId id="271" r:id="rId25"/>
    <p:sldId id="272" r:id="rId26"/>
    <p:sldId id="273" r:id="rId27"/>
    <p:sldId id="283" r:id="rId28"/>
    <p:sldId id="284" r:id="rId29"/>
    <p:sldId id="274" r:id="rId3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D71559-9DEB-4397-AE57-8AC1D802BB1F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49B63D-E7BA-40D7-861A-B126C64F017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49B63D-E7BA-40D7-861A-B126C64F017F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92D050"/>
            </a:gs>
            <a:gs pos="12000">
              <a:srgbClr val="E6D78A"/>
            </a:gs>
            <a:gs pos="30000">
              <a:srgbClr val="C7AC4C"/>
            </a:gs>
            <a:gs pos="45000">
              <a:srgbClr val="E6D78A"/>
            </a:gs>
            <a:gs pos="77000">
              <a:srgbClr val="C7AC4C"/>
            </a:gs>
            <a:gs pos="100000">
              <a:srgbClr val="E6DCAC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Director\Desktop\&#1076;&#1080;&#1088;&#1077;&#1082;&#1090;&#1086;&#1088;\&#1089;&#1072;&#1093;&#1072;%20&#1083;&#1080;&#1090;&#1077;&#1088;&#1072;&#1090;&#1091;&#1088;&#1072;&#1090;&#1072;\&#1084;&#1077;&#1088;&#1086;&#1087;&#1088;&#1080;&#1103;&#1090;&#1080;&#1103;\&#1054;&#1083;&#1086;&#1085;&#1093;&#1086;.mp3" TargetMode="External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Director\Desktop\&#1076;&#1080;&#1088;&#1077;&#1082;&#1090;&#1086;&#1088;\&#1089;&#1072;&#1093;&#1072;%20&#1083;&#1080;&#1090;&#1077;&#1088;&#1072;&#1090;&#1091;&#1088;&#1072;&#1090;&#1072;\&#1084;&#1077;&#1088;&#1086;&#1087;&#1088;&#1080;&#1103;&#1090;&#1080;&#1103;\&#1082;&#1080;&#1080;&#1085;&#1101;%20&#1082;&#1083;&#1080;&#1087;%2001.mp4" TargetMode="External"/><Relationship Id="rId4" Type="http://schemas.openxmlformats.org/officeDocument/2006/relationships/slide" Target="slide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Director\Desktop\&#1076;&#1080;&#1088;&#1077;&#1082;&#1090;&#1086;&#1088;\&#1089;&#1072;&#1093;&#1072;%20&#1083;&#1080;&#1090;&#1077;&#1088;&#1072;&#1090;&#1091;&#1088;&#1072;&#1090;&#1072;\&#1084;&#1077;&#1088;&#1086;&#1087;&#1088;&#1080;&#1103;&#1090;&#1080;&#1103;\&#1053;&#1086;&#1074;&#1099;&#1081;%20&#1087;&#1088;&#1086;&#1077;&#1082;&#1090;.avi" TargetMode="External"/><Relationship Id="rId4" Type="http://schemas.openxmlformats.org/officeDocument/2006/relationships/image" Target="../media/image14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13" Type="http://schemas.openxmlformats.org/officeDocument/2006/relationships/slide" Target="slide14.xml"/><Relationship Id="rId18" Type="http://schemas.openxmlformats.org/officeDocument/2006/relationships/slide" Target="slide19.xml"/><Relationship Id="rId26" Type="http://schemas.openxmlformats.org/officeDocument/2006/relationships/slide" Target="slide27.xml"/><Relationship Id="rId3" Type="http://schemas.openxmlformats.org/officeDocument/2006/relationships/slide" Target="slide4.xml"/><Relationship Id="rId21" Type="http://schemas.openxmlformats.org/officeDocument/2006/relationships/slide" Target="slide22.xml"/><Relationship Id="rId7" Type="http://schemas.openxmlformats.org/officeDocument/2006/relationships/slide" Target="slide8.xml"/><Relationship Id="rId12" Type="http://schemas.openxmlformats.org/officeDocument/2006/relationships/slide" Target="slide13.xml"/><Relationship Id="rId17" Type="http://schemas.openxmlformats.org/officeDocument/2006/relationships/slide" Target="slide18.xml"/><Relationship Id="rId25" Type="http://schemas.openxmlformats.org/officeDocument/2006/relationships/slide" Target="slide26.xml"/><Relationship Id="rId2" Type="http://schemas.openxmlformats.org/officeDocument/2006/relationships/notesSlide" Target="../notesSlides/notesSlide1.xml"/><Relationship Id="rId16" Type="http://schemas.openxmlformats.org/officeDocument/2006/relationships/slide" Target="slide17.xml"/><Relationship Id="rId20" Type="http://schemas.openxmlformats.org/officeDocument/2006/relationships/slide" Target="slide21.xml"/><Relationship Id="rId1" Type="http://schemas.openxmlformats.org/officeDocument/2006/relationships/slideLayout" Target="../slideLayouts/slideLayout2.xml"/><Relationship Id="rId6" Type="http://schemas.openxmlformats.org/officeDocument/2006/relationships/slide" Target="slide7.xml"/><Relationship Id="rId11" Type="http://schemas.openxmlformats.org/officeDocument/2006/relationships/slide" Target="slide12.xml"/><Relationship Id="rId24" Type="http://schemas.openxmlformats.org/officeDocument/2006/relationships/slide" Target="slide25.xml"/><Relationship Id="rId5" Type="http://schemas.openxmlformats.org/officeDocument/2006/relationships/slide" Target="slide6.xml"/><Relationship Id="rId15" Type="http://schemas.openxmlformats.org/officeDocument/2006/relationships/slide" Target="slide16.xml"/><Relationship Id="rId23" Type="http://schemas.openxmlformats.org/officeDocument/2006/relationships/slide" Target="slide24.xml"/><Relationship Id="rId10" Type="http://schemas.openxmlformats.org/officeDocument/2006/relationships/slide" Target="slide11.xml"/><Relationship Id="rId19" Type="http://schemas.openxmlformats.org/officeDocument/2006/relationships/slide" Target="slide20.xml"/><Relationship Id="rId4" Type="http://schemas.openxmlformats.org/officeDocument/2006/relationships/slide" Target="slide5.xml"/><Relationship Id="rId9" Type="http://schemas.openxmlformats.org/officeDocument/2006/relationships/slide" Target="slide10.xml"/><Relationship Id="rId14" Type="http://schemas.openxmlformats.org/officeDocument/2006/relationships/slide" Target="slide15.xml"/><Relationship Id="rId22" Type="http://schemas.openxmlformats.org/officeDocument/2006/relationships/slide" Target="slide23.xml"/><Relationship Id="rId27" Type="http://schemas.openxmlformats.org/officeDocument/2006/relationships/slide" Target="slide2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857232"/>
            <a:ext cx="7772400" cy="1470025"/>
          </a:xfrm>
        </p:spPr>
        <p:txBody>
          <a:bodyPr>
            <a:normAutofit/>
          </a:bodyPr>
          <a:lstStyle/>
          <a:p>
            <a:r>
              <a:rPr lang="sah-RU" dirty="0" smtClean="0">
                <a:solidFill>
                  <a:srgbClr val="FF0000"/>
                </a:solidFill>
              </a:rPr>
              <a:t>Тал уонна таай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0166" y="4929198"/>
            <a:ext cx="6400800" cy="1209668"/>
          </a:xfrm>
        </p:spPr>
        <p:txBody>
          <a:bodyPr>
            <a:normAutofit fontScale="25000" lnSpcReduction="20000"/>
          </a:bodyPr>
          <a:lstStyle/>
          <a:p>
            <a:endParaRPr lang="ru-RU" dirty="0" smtClean="0">
              <a:solidFill>
                <a:srgbClr val="00B050"/>
              </a:solidFill>
            </a:endParaRPr>
          </a:p>
          <a:p>
            <a:endParaRPr lang="ru-RU" dirty="0" smtClean="0">
              <a:solidFill>
                <a:srgbClr val="00B050"/>
              </a:solidFill>
            </a:endParaRPr>
          </a:p>
          <a:p>
            <a:endParaRPr lang="ru-RU" dirty="0" smtClean="0">
              <a:solidFill>
                <a:srgbClr val="7030A0"/>
              </a:solidFill>
            </a:endParaRPr>
          </a:p>
          <a:p>
            <a:endParaRPr lang="ru-RU" dirty="0" smtClean="0">
              <a:solidFill>
                <a:srgbClr val="7030A0"/>
              </a:solidFill>
            </a:endParaRPr>
          </a:p>
          <a:p>
            <a:endParaRPr lang="ru-RU" dirty="0">
              <a:solidFill>
                <a:srgbClr val="7030A0"/>
              </a:solidFill>
            </a:endParaRPr>
          </a:p>
          <a:p>
            <a:r>
              <a:rPr lang="ru-RU" sz="14400" dirty="0" err="1" smtClean="0">
                <a:solidFill>
                  <a:srgbClr val="7030A0"/>
                </a:solidFill>
              </a:rPr>
              <a:t>Литературнай</a:t>
            </a:r>
            <a:r>
              <a:rPr lang="ru-RU" sz="14400" dirty="0" smtClean="0">
                <a:solidFill>
                  <a:srgbClr val="7030A0"/>
                </a:solidFill>
              </a:rPr>
              <a:t> </a:t>
            </a:r>
            <a:r>
              <a:rPr lang="ru-RU" sz="14400" dirty="0" err="1" smtClean="0">
                <a:solidFill>
                  <a:srgbClr val="7030A0"/>
                </a:solidFill>
              </a:rPr>
              <a:t>оонньуу</a:t>
            </a:r>
            <a:endParaRPr lang="ru-RU" sz="14400" dirty="0">
              <a:solidFill>
                <a:srgbClr val="7030A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00429" y="2500306"/>
            <a:ext cx="2114369" cy="28336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>
                <a:solidFill>
                  <a:schemeClr val="accent2"/>
                </a:solidFill>
              </a:rPr>
              <a:t>Оло</a:t>
            </a:r>
            <a:r>
              <a:rPr lang="ru-RU" dirty="0" err="1" smtClean="0">
                <a:solidFill>
                  <a:schemeClr val="accent2"/>
                </a:solidFill>
                <a:cs typeface="Calibri"/>
              </a:rPr>
              <a:t>ӊ</a:t>
            </a:r>
            <a:r>
              <a:rPr lang="ru-RU" dirty="0" err="1" smtClean="0">
                <a:solidFill>
                  <a:schemeClr val="accent2"/>
                </a:solidFill>
              </a:rPr>
              <a:t>хо </a:t>
            </a:r>
            <a:r>
              <a:rPr lang="ru-RU" dirty="0" smtClean="0">
                <a:solidFill>
                  <a:schemeClr val="accent2"/>
                </a:solidFill>
              </a:rPr>
              <a:t>200</a:t>
            </a:r>
            <a:endParaRPr lang="ru-RU" dirty="0">
              <a:solidFill>
                <a:schemeClr val="accent2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Ханнык</a:t>
            </a:r>
            <a:r>
              <a:rPr lang="ru-RU" dirty="0" smtClean="0"/>
              <a:t> </a:t>
            </a:r>
            <a:r>
              <a:rPr lang="ru-RU" dirty="0" err="1" smtClean="0">
                <a:solidFill>
                  <a:schemeClr val="accent2"/>
                </a:solidFill>
              </a:rPr>
              <a:t>Оло</a:t>
            </a:r>
            <a:r>
              <a:rPr lang="ru-RU" dirty="0" err="1" smtClean="0">
                <a:solidFill>
                  <a:schemeClr val="accent2"/>
                </a:solidFill>
                <a:cs typeface="Calibri"/>
              </a:rPr>
              <a:t>ӊ</a:t>
            </a:r>
            <a:r>
              <a:rPr lang="ru-RU" dirty="0" err="1" smtClean="0">
                <a:solidFill>
                  <a:schemeClr val="accent2"/>
                </a:solidFill>
              </a:rPr>
              <a:t>хо </a:t>
            </a:r>
            <a:r>
              <a:rPr lang="ru-RU" dirty="0" smtClean="0"/>
              <a:t>2005 с. ЮНЕСКО </a:t>
            </a:r>
            <a:r>
              <a:rPr lang="ru-RU" dirty="0" err="1" smtClean="0"/>
              <a:t>материальнайа</a:t>
            </a:r>
            <a:r>
              <a:rPr lang="ru-RU" dirty="0" smtClean="0"/>
              <a:t> </a:t>
            </a:r>
            <a:r>
              <a:rPr lang="ru-RU" dirty="0" err="1" smtClean="0"/>
              <a:t>суох</a:t>
            </a:r>
            <a:r>
              <a:rPr lang="ru-RU" dirty="0" smtClean="0"/>
              <a:t> </a:t>
            </a:r>
            <a:r>
              <a:rPr lang="ru-RU" dirty="0" err="1" smtClean="0"/>
              <a:t>шедевринэн</a:t>
            </a:r>
            <a:r>
              <a:rPr lang="ru-RU" dirty="0" smtClean="0"/>
              <a:t> </a:t>
            </a:r>
            <a:r>
              <a:rPr lang="ru-RU" dirty="0" err="1" smtClean="0"/>
              <a:t>бэлиэтэммитэй</a:t>
            </a:r>
            <a:r>
              <a:rPr lang="ru-RU" dirty="0" smtClean="0"/>
              <a:t>?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err="1" smtClean="0"/>
              <a:t>П.А.Ойуунускай</a:t>
            </a:r>
            <a:r>
              <a:rPr lang="ru-RU" dirty="0" smtClean="0"/>
              <a:t> «</a:t>
            </a:r>
            <a:r>
              <a:rPr lang="ru-RU" dirty="0" err="1" smtClean="0"/>
              <a:t>Дьулуруйар</a:t>
            </a:r>
            <a:r>
              <a:rPr lang="ru-RU" dirty="0" smtClean="0"/>
              <a:t> </a:t>
            </a:r>
            <a:r>
              <a:rPr lang="ru-RU" dirty="0" err="1" smtClean="0"/>
              <a:t>Ньургун</a:t>
            </a:r>
            <a:r>
              <a:rPr lang="ru-RU" dirty="0" smtClean="0"/>
              <a:t> </a:t>
            </a:r>
            <a:r>
              <a:rPr lang="ru-RU" dirty="0" err="1" smtClean="0"/>
              <a:t>Боотур</a:t>
            </a:r>
            <a:r>
              <a:rPr lang="ru-RU" dirty="0" smtClean="0"/>
              <a:t>»</a:t>
            </a:r>
            <a:endParaRPr lang="ru-RU" dirty="0"/>
          </a:p>
        </p:txBody>
      </p:sp>
      <p:pic>
        <p:nvPicPr>
          <p:cNvPr id="4" name="Рисунок 3" descr="герои-олонхо-якутская-графика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15122" y="1500174"/>
            <a:ext cx="2071720" cy="2791889"/>
          </a:xfrm>
          <a:prstGeom prst="rect">
            <a:avLst/>
          </a:prstGeom>
        </p:spPr>
      </p:pic>
      <p:sp>
        <p:nvSpPr>
          <p:cNvPr id="5" name="Скругленный прямоугольник 4">
            <a:hlinkClick r:id="rId3" action="ppaction://hlinksldjump"/>
          </p:cNvPr>
          <p:cNvSpPr/>
          <p:nvPr/>
        </p:nvSpPr>
        <p:spPr>
          <a:xfrm>
            <a:off x="6643702" y="214290"/>
            <a:ext cx="2286016" cy="9286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err="1" smtClean="0"/>
              <a:t>Иннигэр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solidFill>
                  <a:schemeClr val="accent2"/>
                </a:solidFill>
              </a:rPr>
              <a:t> </a:t>
            </a:r>
            <a:r>
              <a:rPr lang="ru-RU" dirty="0" err="1" smtClean="0">
                <a:solidFill>
                  <a:schemeClr val="accent2"/>
                </a:solidFill>
              </a:rPr>
              <a:t>Оло</a:t>
            </a:r>
            <a:r>
              <a:rPr lang="ru-RU" dirty="0" err="1" smtClean="0">
                <a:solidFill>
                  <a:schemeClr val="accent2"/>
                </a:solidFill>
                <a:cs typeface="Calibri"/>
              </a:rPr>
              <a:t>ӊ</a:t>
            </a:r>
            <a:r>
              <a:rPr lang="ru-RU" dirty="0" err="1" smtClean="0">
                <a:solidFill>
                  <a:schemeClr val="accent2"/>
                </a:solidFill>
              </a:rPr>
              <a:t>хо  </a:t>
            </a:r>
            <a:r>
              <a:rPr lang="ru-RU" dirty="0" smtClean="0">
                <a:solidFill>
                  <a:schemeClr val="accent2"/>
                </a:solidFill>
              </a:rPr>
              <a:t>300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>
                <a:latin typeface="Calibri"/>
                <a:cs typeface="Calibri"/>
              </a:rPr>
              <a:t>Ү</a:t>
            </a:r>
            <a:r>
              <a:rPr lang="ru-RU" dirty="0" err="1" smtClean="0">
                <a:latin typeface="Times New Roman"/>
                <a:cs typeface="Times New Roman"/>
              </a:rPr>
              <a:t>ө</a:t>
            </a:r>
            <a:r>
              <a:rPr lang="en-US" dirty="0" smtClean="0">
                <a:latin typeface="Times New Roman"/>
                <a:cs typeface="Times New Roman"/>
              </a:rPr>
              <a:t>h</a:t>
            </a:r>
            <a:r>
              <a:rPr lang="ru-RU" dirty="0" err="1" smtClean="0"/>
              <a:t>ээ</a:t>
            </a:r>
            <a:r>
              <a:rPr lang="ru-RU" dirty="0" smtClean="0"/>
              <a:t> </a:t>
            </a:r>
            <a:r>
              <a:rPr lang="ru-RU" dirty="0" err="1" smtClean="0"/>
              <a:t>дойдуга</a:t>
            </a:r>
            <a:r>
              <a:rPr lang="ru-RU" dirty="0" smtClean="0"/>
              <a:t> </a:t>
            </a:r>
            <a:r>
              <a:rPr lang="ru-RU" dirty="0" err="1" smtClean="0"/>
              <a:t>олорор</a:t>
            </a:r>
            <a:r>
              <a:rPr lang="ru-RU" dirty="0" smtClean="0"/>
              <a:t> </a:t>
            </a:r>
            <a:r>
              <a:rPr lang="ru-RU" dirty="0" err="1" smtClean="0"/>
              <a:t>айыылар</a:t>
            </a:r>
            <a:r>
              <a:rPr lang="ru-RU" dirty="0" smtClean="0"/>
              <a:t> </a:t>
            </a:r>
            <a:r>
              <a:rPr lang="ru-RU" dirty="0" err="1" smtClean="0"/>
              <a:t>ааттара</a:t>
            </a:r>
            <a:r>
              <a:rPr lang="ru-RU" dirty="0" smtClean="0"/>
              <a:t>?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571744"/>
            <a:ext cx="8229600" cy="3554419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1. </a:t>
            </a:r>
            <a:r>
              <a:rPr lang="ru-RU" dirty="0" err="1" smtClean="0"/>
              <a:t>Айыы</a:t>
            </a:r>
            <a:r>
              <a:rPr lang="en-US" dirty="0" smtClean="0"/>
              <a:t>h</a:t>
            </a:r>
            <a:r>
              <a:rPr lang="ru-RU" dirty="0" err="1" smtClean="0"/>
              <a:t>ыт</a:t>
            </a:r>
            <a:r>
              <a:rPr lang="ru-RU" dirty="0" smtClean="0"/>
              <a:t> </a:t>
            </a:r>
            <a:r>
              <a:rPr lang="ru-RU" dirty="0" err="1" smtClean="0"/>
              <a:t>Хотун</a:t>
            </a:r>
            <a:r>
              <a:rPr lang="ru-RU" dirty="0" smtClean="0"/>
              <a:t> </a:t>
            </a:r>
          </a:p>
          <a:p>
            <a:r>
              <a:rPr lang="ru-RU" dirty="0" smtClean="0"/>
              <a:t>2. </a:t>
            </a:r>
            <a:r>
              <a:rPr lang="ru-RU" dirty="0" err="1" smtClean="0"/>
              <a:t>Иэйиэхсит</a:t>
            </a:r>
            <a:r>
              <a:rPr lang="ru-RU" dirty="0" smtClean="0"/>
              <a:t> </a:t>
            </a:r>
            <a:r>
              <a:rPr lang="ru-RU" dirty="0" err="1" smtClean="0"/>
              <a:t>Хотун</a:t>
            </a:r>
            <a:r>
              <a:rPr lang="ru-RU" dirty="0" smtClean="0"/>
              <a:t> </a:t>
            </a:r>
          </a:p>
          <a:p>
            <a:r>
              <a:rPr lang="ru-RU" dirty="0" smtClean="0"/>
              <a:t>3. </a:t>
            </a:r>
            <a:r>
              <a:rPr lang="ru-RU" dirty="0" err="1" smtClean="0"/>
              <a:t>Дьө</a:t>
            </a:r>
            <a:r>
              <a:rPr lang="en-US" dirty="0" smtClean="0"/>
              <a:t>h</a:t>
            </a:r>
            <a:r>
              <a:rPr lang="ru-RU" dirty="0" err="1" smtClean="0"/>
              <a:t>өгөй </a:t>
            </a:r>
            <a:r>
              <a:rPr lang="ru-RU" dirty="0" smtClean="0"/>
              <a:t>Тойон</a:t>
            </a:r>
          </a:p>
          <a:p>
            <a:r>
              <a:rPr lang="ru-RU" dirty="0" smtClean="0"/>
              <a:t> 4. Хотой </a:t>
            </a:r>
            <a:r>
              <a:rPr lang="ru-RU" dirty="0" err="1" smtClean="0"/>
              <a:t>Айыы</a:t>
            </a:r>
            <a:r>
              <a:rPr lang="ru-RU" dirty="0" smtClean="0"/>
              <a:t> </a:t>
            </a:r>
          </a:p>
          <a:p>
            <a:r>
              <a:rPr lang="ru-RU" dirty="0" smtClean="0"/>
              <a:t>5. </a:t>
            </a:r>
            <a:r>
              <a:rPr lang="ru-RU" dirty="0" err="1" smtClean="0"/>
              <a:t>Улуу</a:t>
            </a:r>
            <a:r>
              <a:rPr lang="ru-RU" dirty="0" smtClean="0"/>
              <a:t> </a:t>
            </a:r>
            <a:r>
              <a:rPr lang="ru-RU" dirty="0" err="1" smtClean="0"/>
              <a:t>Суорун</a:t>
            </a:r>
            <a:endParaRPr lang="ru-RU" dirty="0" smtClean="0"/>
          </a:p>
          <a:p>
            <a:r>
              <a:rPr lang="ru-RU" dirty="0" smtClean="0"/>
              <a:t> 6. </a:t>
            </a:r>
            <a:r>
              <a:rPr lang="ru-RU" dirty="0" err="1" smtClean="0"/>
              <a:t>Аан</a:t>
            </a:r>
            <a:r>
              <a:rPr lang="ru-RU" dirty="0" smtClean="0"/>
              <a:t> </a:t>
            </a:r>
            <a:r>
              <a:rPr lang="ru-RU" dirty="0" err="1" smtClean="0"/>
              <a:t>Дьаа</a:t>
            </a:r>
            <a:r>
              <a:rPr lang="en-US" dirty="0" smtClean="0"/>
              <a:t>h</a:t>
            </a:r>
            <a:r>
              <a:rPr lang="ru-RU" dirty="0" err="1" smtClean="0"/>
              <a:t>ын</a:t>
            </a:r>
            <a:r>
              <a:rPr lang="ru-RU" dirty="0" smtClean="0"/>
              <a:t> </a:t>
            </a:r>
          </a:p>
          <a:p>
            <a:r>
              <a:rPr lang="ru-RU" dirty="0" smtClean="0"/>
              <a:t>7. </a:t>
            </a:r>
            <a:r>
              <a:rPr lang="ru-RU" dirty="0" err="1" smtClean="0"/>
              <a:t>Билии</a:t>
            </a:r>
            <a:r>
              <a:rPr lang="ru-RU" dirty="0" smtClean="0"/>
              <a:t> </a:t>
            </a:r>
            <a:r>
              <a:rPr lang="ru-RU" dirty="0" err="1" smtClean="0"/>
              <a:t>айыылара</a:t>
            </a:r>
            <a:r>
              <a:rPr lang="ru-RU" dirty="0" smtClean="0"/>
              <a:t> </a:t>
            </a:r>
          </a:p>
          <a:p>
            <a:r>
              <a:rPr lang="ru-RU" dirty="0" smtClean="0"/>
              <a:t>8. </a:t>
            </a:r>
            <a:r>
              <a:rPr lang="ru-RU" dirty="0" err="1" smtClean="0"/>
              <a:t>Турук</a:t>
            </a:r>
            <a:r>
              <a:rPr lang="ru-RU" dirty="0" smtClean="0"/>
              <a:t> </a:t>
            </a:r>
            <a:r>
              <a:rPr lang="ru-RU" dirty="0" err="1" smtClean="0"/>
              <a:t>айыылара</a:t>
            </a:r>
            <a:r>
              <a:rPr lang="ru-RU" dirty="0" smtClean="0"/>
              <a:t> </a:t>
            </a:r>
          </a:p>
          <a:p>
            <a:r>
              <a:rPr lang="ru-RU" dirty="0" smtClean="0"/>
              <a:t>9. </a:t>
            </a:r>
            <a:r>
              <a:rPr lang="ru-RU" dirty="0" err="1" smtClean="0"/>
              <a:t>Үрүң Аар</a:t>
            </a:r>
            <a:r>
              <a:rPr lang="ru-RU" dirty="0" smtClean="0"/>
              <a:t> тойон</a:t>
            </a:r>
            <a:endParaRPr lang="ru-RU" dirty="0"/>
          </a:p>
        </p:txBody>
      </p:sp>
      <p:sp>
        <p:nvSpPr>
          <p:cNvPr id="4" name="Скругленный прямоугольник 3">
            <a:hlinkClick r:id="rId2" action="ppaction://hlinksldjump"/>
          </p:cNvPr>
          <p:cNvSpPr/>
          <p:nvPr/>
        </p:nvSpPr>
        <p:spPr>
          <a:xfrm>
            <a:off x="5857884" y="4929198"/>
            <a:ext cx="2286016" cy="9286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err="1" smtClean="0"/>
              <a:t>Иннигэр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О</a:t>
            </a:r>
            <a:r>
              <a:rPr lang="sah-RU" dirty="0" smtClean="0">
                <a:solidFill>
                  <a:srgbClr val="C00000"/>
                </a:solidFill>
              </a:rPr>
              <a:t>ло</a:t>
            </a:r>
            <a:r>
              <a:rPr lang="ru-RU" dirty="0" err="1" smtClean="0">
                <a:solidFill>
                  <a:srgbClr val="C00000"/>
                </a:solidFill>
                <a:latin typeface="Calibri"/>
                <a:cs typeface="Calibri"/>
              </a:rPr>
              <a:t>ӊ</a:t>
            </a:r>
            <a:r>
              <a:rPr lang="sah-RU" dirty="0" smtClean="0">
                <a:solidFill>
                  <a:srgbClr val="C00000"/>
                </a:solidFill>
              </a:rPr>
              <a:t>хо 400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ah-RU" dirty="0" smtClean="0"/>
              <a:t>Дьулуруйар Ньургун Боотур</a:t>
            </a:r>
            <a:r>
              <a:rPr lang="ru-RU" dirty="0" smtClean="0">
                <a:solidFill>
                  <a:srgbClr val="C00000"/>
                </a:solidFill>
              </a:rPr>
              <a:t> о</a:t>
            </a:r>
            <a:r>
              <a:rPr lang="sah-RU" dirty="0" smtClean="0">
                <a:solidFill>
                  <a:srgbClr val="C00000"/>
                </a:solidFill>
              </a:rPr>
              <a:t>ло</a:t>
            </a:r>
            <a:r>
              <a:rPr lang="ru-RU" dirty="0" err="1" smtClean="0">
                <a:solidFill>
                  <a:srgbClr val="C00000"/>
                </a:solidFill>
                <a:cs typeface="Calibri"/>
              </a:rPr>
              <a:t>ӊ</a:t>
            </a:r>
            <a:r>
              <a:rPr lang="sah-RU" dirty="0" smtClean="0">
                <a:solidFill>
                  <a:srgbClr val="C00000"/>
                </a:solidFill>
              </a:rPr>
              <a:t>хону </a:t>
            </a:r>
            <a:r>
              <a:rPr lang="sah-RU" dirty="0" smtClean="0"/>
              <a:t> ханнык артыыс толорбутай?</a:t>
            </a:r>
          </a:p>
          <a:p>
            <a:endParaRPr lang="sah-RU" dirty="0" smtClean="0"/>
          </a:p>
          <a:p>
            <a:endParaRPr lang="sah-RU" dirty="0" smtClean="0"/>
          </a:p>
          <a:p>
            <a:endParaRPr lang="sah-RU" dirty="0" smtClean="0"/>
          </a:p>
          <a:p>
            <a:r>
              <a:rPr lang="sah-RU" dirty="0" smtClean="0"/>
              <a:t>Гавриил Колесов</a:t>
            </a:r>
          </a:p>
          <a:p>
            <a:endParaRPr lang="ru-RU" dirty="0"/>
          </a:p>
        </p:txBody>
      </p:sp>
      <p:sp>
        <p:nvSpPr>
          <p:cNvPr id="4" name="Скругленный прямоугольник 3">
            <a:hlinkClick r:id="rId3" action="ppaction://hlinksldjump"/>
          </p:cNvPr>
          <p:cNvSpPr/>
          <p:nvPr/>
        </p:nvSpPr>
        <p:spPr>
          <a:xfrm>
            <a:off x="5857884" y="4929198"/>
            <a:ext cx="2286016" cy="9286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err="1" smtClean="0"/>
              <a:t>Иннигэр</a:t>
            </a: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6" name="Олонхо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4419600" y="3276600"/>
            <a:ext cx="938218" cy="93821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9" dur="20587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О</a:t>
            </a:r>
            <a:r>
              <a:rPr lang="sah-RU" dirty="0" smtClean="0">
                <a:solidFill>
                  <a:srgbClr val="C00000"/>
                </a:solidFill>
              </a:rPr>
              <a:t>ло</a:t>
            </a:r>
            <a:r>
              <a:rPr lang="ru-RU" dirty="0" err="1" smtClean="0">
                <a:solidFill>
                  <a:srgbClr val="C00000"/>
                </a:solidFill>
                <a:cs typeface="Calibri"/>
              </a:rPr>
              <a:t>ӊ</a:t>
            </a:r>
            <a:r>
              <a:rPr lang="sah-RU" dirty="0" smtClean="0">
                <a:solidFill>
                  <a:srgbClr val="C00000"/>
                </a:solidFill>
              </a:rPr>
              <a:t>хо 500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ah-RU" dirty="0" smtClean="0"/>
              <a:t>“Алантай Боотур” </a:t>
            </a:r>
            <a:r>
              <a:rPr lang="ru-RU" dirty="0" smtClean="0">
                <a:solidFill>
                  <a:srgbClr val="C00000"/>
                </a:solidFill>
              </a:rPr>
              <a:t>о</a:t>
            </a:r>
            <a:r>
              <a:rPr lang="sah-RU" dirty="0" smtClean="0">
                <a:solidFill>
                  <a:srgbClr val="C00000"/>
                </a:solidFill>
              </a:rPr>
              <a:t>ло</a:t>
            </a:r>
            <a:r>
              <a:rPr lang="ru-RU" dirty="0" err="1" smtClean="0">
                <a:solidFill>
                  <a:srgbClr val="C00000"/>
                </a:solidFill>
                <a:cs typeface="Calibri"/>
              </a:rPr>
              <a:t>ӊ</a:t>
            </a:r>
            <a:r>
              <a:rPr lang="sah-RU" dirty="0" smtClean="0">
                <a:solidFill>
                  <a:srgbClr val="C00000"/>
                </a:solidFill>
              </a:rPr>
              <a:t>хону </a:t>
            </a:r>
            <a:r>
              <a:rPr lang="sah-RU" dirty="0" smtClean="0"/>
              <a:t>ким суруйбутай?</a:t>
            </a:r>
          </a:p>
          <a:p>
            <a:endParaRPr lang="sah-RU" dirty="0" smtClean="0"/>
          </a:p>
          <a:p>
            <a:endParaRPr lang="sah-RU" dirty="0" smtClean="0"/>
          </a:p>
          <a:p>
            <a:endParaRPr lang="sah-RU" dirty="0" smtClean="0"/>
          </a:p>
          <a:p>
            <a:endParaRPr lang="sah-RU" dirty="0" smtClean="0"/>
          </a:p>
          <a:p>
            <a:r>
              <a:rPr lang="ru-RU" dirty="0" smtClean="0"/>
              <a:t>Е</a:t>
            </a:r>
            <a:r>
              <a:rPr lang="sah-RU" dirty="0" smtClean="0"/>
              <a:t>гор Герасимович Охлопков-Буоратай</a:t>
            </a:r>
          </a:p>
          <a:p>
            <a:endParaRPr lang="ru-RU" dirty="0"/>
          </a:p>
        </p:txBody>
      </p:sp>
      <p:sp>
        <p:nvSpPr>
          <p:cNvPr id="4" name="Скругленный прямоугольник 3">
            <a:hlinkClick r:id="rId2" action="ppaction://hlinksldjump"/>
          </p:cNvPr>
          <p:cNvSpPr/>
          <p:nvPr/>
        </p:nvSpPr>
        <p:spPr>
          <a:xfrm>
            <a:off x="5786446" y="3500438"/>
            <a:ext cx="2286016" cy="9286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err="1" smtClean="0"/>
              <a:t>Иннигэр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Нам </a:t>
            </a:r>
            <a:r>
              <a:rPr lang="ru-RU" dirty="0" err="1" smtClean="0">
                <a:solidFill>
                  <a:srgbClr val="00B050"/>
                </a:solidFill>
              </a:rPr>
              <a:t>сирэ</a:t>
            </a:r>
            <a:r>
              <a:rPr lang="ru-RU" dirty="0" smtClean="0">
                <a:solidFill>
                  <a:srgbClr val="00B050"/>
                </a:solidFill>
              </a:rPr>
              <a:t> 100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Илья Егорович Винокуров </a:t>
            </a:r>
            <a:r>
              <a:rPr lang="ru-RU" dirty="0" err="1" smtClean="0"/>
              <a:t>аатын</a:t>
            </a:r>
            <a:r>
              <a:rPr lang="ru-RU" dirty="0" smtClean="0"/>
              <a:t> </a:t>
            </a:r>
            <a:r>
              <a:rPr lang="ru-RU" dirty="0" err="1" smtClean="0"/>
              <a:t>Нам</a:t>
            </a:r>
            <a:r>
              <a:rPr lang="ru-RU" dirty="0" err="1" smtClean="0">
                <a:cs typeface="Calibri"/>
              </a:rPr>
              <a:t>ӊа</a:t>
            </a:r>
            <a:r>
              <a:rPr lang="ru-RU" dirty="0" err="1" smtClean="0"/>
              <a:t>  туохха</a:t>
            </a:r>
            <a:r>
              <a:rPr lang="ru-RU" dirty="0" smtClean="0"/>
              <a:t>   </a:t>
            </a:r>
            <a:r>
              <a:rPr lang="ru-RU" dirty="0" err="1" smtClean="0"/>
              <a:t>и</a:t>
            </a:r>
            <a:r>
              <a:rPr lang="ru-RU" dirty="0" err="1" smtClean="0">
                <a:latin typeface="Calibri"/>
                <a:cs typeface="Calibri"/>
              </a:rPr>
              <a:t>ӊэриллибитэй</a:t>
            </a:r>
            <a:r>
              <a:rPr lang="ru-RU" dirty="0" smtClean="0"/>
              <a:t>?</a:t>
            </a:r>
          </a:p>
          <a:p>
            <a:endParaRPr lang="ru-RU" sz="2400" dirty="0" smtClean="0"/>
          </a:p>
          <a:p>
            <a:r>
              <a:rPr lang="ru-RU" sz="2400" dirty="0" smtClean="0"/>
              <a:t>Намнаа5ы </a:t>
            </a:r>
            <a:r>
              <a:rPr lang="ru-RU" sz="2400" dirty="0" err="1" smtClean="0"/>
              <a:t>педагогическай</a:t>
            </a:r>
            <a:r>
              <a:rPr lang="ru-RU" sz="2400" dirty="0" smtClean="0"/>
              <a:t> колледж</a:t>
            </a:r>
          </a:p>
          <a:p>
            <a:r>
              <a:rPr lang="sah-RU" sz="2400" dirty="0" smtClean="0"/>
              <a:t>Хаты</a:t>
            </a:r>
            <a:r>
              <a:rPr lang="ru-RU" sz="2400" dirty="0" err="1" smtClean="0">
                <a:latin typeface="Calibri"/>
                <a:cs typeface="Calibri"/>
              </a:rPr>
              <a:t>ӊ</a:t>
            </a:r>
            <a:r>
              <a:rPr lang="sah-RU" sz="2400" dirty="0" smtClean="0"/>
              <a:t>-Арыы музейа</a:t>
            </a:r>
            <a:endParaRPr lang="ru-RU" sz="2400" dirty="0" smtClean="0"/>
          </a:p>
          <a:p>
            <a:r>
              <a:rPr lang="ru-RU" sz="2400" dirty="0" err="1" smtClean="0"/>
              <a:t>Хаты</a:t>
            </a:r>
            <a:r>
              <a:rPr lang="ru-RU" sz="2400" dirty="0" err="1" smtClean="0">
                <a:latin typeface="Calibri"/>
                <a:cs typeface="Calibri"/>
              </a:rPr>
              <a:t>ӊ</a:t>
            </a:r>
            <a:r>
              <a:rPr lang="ru-RU" sz="2400" dirty="0" err="1" smtClean="0"/>
              <a:t>-Арыы орто</a:t>
            </a:r>
            <a:r>
              <a:rPr lang="ru-RU" sz="2400" dirty="0" smtClean="0"/>
              <a:t> </a:t>
            </a:r>
            <a:r>
              <a:rPr lang="ru-RU" sz="2400" dirty="0" err="1" smtClean="0"/>
              <a:t>оскуолата</a:t>
            </a:r>
            <a:endParaRPr lang="ru-RU" sz="2400" dirty="0" smtClean="0"/>
          </a:p>
          <a:p>
            <a:r>
              <a:rPr lang="ru-RU" sz="2400" dirty="0" err="1" smtClean="0"/>
              <a:t>Уулусса</a:t>
            </a:r>
            <a:r>
              <a:rPr lang="ru-RU" sz="2400" dirty="0" smtClean="0"/>
              <a:t> </a:t>
            </a:r>
          </a:p>
        </p:txBody>
      </p:sp>
      <p:sp>
        <p:nvSpPr>
          <p:cNvPr id="4" name="Скругленный прямоугольник 3">
            <a:hlinkClick r:id="rId2" action="ppaction://hlinksldjump"/>
          </p:cNvPr>
          <p:cNvSpPr/>
          <p:nvPr/>
        </p:nvSpPr>
        <p:spPr>
          <a:xfrm>
            <a:off x="5857884" y="4929198"/>
            <a:ext cx="2286016" cy="9286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err="1" smtClean="0"/>
              <a:t>Иннигэр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Нам </a:t>
            </a:r>
            <a:r>
              <a:rPr lang="ru-RU" dirty="0" err="1" smtClean="0">
                <a:solidFill>
                  <a:srgbClr val="00B050"/>
                </a:solidFill>
              </a:rPr>
              <a:t>сирэ</a:t>
            </a:r>
            <a:r>
              <a:rPr lang="ru-RU" dirty="0" smtClean="0">
                <a:solidFill>
                  <a:srgbClr val="00B050"/>
                </a:solidFill>
              </a:rPr>
              <a:t> 200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Нам </a:t>
            </a:r>
            <a:r>
              <a:rPr lang="ru-RU" dirty="0" err="1" smtClean="0"/>
              <a:t>улуу</a:t>
            </a:r>
            <a:r>
              <a:rPr lang="en-US" dirty="0" smtClean="0"/>
              <a:t>h</a:t>
            </a:r>
            <a:r>
              <a:rPr lang="ru-RU" dirty="0" err="1" smtClean="0"/>
              <a:t>уттан</a:t>
            </a:r>
            <a:r>
              <a:rPr lang="ru-RU" dirty="0" smtClean="0"/>
              <a:t> </a:t>
            </a:r>
            <a:r>
              <a:rPr lang="ru-RU" dirty="0" err="1" smtClean="0"/>
              <a:t>т</a:t>
            </a:r>
            <a:r>
              <a:rPr lang="ru-RU" dirty="0" err="1" smtClean="0">
                <a:latin typeface="Times New Roman"/>
                <a:cs typeface="Times New Roman"/>
              </a:rPr>
              <a:t>ө</a:t>
            </a:r>
            <a:r>
              <a:rPr lang="ru-RU" dirty="0" err="1" smtClean="0"/>
              <a:t>р</a:t>
            </a:r>
            <a:r>
              <a:rPr lang="ru-RU" dirty="0" err="1" smtClean="0">
                <a:latin typeface="Calibri"/>
                <a:cs typeface="Calibri"/>
              </a:rPr>
              <a:t>ү</a:t>
            </a:r>
            <a:r>
              <a:rPr lang="ru-RU" dirty="0" err="1" smtClean="0"/>
              <a:t>ттээх аатырбыт</a:t>
            </a:r>
            <a:r>
              <a:rPr lang="ru-RU" dirty="0" smtClean="0"/>
              <a:t> </a:t>
            </a:r>
            <a:r>
              <a:rPr lang="ru-RU" dirty="0" err="1" smtClean="0"/>
              <a:t>оло</a:t>
            </a:r>
            <a:r>
              <a:rPr lang="ru-RU" dirty="0" err="1" smtClean="0">
                <a:latin typeface="Calibri"/>
                <a:cs typeface="Calibri"/>
              </a:rPr>
              <a:t>ӊ</a:t>
            </a:r>
            <a:r>
              <a:rPr lang="ru-RU" dirty="0" err="1" smtClean="0"/>
              <a:t>хо</a:t>
            </a:r>
            <a:r>
              <a:rPr lang="en-US" dirty="0" smtClean="0"/>
              <a:t>h</a:t>
            </a:r>
            <a:r>
              <a:rPr lang="ru-RU" dirty="0" err="1" smtClean="0"/>
              <a:t>уттар</a:t>
            </a:r>
            <a:r>
              <a:rPr lang="ru-RU" dirty="0" smtClean="0"/>
              <a:t> кимнээ5ий?</a:t>
            </a:r>
          </a:p>
          <a:p>
            <a:endParaRPr lang="ru-RU" dirty="0" smtClean="0"/>
          </a:p>
          <a:p>
            <a:pPr marL="342900" lvl="1" indent="-342900">
              <a:buFont typeface="Arial" pitchFamily="34" charset="0"/>
              <a:buChar char="•"/>
            </a:pPr>
            <a:r>
              <a:rPr lang="ru-RU" dirty="0" err="1" smtClean="0"/>
              <a:t>Прокопий</a:t>
            </a:r>
            <a:r>
              <a:rPr lang="ru-RU" dirty="0" smtClean="0"/>
              <a:t> Прокопьевич </a:t>
            </a:r>
            <a:r>
              <a:rPr lang="ru-RU" dirty="0" err="1" smtClean="0"/>
              <a:t>Ядрихинскай</a:t>
            </a:r>
            <a:r>
              <a:rPr lang="ru-RU" dirty="0" smtClean="0"/>
              <a:t>- </a:t>
            </a:r>
            <a:r>
              <a:rPr lang="ru-RU" dirty="0" err="1" smtClean="0"/>
              <a:t>Бэдьээлэ</a:t>
            </a:r>
            <a:r>
              <a:rPr lang="ru-RU" dirty="0" smtClean="0"/>
              <a:t>, Егор Герасимович </a:t>
            </a:r>
            <a:r>
              <a:rPr lang="ru-RU" dirty="0" err="1" smtClean="0"/>
              <a:t>Охлопков-Буоратай</a:t>
            </a:r>
            <a:r>
              <a:rPr lang="ru-RU" dirty="0" smtClean="0"/>
              <a:t>.</a:t>
            </a:r>
            <a:endParaRPr lang="ru-RU" sz="2000" dirty="0" smtClean="0"/>
          </a:p>
          <a:p>
            <a:endParaRPr lang="ru-RU" dirty="0"/>
          </a:p>
        </p:txBody>
      </p:sp>
      <p:sp>
        <p:nvSpPr>
          <p:cNvPr id="4" name="Скругленный прямоугольник 3">
            <a:hlinkClick r:id="rId2" action="ppaction://hlinksldjump"/>
          </p:cNvPr>
          <p:cNvSpPr/>
          <p:nvPr/>
        </p:nvSpPr>
        <p:spPr>
          <a:xfrm>
            <a:off x="5857884" y="4929198"/>
            <a:ext cx="2286016" cy="9286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err="1" smtClean="0"/>
              <a:t>Иннигэр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Нам </a:t>
            </a:r>
            <a:r>
              <a:rPr lang="ru-RU" dirty="0" err="1" smtClean="0">
                <a:solidFill>
                  <a:srgbClr val="00B050"/>
                </a:solidFill>
              </a:rPr>
              <a:t>сирэ</a:t>
            </a:r>
            <a:r>
              <a:rPr lang="ru-RU" dirty="0" smtClean="0">
                <a:solidFill>
                  <a:srgbClr val="00B050"/>
                </a:solidFill>
              </a:rPr>
              <a:t> 300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«</a:t>
            </a:r>
            <a:r>
              <a:rPr lang="ru-RU" dirty="0" err="1" smtClean="0"/>
              <a:t>Уолан</a:t>
            </a:r>
            <a:r>
              <a:rPr lang="ru-RU" dirty="0" smtClean="0"/>
              <a:t> </a:t>
            </a:r>
            <a:r>
              <a:rPr lang="ru-RU" dirty="0" err="1" smtClean="0"/>
              <a:t>Эрилик</a:t>
            </a:r>
            <a:r>
              <a:rPr lang="ru-RU" dirty="0" smtClean="0"/>
              <a:t>» </a:t>
            </a:r>
            <a:r>
              <a:rPr lang="ru-RU" dirty="0" err="1" smtClean="0"/>
              <a:t>поэманы</a:t>
            </a:r>
            <a:r>
              <a:rPr lang="ru-RU" dirty="0" smtClean="0"/>
              <a:t> </a:t>
            </a:r>
            <a:r>
              <a:rPr lang="ru-RU" dirty="0" err="1" smtClean="0"/>
              <a:t>ким</a:t>
            </a:r>
            <a:r>
              <a:rPr lang="ru-RU" dirty="0" smtClean="0"/>
              <a:t> </a:t>
            </a:r>
            <a:r>
              <a:rPr lang="ru-RU" dirty="0" err="1" smtClean="0"/>
              <a:t>суруйбутай</a:t>
            </a:r>
            <a:r>
              <a:rPr lang="ru-RU" dirty="0" smtClean="0"/>
              <a:t>?</a:t>
            </a:r>
          </a:p>
          <a:p>
            <a:endParaRPr lang="ru-RU" dirty="0" smtClean="0"/>
          </a:p>
          <a:p>
            <a:endParaRPr lang="ru-RU" dirty="0" smtClean="0"/>
          </a:p>
        </p:txBody>
      </p:sp>
      <p:sp>
        <p:nvSpPr>
          <p:cNvPr id="5" name="Прямоугольник 4"/>
          <p:cNvSpPr/>
          <p:nvPr/>
        </p:nvSpPr>
        <p:spPr>
          <a:xfrm>
            <a:off x="857224" y="2714620"/>
            <a:ext cx="7358114" cy="221457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Ефрем Степанович </a:t>
            </a:r>
            <a:r>
              <a:rPr lang="ru-RU" sz="2400" dirty="0" err="1" smtClean="0">
                <a:solidFill>
                  <a:schemeClr val="tx1"/>
                </a:solidFill>
              </a:rPr>
              <a:t>Сивцев</a:t>
            </a:r>
            <a:r>
              <a:rPr lang="ru-RU" sz="2400" dirty="0" smtClean="0">
                <a:solidFill>
                  <a:schemeClr val="tx1"/>
                </a:solidFill>
              </a:rPr>
              <a:t> - </a:t>
            </a:r>
            <a:r>
              <a:rPr lang="ru-RU" sz="2400" dirty="0" err="1" smtClean="0">
                <a:solidFill>
                  <a:schemeClr val="tx1"/>
                </a:solidFill>
              </a:rPr>
              <a:t>Таллан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Бурэ</a:t>
            </a:r>
            <a:endParaRPr lang="ru-RU" sz="2400" dirty="0" smtClean="0">
              <a:solidFill>
                <a:schemeClr val="tx1"/>
              </a:solidFill>
            </a:endParaRPr>
          </a:p>
          <a:p>
            <a:pPr algn="ctr"/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>
            <a:hlinkClick r:id="rId2" action="ppaction://hlinksldjump"/>
          </p:cNvPr>
          <p:cNvSpPr/>
          <p:nvPr/>
        </p:nvSpPr>
        <p:spPr>
          <a:xfrm>
            <a:off x="5929322" y="5143512"/>
            <a:ext cx="2286016" cy="9286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err="1" smtClean="0"/>
              <a:t>Иннигэр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Нам </a:t>
            </a:r>
            <a:r>
              <a:rPr lang="ru-RU" dirty="0" err="1" smtClean="0">
                <a:solidFill>
                  <a:srgbClr val="00B050"/>
                </a:solidFill>
              </a:rPr>
              <a:t>сирэ</a:t>
            </a:r>
            <a:r>
              <a:rPr lang="ru-RU" dirty="0" smtClean="0">
                <a:solidFill>
                  <a:srgbClr val="00B050"/>
                </a:solidFill>
              </a:rPr>
              <a:t> 400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ah-RU" dirty="0" smtClean="0"/>
              <a:t>...Днепр тымныы долгуннарын туоруур саха уола, тула ууга бырдааттанар ардах буулдьа суола? </a:t>
            </a:r>
            <a:r>
              <a:rPr lang="ru-RU" dirty="0" smtClean="0"/>
              <a:t>К</a:t>
            </a:r>
            <a:r>
              <a:rPr lang="sah-RU" dirty="0" smtClean="0"/>
              <a:t>им хо</a:t>
            </a:r>
            <a:r>
              <a:rPr lang="en-US" dirty="0" smtClean="0"/>
              <a:t>h</a:t>
            </a:r>
            <a:r>
              <a:rPr lang="sah-RU" dirty="0" smtClean="0"/>
              <a:t>ооной? </a:t>
            </a:r>
            <a:r>
              <a:rPr lang="ru-RU" dirty="0" smtClean="0"/>
              <a:t>К</a:t>
            </a:r>
            <a:r>
              <a:rPr lang="sah-RU" dirty="0" smtClean="0"/>
              <a:t>имиэхэ анаабыта?</a:t>
            </a:r>
          </a:p>
          <a:p>
            <a:endParaRPr lang="sah-RU" dirty="0" smtClean="0"/>
          </a:p>
          <a:p>
            <a:endParaRPr lang="sah-RU" dirty="0" smtClean="0"/>
          </a:p>
          <a:p>
            <a:r>
              <a:rPr lang="ru-RU" dirty="0" smtClean="0"/>
              <a:t>И</a:t>
            </a:r>
            <a:r>
              <a:rPr lang="sah-RU" dirty="0" smtClean="0"/>
              <a:t>лья Дорофеевич Винокуров-Ча5ыл5ан “Герой ту</a:t>
            </a:r>
            <a:r>
              <a:rPr lang="en-US" dirty="0" smtClean="0"/>
              <a:t>h</a:t>
            </a:r>
            <a:r>
              <a:rPr lang="sah-RU" dirty="0" smtClean="0"/>
              <a:t>унан ырыа” Федор Попов </a:t>
            </a:r>
            <a:endParaRPr lang="ru-RU" dirty="0"/>
          </a:p>
        </p:txBody>
      </p:sp>
      <p:sp>
        <p:nvSpPr>
          <p:cNvPr id="4" name="Скругленный прямоугольник 3">
            <a:hlinkClick r:id="rId2" action="ppaction://hlinksldjump"/>
          </p:cNvPr>
          <p:cNvSpPr/>
          <p:nvPr/>
        </p:nvSpPr>
        <p:spPr>
          <a:xfrm>
            <a:off x="6572264" y="5572140"/>
            <a:ext cx="2286016" cy="9286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err="1" smtClean="0"/>
              <a:t>Иннигэр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Нам </a:t>
            </a:r>
            <a:r>
              <a:rPr lang="ru-RU" dirty="0" err="1" smtClean="0">
                <a:solidFill>
                  <a:srgbClr val="00B050"/>
                </a:solidFill>
              </a:rPr>
              <a:t>сирэ</a:t>
            </a:r>
            <a:r>
              <a:rPr lang="ru-RU" dirty="0" smtClean="0">
                <a:solidFill>
                  <a:srgbClr val="00B050"/>
                </a:solidFill>
              </a:rPr>
              <a:t> 500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ah-RU" dirty="0" smtClean="0"/>
              <a:t>Нам сириттэн т</a:t>
            </a:r>
            <a:r>
              <a:rPr lang="ru-RU" dirty="0" err="1" smtClean="0">
                <a:latin typeface="Times New Roman"/>
                <a:cs typeface="Times New Roman"/>
              </a:rPr>
              <a:t>өр</a:t>
            </a:r>
            <a:r>
              <a:rPr lang="ru-RU" dirty="0" err="1" smtClean="0">
                <a:latin typeface="Calibri"/>
                <a:cs typeface="Calibri"/>
              </a:rPr>
              <a:t>үттээх саха</a:t>
            </a:r>
            <a:r>
              <a:rPr lang="ru-RU" dirty="0" smtClean="0">
                <a:latin typeface="Calibri"/>
                <a:cs typeface="Calibri"/>
              </a:rPr>
              <a:t> </a:t>
            </a:r>
            <a:r>
              <a:rPr lang="ru-RU" dirty="0" err="1" smtClean="0">
                <a:latin typeface="Calibri"/>
                <a:cs typeface="Calibri"/>
              </a:rPr>
              <a:t>биллэр</a:t>
            </a:r>
            <a:r>
              <a:rPr lang="ru-RU" dirty="0" smtClean="0">
                <a:latin typeface="Calibri"/>
                <a:cs typeface="Calibri"/>
              </a:rPr>
              <a:t> </a:t>
            </a:r>
            <a:r>
              <a:rPr lang="ru-RU" dirty="0" err="1" smtClean="0">
                <a:latin typeface="Calibri"/>
                <a:cs typeface="Calibri"/>
              </a:rPr>
              <a:t>поэтессата</a:t>
            </a:r>
            <a:r>
              <a:rPr lang="ru-RU" dirty="0" smtClean="0">
                <a:latin typeface="Calibri"/>
                <a:cs typeface="Calibri"/>
              </a:rPr>
              <a:t>.</a:t>
            </a:r>
          </a:p>
          <a:p>
            <a:endParaRPr lang="sah-RU" dirty="0" smtClean="0">
              <a:latin typeface="Calibri"/>
              <a:cs typeface="Calibri"/>
            </a:endParaRPr>
          </a:p>
          <a:p>
            <a:endParaRPr lang="sah-RU" dirty="0" smtClean="0">
              <a:latin typeface="Calibri"/>
              <a:cs typeface="Calibri"/>
            </a:endParaRPr>
          </a:p>
          <a:p>
            <a:endParaRPr lang="sah-RU" dirty="0" smtClean="0">
              <a:latin typeface="Calibri"/>
              <a:cs typeface="Calibri"/>
            </a:endParaRPr>
          </a:p>
          <a:p>
            <a:r>
              <a:rPr lang="sah-RU" dirty="0" smtClean="0">
                <a:latin typeface="Calibri"/>
                <a:cs typeface="Calibri"/>
              </a:rPr>
              <a:t>Анна Парникова-Сабарай Илгэ</a:t>
            </a:r>
            <a:endParaRPr lang="ru-RU" dirty="0"/>
          </a:p>
        </p:txBody>
      </p:sp>
      <p:sp>
        <p:nvSpPr>
          <p:cNvPr id="4" name="Скругленный прямоугольник 3">
            <a:hlinkClick r:id="rId2" action="ppaction://hlinksldjump"/>
          </p:cNvPr>
          <p:cNvSpPr/>
          <p:nvPr/>
        </p:nvSpPr>
        <p:spPr>
          <a:xfrm>
            <a:off x="6572264" y="5572140"/>
            <a:ext cx="2286016" cy="9286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err="1" smtClean="0">
                <a:hlinkClick r:id="rId2" action="ppaction://hlinksldjump"/>
              </a:rPr>
              <a:t>Иннигэр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11288"/>
          </a:xfrm>
        </p:spPr>
        <p:txBody>
          <a:bodyPr>
            <a:normAutofit fontScale="90000"/>
          </a:bodyPr>
          <a:lstStyle/>
          <a:p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Киинэ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100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2700" dirty="0" smtClean="0"/>
              <a:t>Нам </a:t>
            </a:r>
            <a:r>
              <a:rPr lang="ru-RU" sz="2700" dirty="0" err="1" smtClean="0"/>
              <a:t>сиригэр</a:t>
            </a:r>
            <a:r>
              <a:rPr lang="ru-RU" sz="2700" dirty="0" smtClean="0"/>
              <a:t> </a:t>
            </a:r>
            <a:r>
              <a:rPr lang="ru-RU" sz="2700" dirty="0" err="1" smtClean="0"/>
              <a:t>ханнык</a:t>
            </a:r>
            <a:r>
              <a:rPr lang="ru-RU" sz="2700" dirty="0" smtClean="0"/>
              <a:t> </a:t>
            </a:r>
            <a:r>
              <a:rPr lang="ru-RU" sz="2700" dirty="0" err="1" smtClean="0"/>
              <a:t>киинэлэр</a:t>
            </a:r>
            <a:r>
              <a:rPr lang="ru-RU" sz="2700" dirty="0" smtClean="0"/>
              <a:t> </a:t>
            </a:r>
            <a:r>
              <a:rPr lang="ru-RU" sz="2700" dirty="0" err="1" smtClean="0"/>
              <a:t>уьуллубуттарай</a:t>
            </a:r>
            <a:r>
              <a:rPr lang="ru-RU" sz="2700" dirty="0" smtClean="0"/>
              <a:t>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sz="2400" dirty="0" smtClean="0"/>
              <a:t>«Гектар», «15 кун», «Первые», «</a:t>
            </a:r>
            <a:r>
              <a:rPr lang="ru-RU" sz="2400" dirty="0" err="1" smtClean="0"/>
              <a:t>Тыгын</a:t>
            </a:r>
            <a:r>
              <a:rPr lang="ru-RU" sz="2400" dirty="0" smtClean="0"/>
              <a:t> Дархан»</a:t>
            </a:r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86512" y="3500438"/>
            <a:ext cx="2428892" cy="1661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Скругленный прямоугольник 9">
            <a:hlinkClick r:id="rId3" action="ppaction://hlinksldjump"/>
          </p:cNvPr>
          <p:cNvSpPr/>
          <p:nvPr/>
        </p:nvSpPr>
        <p:spPr>
          <a:xfrm>
            <a:off x="6572264" y="5572140"/>
            <a:ext cx="2286016" cy="9286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err="1" smtClean="0"/>
              <a:t>Иннигэр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>
                <a:solidFill>
                  <a:srgbClr val="0070C0"/>
                </a:solidFill>
              </a:rPr>
              <a:t>Оонньуу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сыала-соруга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ү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  <a:latin typeface="Times New Roman"/>
                <a:cs typeface="Times New Roman"/>
              </a:rPr>
              <a:t>ө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рэнээччи т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  <a:latin typeface="Times New Roman"/>
                <a:cs typeface="Times New Roman"/>
              </a:rPr>
              <a:t>ө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р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  <a:latin typeface="Times New Roman"/>
                <a:cs typeface="Times New Roman"/>
              </a:rPr>
              <a:t>өө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б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ү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т  литературатын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тылын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культуратын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билиитин-к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  <a:latin typeface="Times New Roman"/>
                <a:cs typeface="Times New Roman"/>
              </a:rPr>
              <a:t>ө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р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үү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т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ү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н чи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ӊ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этии.</a:t>
            </a:r>
            <a:endParaRPr lang="ru-RU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Тургэнник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толкуйдуур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дьо5уру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сайыннарыы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.</a:t>
            </a:r>
          </a:p>
          <a:p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Киинэ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200</a:t>
            </a:r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2054" name="Picture 6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714612" y="2500306"/>
            <a:ext cx="3857652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xtBox 9"/>
          <p:cNvSpPr txBox="1"/>
          <p:nvPr/>
        </p:nvSpPr>
        <p:spPr>
          <a:xfrm>
            <a:off x="714348" y="1500174"/>
            <a:ext cx="73581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 err="1" smtClean="0"/>
              <a:t>Бу</a:t>
            </a:r>
            <a:r>
              <a:rPr lang="ru-RU" sz="2400" dirty="0" smtClean="0"/>
              <a:t> </a:t>
            </a:r>
            <a:r>
              <a:rPr lang="ru-RU" sz="2400" dirty="0" err="1" smtClean="0"/>
              <a:t>ханнык</a:t>
            </a:r>
            <a:r>
              <a:rPr lang="ru-RU" sz="2400" dirty="0" smtClean="0"/>
              <a:t> </a:t>
            </a:r>
            <a:r>
              <a:rPr lang="ru-RU" sz="2400" dirty="0" err="1" smtClean="0"/>
              <a:t>киинэний</a:t>
            </a:r>
            <a:r>
              <a:rPr lang="ru-RU" sz="2400" dirty="0" smtClean="0"/>
              <a:t>? </a:t>
            </a:r>
            <a:r>
              <a:rPr lang="ru-RU" sz="2400" dirty="0" err="1" smtClean="0"/>
              <a:t>Ханнык</a:t>
            </a:r>
            <a:r>
              <a:rPr lang="ru-RU" sz="2400" dirty="0" smtClean="0"/>
              <a:t> </a:t>
            </a:r>
            <a:r>
              <a:rPr lang="ru-RU" sz="2400" dirty="0" err="1" smtClean="0"/>
              <a:t>суруйааччы</a:t>
            </a:r>
            <a:r>
              <a:rPr lang="ru-RU" sz="2400" dirty="0" smtClean="0"/>
              <a:t> </a:t>
            </a:r>
            <a:r>
              <a:rPr lang="ru-RU" sz="2400" dirty="0" err="1" smtClean="0"/>
              <a:t>айымньытынан</a:t>
            </a:r>
            <a:r>
              <a:rPr lang="ru-RU" sz="2400" dirty="0" smtClean="0"/>
              <a:t> </a:t>
            </a:r>
            <a:r>
              <a:rPr lang="ru-RU" sz="2400" dirty="0" err="1" smtClean="0"/>
              <a:t>уьуллубутай</a:t>
            </a:r>
            <a:r>
              <a:rPr lang="ru-RU" sz="2400" dirty="0" smtClean="0"/>
              <a:t>?</a:t>
            </a:r>
            <a:endParaRPr lang="ru-RU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1428728" y="5214950"/>
            <a:ext cx="62151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«</a:t>
            </a:r>
            <a:r>
              <a:rPr lang="ru-RU" dirty="0" err="1" smtClean="0"/>
              <a:t>Сааскы</a:t>
            </a:r>
            <a:r>
              <a:rPr lang="ru-RU" dirty="0" smtClean="0"/>
              <a:t> </a:t>
            </a:r>
            <a:r>
              <a:rPr lang="ru-RU" dirty="0" err="1" smtClean="0"/>
              <a:t>кэм</a:t>
            </a:r>
            <a:r>
              <a:rPr lang="ru-RU" dirty="0" smtClean="0"/>
              <a:t>». </a:t>
            </a:r>
            <a:r>
              <a:rPr lang="ru-RU" dirty="0" err="1" smtClean="0"/>
              <a:t>Амма</a:t>
            </a:r>
            <a:r>
              <a:rPr lang="ru-RU" dirty="0" smtClean="0"/>
              <a:t> </a:t>
            </a:r>
            <a:r>
              <a:rPr lang="ru-RU" dirty="0" err="1" smtClean="0"/>
              <a:t>Аччыгыйа</a:t>
            </a:r>
            <a:r>
              <a:rPr lang="ru-RU" dirty="0" smtClean="0"/>
              <a:t> «</a:t>
            </a:r>
            <a:r>
              <a:rPr lang="ru-RU" dirty="0" err="1" smtClean="0"/>
              <a:t>Сааскы</a:t>
            </a:r>
            <a:r>
              <a:rPr lang="ru-RU" dirty="0" smtClean="0"/>
              <a:t> </a:t>
            </a:r>
            <a:r>
              <a:rPr lang="ru-RU" dirty="0" err="1" smtClean="0"/>
              <a:t>кэм</a:t>
            </a:r>
            <a:r>
              <a:rPr lang="ru-RU" dirty="0" smtClean="0"/>
              <a:t>» </a:t>
            </a:r>
            <a:r>
              <a:rPr lang="ru-RU" dirty="0" err="1" smtClean="0"/>
              <a:t>романынан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6" name="Скругленный прямоугольник 5">
            <a:hlinkClick r:id="rId3" action="ppaction://hlinksldjump"/>
          </p:cNvPr>
          <p:cNvSpPr/>
          <p:nvPr/>
        </p:nvSpPr>
        <p:spPr>
          <a:xfrm>
            <a:off x="6357950" y="5643578"/>
            <a:ext cx="2286016" cy="9286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err="1" smtClean="0"/>
              <a:t>Иннигэр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Киинэ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300</a:t>
            </a:r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dirty="0" err="1" smtClean="0"/>
              <a:t>Сахафильм</a:t>
            </a:r>
            <a:r>
              <a:rPr lang="ru-RU" sz="2000" dirty="0" smtClean="0"/>
              <a:t> директора, «</a:t>
            </a:r>
            <a:r>
              <a:rPr lang="ru-RU" sz="2000" dirty="0" err="1" smtClean="0"/>
              <a:t>Детсат</a:t>
            </a:r>
            <a:r>
              <a:rPr lang="ru-RU" sz="2000" dirty="0" smtClean="0"/>
              <a:t>» </a:t>
            </a:r>
            <a:r>
              <a:rPr lang="ru-RU" sz="2000" dirty="0" err="1" smtClean="0"/>
              <a:t>айар</a:t>
            </a:r>
            <a:r>
              <a:rPr lang="ru-RU" sz="2000" dirty="0" smtClean="0"/>
              <a:t> </a:t>
            </a:r>
            <a:r>
              <a:rPr lang="ru-RU" sz="2000" dirty="0" err="1" smtClean="0"/>
              <a:t>б</a:t>
            </a:r>
            <a:r>
              <a:rPr lang="ru-RU" sz="2000" dirty="0" err="1" smtClean="0">
                <a:latin typeface="Times New Roman"/>
                <a:cs typeface="Times New Roman"/>
              </a:rPr>
              <a:t>ө</a:t>
            </a:r>
            <a:r>
              <a:rPr lang="ru-RU" sz="2000" dirty="0" err="1" smtClean="0"/>
              <a:t>л</a:t>
            </a:r>
            <a:r>
              <a:rPr lang="ru-RU" sz="2000" dirty="0" err="1" smtClean="0">
                <a:latin typeface="Times New Roman"/>
                <a:cs typeface="Times New Roman"/>
              </a:rPr>
              <a:t>ө</a:t>
            </a:r>
            <a:r>
              <a:rPr lang="ru-RU" sz="2000" dirty="0" err="1" smtClean="0"/>
              <a:t>х </a:t>
            </a:r>
            <a:r>
              <a:rPr lang="ru-RU" sz="2000" dirty="0" smtClean="0"/>
              <a:t>кыттыылааа5а, </a:t>
            </a:r>
            <a:r>
              <a:rPr lang="ru-RU" sz="2000" dirty="0" err="1" smtClean="0"/>
              <a:t>артыыс</a:t>
            </a:r>
            <a:r>
              <a:rPr lang="ru-RU" sz="2000" dirty="0" smtClean="0"/>
              <a:t>, продюсер </a:t>
            </a:r>
            <a:r>
              <a:rPr lang="ru-RU" sz="2000" dirty="0" err="1" smtClean="0"/>
              <a:t>аата</a:t>
            </a:r>
            <a:r>
              <a:rPr lang="ru-RU" sz="2000" dirty="0" smtClean="0"/>
              <a:t>.</a:t>
            </a:r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14546" y="2357430"/>
            <a:ext cx="3214710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1785918" y="5286388"/>
            <a:ext cx="56436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Дмитрий Шадрин</a:t>
            </a:r>
            <a:endParaRPr lang="ru-RU" dirty="0"/>
          </a:p>
        </p:txBody>
      </p:sp>
      <p:sp>
        <p:nvSpPr>
          <p:cNvPr id="7" name="Скругленный прямоугольник 6">
            <a:hlinkClick r:id="rId3" action="ppaction://hlinksldjump"/>
          </p:cNvPr>
          <p:cNvSpPr/>
          <p:nvPr/>
        </p:nvSpPr>
        <p:spPr>
          <a:xfrm>
            <a:off x="5857884" y="4929198"/>
            <a:ext cx="2286016" cy="9286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err="1" smtClean="0"/>
              <a:t>Иннигэр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Киинэ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4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00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42910" y="1285860"/>
            <a:ext cx="750099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/>
              <a:t>«</a:t>
            </a:r>
            <a:r>
              <a:rPr lang="ru-RU" sz="3200" dirty="0" err="1" smtClean="0"/>
              <a:t>Дикти</a:t>
            </a:r>
            <a:r>
              <a:rPr lang="ru-RU" sz="3200" dirty="0" smtClean="0"/>
              <a:t> </a:t>
            </a:r>
            <a:r>
              <a:rPr lang="ru-RU" sz="3200" dirty="0" err="1" smtClean="0"/>
              <a:t>саас</a:t>
            </a:r>
            <a:r>
              <a:rPr lang="ru-RU" sz="3200" dirty="0" smtClean="0"/>
              <a:t>» киинэ5э </a:t>
            </a:r>
            <a:r>
              <a:rPr lang="ru-RU" sz="3200" dirty="0" err="1" smtClean="0"/>
              <a:t>сурун</a:t>
            </a:r>
            <a:r>
              <a:rPr lang="ru-RU" sz="3200" dirty="0" smtClean="0"/>
              <a:t> </a:t>
            </a:r>
            <a:r>
              <a:rPr lang="ru-RU" sz="3200" dirty="0" err="1" smtClean="0"/>
              <a:t>оруолу</a:t>
            </a:r>
            <a:r>
              <a:rPr lang="ru-RU" sz="3200" dirty="0" smtClean="0"/>
              <a:t> </a:t>
            </a:r>
            <a:r>
              <a:rPr lang="ru-RU" sz="3200" dirty="0" err="1" smtClean="0"/>
              <a:t>ханнык</a:t>
            </a:r>
            <a:r>
              <a:rPr lang="ru-RU" sz="3200" dirty="0" smtClean="0"/>
              <a:t> </a:t>
            </a:r>
            <a:r>
              <a:rPr lang="ru-RU" sz="3200" dirty="0" err="1" smtClean="0"/>
              <a:t>артыыстар</a:t>
            </a:r>
            <a:r>
              <a:rPr lang="ru-RU" sz="3200" dirty="0" smtClean="0"/>
              <a:t> </a:t>
            </a:r>
            <a:r>
              <a:rPr lang="ru-RU" sz="3200" dirty="0" err="1" smtClean="0"/>
              <a:t>толорбуттарай</a:t>
            </a:r>
            <a:r>
              <a:rPr lang="ru-RU" sz="3200" dirty="0" smtClean="0"/>
              <a:t>?</a:t>
            </a:r>
            <a:endParaRPr lang="ru-RU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1357290" y="5715016"/>
            <a:ext cx="450059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ah-RU" sz="2000" dirty="0" smtClean="0"/>
              <a:t>Гаврил Менкяров, Айталина Лавернова, Айаал Аммосов, Иннокентий Дакаяров</a:t>
            </a:r>
            <a:endParaRPr lang="ru-RU" sz="2000" dirty="0"/>
          </a:p>
        </p:txBody>
      </p:sp>
      <p:sp>
        <p:nvSpPr>
          <p:cNvPr id="8" name="Скругленный прямоугольник 7">
            <a:hlinkClick r:id="rId2" action="ppaction://hlinksldjump"/>
          </p:cNvPr>
          <p:cNvSpPr/>
          <p:nvPr/>
        </p:nvSpPr>
        <p:spPr>
          <a:xfrm>
            <a:off x="6429388" y="5572140"/>
            <a:ext cx="2286016" cy="9286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err="1" smtClean="0"/>
              <a:t>Иннигэр</a:t>
            </a: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11" name="Содержимое 3" descr="скачанные файлы (1).jpg"/>
          <p:cNvPicPr>
            <a:picLocks noGrp="1" noChangeAspect="1"/>
          </p:cNvPicPr>
          <p:nvPr>
            <p:ph sz="quarter" idx="1"/>
          </p:nvPr>
        </p:nvPicPr>
        <p:blipFill>
          <a:blip r:embed="rId3"/>
          <a:srcRect t="17073"/>
          <a:stretch>
            <a:fillRect/>
          </a:stretch>
        </p:blipFill>
        <p:spPr>
          <a:xfrm>
            <a:off x="857224" y="2714620"/>
            <a:ext cx="5500726" cy="2428891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Киинэ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sah-RU" dirty="0" smtClean="0">
                <a:solidFill>
                  <a:schemeClr val="accent6">
                    <a:lumMod val="50000"/>
                  </a:schemeClr>
                </a:solidFill>
              </a:rPr>
              <a:t>5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00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/>
          <a:lstStyle/>
          <a:p>
            <a:r>
              <a:rPr lang="ru-RU" dirty="0" smtClean="0"/>
              <a:t>Б</a:t>
            </a:r>
            <a:r>
              <a:rPr lang="sah-RU" dirty="0" smtClean="0"/>
              <a:t>у киинэ ханнык суруйааччы айымньытынан о</a:t>
            </a:r>
            <a:r>
              <a:rPr lang="ru-RU" dirty="0" err="1" smtClean="0">
                <a:latin typeface="Calibri"/>
                <a:cs typeface="Calibri"/>
              </a:rPr>
              <a:t>ӊо</a:t>
            </a:r>
            <a:r>
              <a:rPr lang="en-US" dirty="0" smtClean="0">
                <a:latin typeface="Calibri"/>
                <a:cs typeface="Calibri"/>
              </a:rPr>
              <a:t>h</a:t>
            </a:r>
            <a:r>
              <a:rPr lang="sah-RU" dirty="0" smtClean="0">
                <a:latin typeface="Calibri"/>
                <a:cs typeface="Calibri"/>
              </a:rPr>
              <a:t>уллубутай?</a:t>
            </a:r>
            <a:endParaRPr lang="ru-RU" dirty="0"/>
          </a:p>
        </p:txBody>
      </p:sp>
      <p:pic>
        <p:nvPicPr>
          <p:cNvPr id="5" name="киинэ клип 01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642910" y="2143116"/>
            <a:ext cx="4572000" cy="3429000"/>
          </a:xfrm>
          <a:prstGeom prst="rect">
            <a:avLst/>
          </a:prstGeom>
        </p:spPr>
      </p:pic>
      <p:sp>
        <p:nvSpPr>
          <p:cNvPr id="8" name="Скругленный прямоугольник 7">
            <a:hlinkClick r:id="rId4" action="ppaction://hlinksldjump"/>
          </p:cNvPr>
          <p:cNvSpPr/>
          <p:nvPr/>
        </p:nvSpPr>
        <p:spPr>
          <a:xfrm>
            <a:off x="5857884" y="4929198"/>
            <a:ext cx="2286016" cy="9286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err="1" smtClean="0"/>
              <a:t>Иннигэр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1500166" y="5929330"/>
            <a:ext cx="4357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ah-RU" dirty="0" smtClean="0"/>
              <a:t>Суорун Омоллоон “Аанчык” кэпсээнинэн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1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video>
              <p:cMediaNode>
                <p:cTn id="1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Фольклор 100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П.П.Ядрихинскай</a:t>
            </a:r>
            <a:r>
              <a:rPr lang="ru-RU" dirty="0" smtClean="0"/>
              <a:t>- </a:t>
            </a:r>
            <a:r>
              <a:rPr lang="ru-RU" dirty="0" err="1" smtClean="0"/>
              <a:t>Бэдьээлэ</a:t>
            </a:r>
            <a:r>
              <a:rPr lang="ru-RU" dirty="0" smtClean="0"/>
              <a:t> </a:t>
            </a:r>
            <a:r>
              <a:rPr lang="ru-RU" dirty="0" err="1" smtClean="0"/>
              <a:t>саамай</a:t>
            </a:r>
            <a:r>
              <a:rPr lang="ru-RU" dirty="0" smtClean="0"/>
              <a:t> </a:t>
            </a:r>
            <a:r>
              <a:rPr lang="ru-RU" dirty="0" err="1" smtClean="0"/>
              <a:t>биллэр</a:t>
            </a:r>
            <a:r>
              <a:rPr lang="ru-RU" dirty="0" smtClean="0"/>
              <a:t> </a:t>
            </a:r>
            <a:r>
              <a:rPr lang="ru-RU" dirty="0" err="1" smtClean="0"/>
              <a:t>олонхото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endParaRPr lang="ru-RU" dirty="0" smtClean="0"/>
          </a:p>
        </p:txBody>
      </p:sp>
      <p:sp>
        <p:nvSpPr>
          <p:cNvPr id="4" name="Скругленный прямоугольник 3">
            <a:hlinkClick r:id="rId2" action="ppaction://hlinksldjump"/>
          </p:cNvPr>
          <p:cNvSpPr/>
          <p:nvPr/>
        </p:nvSpPr>
        <p:spPr>
          <a:xfrm>
            <a:off x="5857884" y="4929198"/>
            <a:ext cx="2286016" cy="9286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err="1" smtClean="0"/>
              <a:t>Иннигэр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5" name="Прямоугольник 4">
            <a:hlinkClick r:id="" action="ppaction://noaction" highlightClick="1"/>
          </p:cNvPr>
          <p:cNvSpPr/>
          <p:nvPr/>
        </p:nvSpPr>
        <p:spPr>
          <a:xfrm>
            <a:off x="1428728" y="4357694"/>
            <a:ext cx="423442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err="1" smtClean="0"/>
              <a:t>Дьырыбына</a:t>
            </a:r>
            <a:r>
              <a:rPr lang="ru-RU" sz="2800" dirty="0" smtClean="0"/>
              <a:t> </a:t>
            </a:r>
            <a:r>
              <a:rPr lang="ru-RU" sz="2800" dirty="0" err="1" smtClean="0"/>
              <a:t>Дьырылыатта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Фольклор 200 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Норуот</a:t>
            </a:r>
            <a:r>
              <a:rPr lang="ru-RU" dirty="0" smtClean="0"/>
              <a:t> </a:t>
            </a:r>
            <a:r>
              <a:rPr lang="ru-RU" dirty="0" err="1" smtClean="0"/>
              <a:t>тылынан</a:t>
            </a:r>
            <a:r>
              <a:rPr lang="ru-RU" dirty="0" smtClean="0"/>
              <a:t> </a:t>
            </a:r>
            <a:r>
              <a:rPr lang="ru-RU" dirty="0" err="1" smtClean="0"/>
              <a:t>уус-уран</a:t>
            </a:r>
            <a:r>
              <a:rPr lang="ru-RU" dirty="0" smtClean="0"/>
              <a:t> </a:t>
            </a:r>
            <a:r>
              <a:rPr lang="ru-RU" dirty="0" err="1" smtClean="0"/>
              <a:t>айымньытын</a:t>
            </a:r>
            <a:r>
              <a:rPr lang="ru-RU" dirty="0" smtClean="0"/>
              <a:t> </a:t>
            </a:r>
            <a:r>
              <a:rPr lang="ru-RU" dirty="0" err="1" smtClean="0"/>
              <a:t>биир</a:t>
            </a:r>
            <a:r>
              <a:rPr lang="ru-RU" dirty="0" smtClean="0"/>
              <a:t> </a:t>
            </a:r>
            <a:r>
              <a:rPr lang="ru-RU" dirty="0" err="1" smtClean="0"/>
              <a:t>саамай</a:t>
            </a:r>
            <a:r>
              <a:rPr lang="ru-RU" dirty="0" smtClean="0"/>
              <a:t> </a:t>
            </a:r>
            <a:r>
              <a:rPr lang="ru-RU" dirty="0" err="1" smtClean="0"/>
              <a:t>сытыы</a:t>
            </a:r>
            <a:r>
              <a:rPr lang="ru-RU" dirty="0" smtClean="0"/>
              <a:t>, </a:t>
            </a:r>
            <a:r>
              <a:rPr lang="ru-RU" dirty="0" err="1" smtClean="0"/>
              <a:t>сатирическай</a:t>
            </a:r>
            <a:r>
              <a:rPr lang="ru-RU" dirty="0" smtClean="0"/>
              <a:t> </a:t>
            </a:r>
            <a:r>
              <a:rPr lang="ru-RU" dirty="0" err="1" smtClean="0"/>
              <a:t>ис</a:t>
            </a:r>
            <a:r>
              <a:rPr lang="ru-RU" dirty="0" smtClean="0"/>
              <a:t> </a:t>
            </a:r>
            <a:r>
              <a:rPr lang="ru-RU" dirty="0" err="1" smtClean="0"/>
              <a:t>хоьоонноох</a:t>
            </a:r>
            <a:r>
              <a:rPr lang="ru-RU" dirty="0" smtClean="0"/>
              <a:t> </a:t>
            </a:r>
            <a:r>
              <a:rPr lang="ru-RU" dirty="0" err="1" smtClean="0"/>
              <a:t>айымньы</a:t>
            </a:r>
            <a:r>
              <a:rPr lang="ru-RU" dirty="0" smtClean="0"/>
              <a:t>. </a:t>
            </a:r>
            <a:r>
              <a:rPr lang="ru-RU" dirty="0" err="1" smtClean="0"/>
              <a:t>Уратыта-тылы</a:t>
            </a:r>
            <a:r>
              <a:rPr lang="ru-RU" dirty="0" smtClean="0"/>
              <a:t> </a:t>
            </a:r>
            <a:r>
              <a:rPr lang="ru-RU" dirty="0" err="1" smtClean="0"/>
              <a:t>имитии</a:t>
            </a:r>
            <a:r>
              <a:rPr lang="ru-RU" dirty="0" smtClean="0"/>
              <a:t>, тыл </a:t>
            </a:r>
            <a:r>
              <a:rPr lang="ru-RU" dirty="0" err="1" smtClean="0"/>
              <a:t>оонньуута</a:t>
            </a:r>
            <a:r>
              <a:rPr lang="ru-RU" dirty="0" smtClean="0"/>
              <a:t>. </a:t>
            </a:r>
            <a:endParaRPr lang="ru-RU" dirty="0"/>
          </a:p>
        </p:txBody>
      </p:sp>
      <p:sp>
        <p:nvSpPr>
          <p:cNvPr id="4" name="Скругленный прямоугольник 3">
            <a:hlinkClick r:id="rId2" action="ppaction://hlinksldjump"/>
          </p:cNvPr>
          <p:cNvSpPr/>
          <p:nvPr/>
        </p:nvSpPr>
        <p:spPr>
          <a:xfrm>
            <a:off x="5857884" y="4929198"/>
            <a:ext cx="2286016" cy="9286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err="1" smtClean="0"/>
              <a:t>Иннигэр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571604" y="4643446"/>
            <a:ext cx="25003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Чабыр5ах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Фольклор 300 </a:t>
            </a:r>
            <a:endParaRPr lang="ru-RU" dirty="0">
              <a:solidFill>
                <a:srgbClr val="00B050"/>
              </a:solidFill>
            </a:endParaRPr>
          </a:p>
        </p:txBody>
      </p:sp>
      <p:pic>
        <p:nvPicPr>
          <p:cNvPr id="4" name="Содержимое 3" descr="аал луук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0" y="1357298"/>
            <a:ext cx="3190879" cy="2571768"/>
          </a:xfrm>
        </p:spPr>
      </p:pic>
      <p:sp>
        <p:nvSpPr>
          <p:cNvPr id="7" name="Скругленный прямоугольник 6">
            <a:hlinkClick r:id="rId3" action="ppaction://hlinksldjump"/>
          </p:cNvPr>
          <p:cNvSpPr/>
          <p:nvPr/>
        </p:nvSpPr>
        <p:spPr>
          <a:xfrm>
            <a:off x="5857884" y="4929198"/>
            <a:ext cx="2286016" cy="9286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err="1" smtClean="0"/>
              <a:t>Иннигэр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428596" y="2071678"/>
            <a:ext cx="392909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err="1" smtClean="0"/>
              <a:t>Билэр</a:t>
            </a:r>
            <a:r>
              <a:rPr lang="ru-RU" sz="2800" dirty="0" smtClean="0"/>
              <a:t> </a:t>
            </a:r>
            <a:r>
              <a:rPr lang="ru-RU" sz="2800" dirty="0" err="1" smtClean="0"/>
              <a:t>хоьоо</a:t>
            </a:r>
            <a:r>
              <a:rPr lang="ru-RU" sz="2800" dirty="0" err="1" smtClean="0">
                <a:latin typeface="Calibri"/>
                <a:cs typeface="Calibri"/>
              </a:rPr>
              <a:t>ӊӊ</a:t>
            </a:r>
            <a:r>
              <a:rPr lang="ru-RU" sz="2800" dirty="0" err="1" smtClean="0"/>
              <a:t>ун, </a:t>
            </a:r>
            <a:r>
              <a:rPr lang="ru-RU" sz="2800" dirty="0" smtClean="0">
                <a:latin typeface="Calibri"/>
                <a:cs typeface="Calibri"/>
              </a:rPr>
              <a:t>ү</a:t>
            </a:r>
            <a:r>
              <a:rPr lang="ru-RU" sz="2800" dirty="0" smtClean="0"/>
              <a:t>гэ5ин, ырыа5ын </a:t>
            </a:r>
            <a:r>
              <a:rPr lang="ru-RU" sz="2800" dirty="0" err="1" smtClean="0"/>
              <a:t>толорон</a:t>
            </a:r>
            <a:r>
              <a:rPr lang="ru-RU" sz="2800" dirty="0" smtClean="0"/>
              <a:t> </a:t>
            </a:r>
            <a:r>
              <a:rPr lang="ru-RU" sz="2800" dirty="0" err="1" smtClean="0"/>
              <a:t>к</a:t>
            </a:r>
            <a:r>
              <a:rPr lang="ru-RU" sz="2800" dirty="0" err="1" smtClean="0">
                <a:latin typeface="Times New Roman"/>
                <a:cs typeface="Times New Roman"/>
              </a:rPr>
              <a:t>ө</a:t>
            </a:r>
            <a:r>
              <a:rPr lang="ru-RU" sz="2800" dirty="0" err="1" smtClean="0"/>
              <a:t>рд</a:t>
            </a:r>
            <a:r>
              <a:rPr lang="ru-RU" sz="2800" dirty="0" err="1" smtClean="0">
                <a:latin typeface="Times New Roman"/>
                <a:cs typeface="Times New Roman"/>
              </a:rPr>
              <a:t>өр</a:t>
            </a:r>
            <a:r>
              <a:rPr lang="ru-RU" sz="2800" dirty="0" err="1" smtClean="0">
                <a:latin typeface="Calibri"/>
                <a:cs typeface="Calibri"/>
              </a:rPr>
              <a:t>үӊ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Фольклор 400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ah-RU" dirty="0" smtClean="0"/>
              <a:t>П.А.Ойуунускай уонна К</a:t>
            </a:r>
            <a:r>
              <a:rPr lang="ru-RU" dirty="0" err="1" smtClean="0">
                <a:latin typeface="Calibri"/>
                <a:cs typeface="Calibri"/>
              </a:rPr>
              <a:t>үннүк Уурастыырап</a:t>
            </a:r>
            <a:r>
              <a:rPr lang="ru-RU" dirty="0" smtClean="0">
                <a:latin typeface="Calibri"/>
                <a:cs typeface="Calibri"/>
              </a:rPr>
              <a:t> </a:t>
            </a:r>
            <a:r>
              <a:rPr lang="ru-RU" dirty="0" err="1" smtClean="0">
                <a:latin typeface="Calibri"/>
                <a:cs typeface="Calibri"/>
              </a:rPr>
              <a:t>хас</a:t>
            </a:r>
            <a:r>
              <a:rPr lang="ru-RU" dirty="0" smtClean="0">
                <a:latin typeface="Calibri"/>
                <a:cs typeface="Calibri"/>
              </a:rPr>
              <a:t> </a:t>
            </a:r>
            <a:r>
              <a:rPr lang="ru-RU" dirty="0" err="1" smtClean="0">
                <a:latin typeface="Calibri"/>
                <a:cs typeface="Calibri"/>
              </a:rPr>
              <a:t>сыллаахха</a:t>
            </a:r>
            <a:r>
              <a:rPr lang="ru-RU" dirty="0" smtClean="0">
                <a:latin typeface="Calibri"/>
                <a:cs typeface="Calibri"/>
              </a:rPr>
              <a:t> </a:t>
            </a:r>
            <a:r>
              <a:rPr lang="ru-RU" dirty="0" err="1" smtClean="0">
                <a:latin typeface="Calibri"/>
                <a:cs typeface="Calibri"/>
              </a:rPr>
              <a:t>Намӊа кэлэн</a:t>
            </a:r>
            <a:r>
              <a:rPr lang="ru-RU" dirty="0" smtClean="0">
                <a:latin typeface="Calibri"/>
                <a:cs typeface="Calibri"/>
              </a:rPr>
              <a:t> </a:t>
            </a:r>
            <a:r>
              <a:rPr lang="ru-RU" dirty="0" err="1" smtClean="0">
                <a:latin typeface="Calibri"/>
                <a:cs typeface="Calibri"/>
              </a:rPr>
              <a:t>олоӊхо</a:t>
            </a:r>
            <a:r>
              <a:rPr lang="en-US" dirty="0" smtClean="0">
                <a:latin typeface="Calibri"/>
                <a:cs typeface="Calibri"/>
              </a:rPr>
              <a:t>h</a:t>
            </a:r>
            <a:r>
              <a:rPr lang="sah-RU" dirty="0" smtClean="0">
                <a:latin typeface="Calibri"/>
                <a:cs typeface="Calibri"/>
              </a:rPr>
              <a:t>уттары истибиттэрэй?</a:t>
            </a:r>
          </a:p>
          <a:p>
            <a:endParaRPr lang="sah-RU" dirty="0" smtClean="0">
              <a:latin typeface="Calibri"/>
              <a:cs typeface="Calibri"/>
            </a:endParaRPr>
          </a:p>
          <a:p>
            <a:endParaRPr lang="sah-RU" dirty="0" smtClean="0">
              <a:latin typeface="Calibri"/>
              <a:cs typeface="Calibri"/>
            </a:endParaRPr>
          </a:p>
          <a:p>
            <a:endParaRPr lang="sah-RU" dirty="0" smtClean="0">
              <a:latin typeface="Calibri"/>
              <a:cs typeface="Calibri"/>
            </a:endParaRPr>
          </a:p>
          <a:p>
            <a:r>
              <a:rPr lang="sah-RU" dirty="0" smtClean="0">
                <a:latin typeface="Calibri"/>
                <a:cs typeface="Calibri"/>
              </a:rPr>
              <a:t>1937 с.</a:t>
            </a:r>
            <a:endParaRPr lang="ru-RU" dirty="0"/>
          </a:p>
        </p:txBody>
      </p:sp>
      <p:sp>
        <p:nvSpPr>
          <p:cNvPr id="4" name="Скругленный прямоугольник 3">
            <a:hlinkClick r:id="rId2" action="ppaction://hlinksldjump"/>
          </p:cNvPr>
          <p:cNvSpPr/>
          <p:nvPr/>
        </p:nvSpPr>
        <p:spPr>
          <a:xfrm>
            <a:off x="5857884" y="4929198"/>
            <a:ext cx="2286016" cy="9286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err="1" smtClean="0"/>
              <a:t>Иннигэр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Фольклор 500 </a:t>
            </a:r>
            <a:endParaRPr lang="ru-RU" dirty="0"/>
          </a:p>
        </p:txBody>
      </p:sp>
      <p:sp>
        <p:nvSpPr>
          <p:cNvPr id="4" name="Содержимое 3">
            <a:hlinkClick r:id="rId3" action="ppaction://hlinksldjump"/>
          </p:cNvPr>
          <p:cNvSpPr>
            <a:spLocks noGrp="1"/>
          </p:cNvSpPr>
          <p:nvPr>
            <p:ph idx="1"/>
          </p:nvPr>
        </p:nvSpPr>
        <p:spPr>
          <a:xfrm>
            <a:off x="5429256" y="5000636"/>
            <a:ext cx="2757478" cy="9112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err="1" smtClean="0"/>
              <a:t>Иннигэр</a:t>
            </a: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8" name="Новый проект.avi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785786" y="1571612"/>
            <a:ext cx="4571989" cy="2571744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643570" y="1714488"/>
            <a:ext cx="300039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ah-RU" sz="2800" dirty="0" smtClean="0"/>
              <a:t>Оло</a:t>
            </a:r>
            <a:r>
              <a:rPr lang="ru-RU" sz="2800" dirty="0" err="1" smtClean="0">
                <a:latin typeface="Calibri"/>
                <a:cs typeface="Calibri"/>
              </a:rPr>
              <a:t>ӊхо театрын</a:t>
            </a:r>
            <a:r>
              <a:rPr lang="ru-RU" sz="2800" dirty="0" smtClean="0">
                <a:latin typeface="Calibri"/>
                <a:cs typeface="Calibri"/>
              </a:rPr>
              <a:t> </a:t>
            </a:r>
            <a:r>
              <a:rPr lang="ru-RU" sz="2800" dirty="0" err="1" smtClean="0">
                <a:latin typeface="Calibri"/>
                <a:cs typeface="Calibri"/>
              </a:rPr>
              <a:t>туруоруутугар</a:t>
            </a:r>
            <a:r>
              <a:rPr lang="ru-RU" sz="2800" dirty="0" smtClean="0">
                <a:latin typeface="Calibri"/>
                <a:cs typeface="Calibri"/>
              </a:rPr>
              <a:t> «</a:t>
            </a:r>
            <a:r>
              <a:rPr lang="ru-RU" sz="2800" dirty="0" err="1" smtClean="0">
                <a:latin typeface="Calibri"/>
                <a:cs typeface="Calibri"/>
              </a:rPr>
              <a:t>Дьырыбына</a:t>
            </a:r>
            <a:r>
              <a:rPr lang="ru-RU" sz="2800" dirty="0" smtClean="0">
                <a:latin typeface="Calibri"/>
                <a:cs typeface="Calibri"/>
              </a:rPr>
              <a:t> </a:t>
            </a:r>
            <a:r>
              <a:rPr lang="ru-RU" sz="2800" dirty="0" err="1" smtClean="0">
                <a:latin typeface="Calibri"/>
                <a:cs typeface="Calibri"/>
              </a:rPr>
              <a:t>Дьырылыатта</a:t>
            </a:r>
            <a:r>
              <a:rPr lang="ru-RU" sz="2800" dirty="0" smtClean="0">
                <a:latin typeface="Calibri"/>
                <a:cs typeface="Calibri"/>
              </a:rPr>
              <a:t>» </a:t>
            </a:r>
            <a:r>
              <a:rPr lang="ru-RU" sz="2800" dirty="0" err="1" smtClean="0">
                <a:latin typeface="Calibri"/>
                <a:cs typeface="Calibri"/>
              </a:rPr>
              <a:t>оруолун</a:t>
            </a:r>
            <a:r>
              <a:rPr lang="ru-RU" sz="2800" dirty="0" smtClean="0">
                <a:latin typeface="Calibri"/>
                <a:cs typeface="Calibri"/>
              </a:rPr>
              <a:t> </a:t>
            </a:r>
            <a:r>
              <a:rPr lang="ru-RU" sz="2800" dirty="0" err="1" smtClean="0">
                <a:latin typeface="Calibri"/>
                <a:cs typeface="Calibri"/>
              </a:rPr>
              <a:t>ким</a:t>
            </a:r>
            <a:r>
              <a:rPr lang="ru-RU" sz="2800" dirty="0" smtClean="0">
                <a:latin typeface="Calibri"/>
                <a:cs typeface="Calibri"/>
              </a:rPr>
              <a:t> </a:t>
            </a:r>
            <a:r>
              <a:rPr lang="ru-RU" sz="2800" dirty="0" err="1" smtClean="0">
                <a:latin typeface="Calibri"/>
                <a:cs typeface="Calibri"/>
              </a:rPr>
              <a:t>толорбутай</a:t>
            </a:r>
            <a:r>
              <a:rPr lang="ru-RU" sz="2800" dirty="0" smtClean="0">
                <a:latin typeface="Calibri"/>
                <a:cs typeface="Calibri"/>
              </a:rPr>
              <a:t>? </a:t>
            </a:r>
            <a:endParaRPr lang="ru-RU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1285852" y="4714884"/>
            <a:ext cx="25003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Л</a:t>
            </a:r>
            <a:r>
              <a:rPr lang="sah-RU" sz="2400" dirty="0" smtClean="0"/>
              <a:t>ена Оленова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1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video>
              <p:cMediaNode>
                <p:cTn id="1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vide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Бол5омто5ут </a:t>
            </a:r>
            <a:r>
              <a:rPr lang="ru-RU" dirty="0" err="1" smtClean="0"/>
              <a:t>иьин</a:t>
            </a:r>
            <a:r>
              <a:rPr lang="ru-RU" dirty="0" smtClean="0"/>
              <a:t> </a:t>
            </a:r>
            <a:r>
              <a:rPr lang="ru-RU" dirty="0" err="1" smtClean="0"/>
              <a:t>махтал</a:t>
            </a:r>
            <a:r>
              <a:rPr lang="ru-RU" dirty="0" smtClean="0"/>
              <a:t>!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70C0"/>
                </a:solidFill>
              </a:rPr>
              <a:t>Саха </a:t>
            </a:r>
            <a:r>
              <a:rPr lang="ru-RU" dirty="0" err="1" smtClean="0">
                <a:solidFill>
                  <a:srgbClr val="0070C0"/>
                </a:solidFill>
              </a:rPr>
              <a:t>литературатын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уонна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культуратын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т</a:t>
            </a:r>
            <a:r>
              <a:rPr lang="ru-RU" dirty="0" err="1" smtClean="0">
                <a:solidFill>
                  <a:srgbClr val="0070C0"/>
                </a:solidFill>
                <a:latin typeface="Times New Roman"/>
                <a:cs typeface="Times New Roman"/>
              </a:rPr>
              <a:t>ө</a:t>
            </a:r>
            <a:r>
              <a:rPr lang="en-US" dirty="0" smtClean="0">
                <a:solidFill>
                  <a:srgbClr val="0070C0"/>
                </a:solidFill>
                <a:latin typeface="Times New Roman"/>
                <a:cs typeface="Times New Roman"/>
              </a:rPr>
              <a:t>h</a:t>
            </a:r>
            <a:r>
              <a:rPr lang="sah-RU" dirty="0" smtClean="0">
                <a:solidFill>
                  <a:srgbClr val="0070C0"/>
                </a:solidFill>
                <a:latin typeface="Times New Roman"/>
                <a:cs typeface="Times New Roman"/>
              </a:rPr>
              <a:t>ө</a:t>
            </a:r>
            <a:r>
              <a:rPr lang="ru-RU" dirty="0" smtClean="0">
                <a:solidFill>
                  <a:srgbClr val="0070C0"/>
                </a:solidFill>
              </a:rPr>
              <a:t> билэ5и</a:t>
            </a:r>
            <a:r>
              <a:rPr lang="ru-RU" dirty="0" smtClean="0">
                <a:solidFill>
                  <a:srgbClr val="0070C0"/>
                </a:solidFill>
                <a:latin typeface="Calibri"/>
                <a:cs typeface="Calibri"/>
              </a:rPr>
              <a:t>ӊ</a:t>
            </a:r>
            <a:r>
              <a:rPr lang="ru-RU" dirty="0" smtClean="0">
                <a:solidFill>
                  <a:srgbClr val="0070C0"/>
                </a:solidFill>
              </a:rPr>
              <a:t>?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  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714348" y="1571614"/>
          <a:ext cx="7215237" cy="4429155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2322146"/>
                <a:gridCol w="912271"/>
                <a:gridCol w="995205"/>
                <a:gridCol w="995205"/>
                <a:gridCol w="995205"/>
                <a:gridCol w="995205"/>
              </a:tblGrid>
              <a:tr h="885831">
                <a:tc>
                  <a:txBody>
                    <a:bodyPr/>
                    <a:lstStyle/>
                    <a:p>
                      <a:r>
                        <a:rPr lang="ru-RU" sz="2800" b="1" u="none" dirty="0" smtClean="0">
                          <a:solidFill>
                            <a:srgbClr val="0070C0"/>
                          </a:solidFill>
                        </a:rPr>
                        <a:t>Литература </a:t>
                      </a:r>
                      <a:endParaRPr lang="ru-RU" sz="2800" b="1" u="none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u="none" dirty="0" smtClean="0">
                          <a:solidFill>
                            <a:srgbClr val="0070C0"/>
                          </a:solidFill>
                          <a:hlinkMouseOver r:id="rId3" action="ppaction://hlinksldjump"/>
                        </a:rPr>
                        <a:t>100</a:t>
                      </a:r>
                      <a:endParaRPr lang="ru-RU" sz="2800" b="1" u="none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u="none" dirty="0" smtClean="0">
                          <a:solidFill>
                            <a:srgbClr val="0070C0"/>
                          </a:solidFill>
                          <a:hlinkMouseOver r:id="rId4" action="ppaction://hlinksldjump"/>
                        </a:rPr>
                        <a:t>200</a:t>
                      </a:r>
                      <a:endParaRPr lang="ru-RU" sz="2800" b="1" u="none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u="none" dirty="0" smtClean="0">
                          <a:solidFill>
                            <a:srgbClr val="0070C0"/>
                          </a:solidFill>
                          <a:hlinkMouseOver r:id="rId5" action="ppaction://hlinksldjump"/>
                        </a:rPr>
                        <a:t>300</a:t>
                      </a:r>
                      <a:endParaRPr lang="ru-RU" sz="2800" b="1" u="none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ah-RU" sz="2800" b="1" u="none" dirty="0" smtClean="0">
                          <a:solidFill>
                            <a:srgbClr val="0070C0"/>
                          </a:solidFill>
                          <a:hlinkClick r:id="rId6" action="ppaction://hlinksldjump"/>
                        </a:rPr>
                        <a:t>400</a:t>
                      </a:r>
                      <a:endParaRPr lang="ru-RU" sz="2800" b="1" u="none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ah-RU" sz="2800" b="1" u="none" dirty="0" smtClean="0">
                          <a:solidFill>
                            <a:srgbClr val="0070C0"/>
                          </a:solidFill>
                          <a:hlinkClick r:id="rId7" action="ppaction://hlinksldjump"/>
                        </a:rPr>
                        <a:t>500</a:t>
                      </a:r>
                      <a:endParaRPr lang="ru-RU" sz="2800" b="1" u="none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885831">
                <a:tc>
                  <a:txBody>
                    <a:bodyPr/>
                    <a:lstStyle/>
                    <a:p>
                      <a:r>
                        <a:rPr lang="ru-RU" sz="2800" b="1" u="none" dirty="0" err="1" smtClean="0">
                          <a:solidFill>
                            <a:srgbClr val="0070C0"/>
                          </a:solidFill>
                        </a:rPr>
                        <a:t>Оло</a:t>
                      </a:r>
                      <a:r>
                        <a:rPr lang="ru-RU" sz="2800" b="1" u="none" dirty="0" err="1" smtClean="0">
                          <a:solidFill>
                            <a:srgbClr val="0070C0"/>
                          </a:solidFill>
                          <a:latin typeface="Calibri"/>
                          <a:cs typeface="Calibri"/>
                        </a:rPr>
                        <a:t>ӊ</a:t>
                      </a:r>
                      <a:r>
                        <a:rPr lang="ru-RU" sz="2800" b="1" u="none" dirty="0" err="1" smtClean="0">
                          <a:solidFill>
                            <a:srgbClr val="0070C0"/>
                          </a:solidFill>
                        </a:rPr>
                        <a:t>хо</a:t>
                      </a:r>
                      <a:r>
                        <a:rPr lang="ru-RU" sz="2800" b="1" u="none" dirty="0" smtClean="0">
                          <a:solidFill>
                            <a:srgbClr val="0070C0"/>
                          </a:solidFill>
                        </a:rPr>
                        <a:t> </a:t>
                      </a:r>
                      <a:endParaRPr lang="ru-RU" sz="2800" b="1" u="none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u="none" dirty="0" smtClean="0">
                          <a:solidFill>
                            <a:srgbClr val="0070C0"/>
                          </a:solidFill>
                          <a:hlinkMouseOver r:id="rId8" action="ppaction://hlinksldjump"/>
                        </a:rPr>
                        <a:t>100</a:t>
                      </a:r>
                      <a:endParaRPr lang="ru-RU" sz="2800" b="1" u="none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u="none" dirty="0" smtClean="0">
                          <a:solidFill>
                            <a:srgbClr val="0070C0"/>
                          </a:solidFill>
                          <a:hlinkMouseOver r:id="rId9" action="ppaction://hlinksldjump"/>
                        </a:rPr>
                        <a:t>200</a:t>
                      </a:r>
                      <a:endParaRPr lang="ru-RU" sz="2800" b="1" u="none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u="none" dirty="0" smtClean="0">
                          <a:solidFill>
                            <a:srgbClr val="0070C0"/>
                          </a:solidFill>
                          <a:hlinkClick r:id="rId10" action="ppaction://hlinksldjump"/>
                        </a:rPr>
                        <a:t>300</a:t>
                      </a:r>
                      <a:endParaRPr lang="ru-RU" sz="2800" b="1" u="none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ah-RU" sz="2800" b="1" u="none" dirty="0" smtClean="0">
                          <a:solidFill>
                            <a:srgbClr val="0070C0"/>
                          </a:solidFill>
                          <a:hlinkClick r:id="rId11" action="ppaction://hlinksldjump"/>
                        </a:rPr>
                        <a:t>400</a:t>
                      </a:r>
                      <a:endParaRPr lang="ru-RU" sz="2800" b="1" u="none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ah-RU" sz="2800" b="1" u="none" dirty="0" smtClean="0">
                          <a:solidFill>
                            <a:srgbClr val="0070C0"/>
                          </a:solidFill>
                          <a:hlinkClick r:id="rId12" action="ppaction://hlinksldjump"/>
                        </a:rPr>
                        <a:t>500</a:t>
                      </a:r>
                      <a:endParaRPr lang="ru-RU" sz="2800" b="1" u="none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885831">
                <a:tc>
                  <a:txBody>
                    <a:bodyPr/>
                    <a:lstStyle/>
                    <a:p>
                      <a:r>
                        <a:rPr lang="ru-RU" sz="2800" b="1" u="none" dirty="0" smtClean="0">
                          <a:solidFill>
                            <a:srgbClr val="0070C0"/>
                          </a:solidFill>
                        </a:rPr>
                        <a:t>Нам </a:t>
                      </a:r>
                      <a:r>
                        <a:rPr lang="ru-RU" sz="2800" b="1" u="none" dirty="0" err="1" smtClean="0">
                          <a:solidFill>
                            <a:srgbClr val="0070C0"/>
                          </a:solidFill>
                        </a:rPr>
                        <a:t>сирэ</a:t>
                      </a:r>
                      <a:endParaRPr lang="ru-RU" sz="2800" b="1" u="none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u="none" dirty="0" smtClean="0">
                          <a:solidFill>
                            <a:srgbClr val="0070C0"/>
                          </a:solidFill>
                          <a:hlinkMouseOver r:id="rId13" action="ppaction://hlinksldjump"/>
                        </a:rPr>
                        <a:t>100</a:t>
                      </a:r>
                      <a:endParaRPr lang="ru-RU" sz="2800" b="1" u="none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u="none" dirty="0" smtClean="0">
                          <a:solidFill>
                            <a:srgbClr val="0070C0"/>
                          </a:solidFill>
                          <a:hlinkMouseOver r:id="rId14" action="ppaction://hlinksldjump"/>
                        </a:rPr>
                        <a:t>200</a:t>
                      </a:r>
                      <a:endParaRPr lang="ru-RU" sz="2800" b="1" u="none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u="none" dirty="0" smtClean="0">
                          <a:solidFill>
                            <a:srgbClr val="0070C0"/>
                          </a:solidFill>
                          <a:hlinkMouseOver r:id="rId15" action="ppaction://hlinksldjump"/>
                        </a:rPr>
                        <a:t>300</a:t>
                      </a:r>
                      <a:endParaRPr lang="ru-RU" sz="2800" b="1" u="none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ah-RU" sz="2800" b="1" u="none" dirty="0" smtClean="0">
                          <a:solidFill>
                            <a:srgbClr val="0070C0"/>
                          </a:solidFill>
                          <a:hlinkClick r:id="rId16" action="ppaction://hlinksldjump"/>
                        </a:rPr>
                        <a:t>400</a:t>
                      </a:r>
                      <a:endParaRPr lang="ru-RU" sz="2800" b="1" u="none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ah-RU" sz="2800" b="1" u="none" dirty="0" smtClean="0">
                          <a:solidFill>
                            <a:srgbClr val="0070C0"/>
                          </a:solidFill>
                          <a:hlinkClick r:id="rId17" action="ppaction://hlinksldjump"/>
                        </a:rPr>
                        <a:t>500</a:t>
                      </a:r>
                      <a:endParaRPr lang="ru-RU" sz="2800" b="1" u="none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885831">
                <a:tc>
                  <a:txBody>
                    <a:bodyPr/>
                    <a:lstStyle/>
                    <a:p>
                      <a:r>
                        <a:rPr lang="ru-RU" sz="2800" b="1" u="none" dirty="0" err="1" smtClean="0">
                          <a:solidFill>
                            <a:srgbClr val="0070C0"/>
                          </a:solidFill>
                        </a:rPr>
                        <a:t>Киинэ</a:t>
                      </a:r>
                      <a:r>
                        <a:rPr lang="ru-RU" sz="2800" b="1" u="none" dirty="0" smtClean="0">
                          <a:solidFill>
                            <a:srgbClr val="0070C0"/>
                          </a:solidFill>
                        </a:rPr>
                        <a:t> </a:t>
                      </a:r>
                      <a:endParaRPr lang="ru-RU" sz="2800" b="1" u="none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u="none" dirty="0" smtClean="0">
                          <a:solidFill>
                            <a:srgbClr val="0070C0"/>
                          </a:solidFill>
                          <a:hlinkMouseOver r:id="rId18" action="ppaction://hlinksldjump"/>
                        </a:rPr>
                        <a:t>100</a:t>
                      </a:r>
                      <a:endParaRPr lang="ru-RU" sz="2800" b="1" u="none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u="none" dirty="0" smtClean="0">
                          <a:solidFill>
                            <a:srgbClr val="0070C0"/>
                          </a:solidFill>
                          <a:hlinkMouseOver r:id="rId19" action="ppaction://hlinksldjump"/>
                        </a:rPr>
                        <a:t>200</a:t>
                      </a:r>
                      <a:endParaRPr lang="ru-RU" sz="2800" b="1" u="none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u="none" dirty="0" smtClean="0">
                          <a:solidFill>
                            <a:srgbClr val="0070C0"/>
                          </a:solidFill>
                          <a:hlinkClick r:id="rId20" action="ppaction://hlinksldjump"/>
                        </a:rPr>
                        <a:t>300</a:t>
                      </a:r>
                      <a:endParaRPr lang="ru-RU" sz="2800" b="1" u="none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ah-RU" sz="2800" b="1" u="none" dirty="0" smtClean="0">
                          <a:solidFill>
                            <a:srgbClr val="0070C0"/>
                          </a:solidFill>
                          <a:hlinkClick r:id="rId21" action="ppaction://hlinksldjump"/>
                        </a:rPr>
                        <a:t>400</a:t>
                      </a:r>
                      <a:endParaRPr lang="ru-RU" sz="2800" b="1" u="none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ah-RU" sz="2800" b="1" u="none" dirty="0" smtClean="0">
                          <a:solidFill>
                            <a:srgbClr val="0070C0"/>
                          </a:solidFill>
                          <a:hlinkClick r:id="rId22" action="ppaction://hlinksldjump"/>
                        </a:rPr>
                        <a:t>500</a:t>
                      </a:r>
                      <a:endParaRPr lang="ru-RU" sz="2800" b="1" u="none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885831">
                <a:tc>
                  <a:txBody>
                    <a:bodyPr/>
                    <a:lstStyle/>
                    <a:p>
                      <a:r>
                        <a:rPr lang="ru-RU" sz="2800" b="1" u="none" dirty="0" smtClean="0">
                          <a:solidFill>
                            <a:srgbClr val="0070C0"/>
                          </a:solidFill>
                        </a:rPr>
                        <a:t>Фольклор </a:t>
                      </a:r>
                      <a:endParaRPr lang="ru-RU" sz="2800" b="1" u="none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u="none" dirty="0" smtClean="0">
                          <a:solidFill>
                            <a:srgbClr val="0070C0"/>
                          </a:solidFill>
                          <a:hlinkMouseOver r:id="rId23" action="ppaction://hlinksldjump"/>
                        </a:rPr>
                        <a:t>100</a:t>
                      </a:r>
                      <a:endParaRPr lang="ru-RU" sz="2800" b="1" u="none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u="none" dirty="0" smtClean="0">
                          <a:solidFill>
                            <a:srgbClr val="0070C0"/>
                          </a:solidFill>
                          <a:hlinkMouseOver r:id="rId24" action="ppaction://hlinksldjump"/>
                        </a:rPr>
                        <a:t>200</a:t>
                      </a:r>
                      <a:endParaRPr lang="ru-RU" sz="2800" b="1" u="none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u="none" dirty="0" smtClean="0">
                          <a:solidFill>
                            <a:srgbClr val="0070C0"/>
                          </a:solidFill>
                          <a:hlinkClick r:id="rId25" action="ppaction://hlinksldjump"/>
                        </a:rPr>
                        <a:t>300</a:t>
                      </a:r>
                      <a:endParaRPr lang="ru-RU" sz="2800" b="1" u="none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ah-RU" sz="2800" b="1" u="none" dirty="0" smtClean="0">
                          <a:solidFill>
                            <a:srgbClr val="0070C0"/>
                          </a:solidFill>
                          <a:hlinkClick r:id="rId26" action="ppaction://hlinksldjump"/>
                        </a:rPr>
                        <a:t>400</a:t>
                      </a:r>
                      <a:endParaRPr lang="ru-RU" sz="2800" b="1" u="none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ah-RU" sz="2800" b="1" u="none" dirty="0" smtClean="0">
                          <a:solidFill>
                            <a:srgbClr val="0070C0"/>
                          </a:solidFill>
                          <a:hlinkClick r:id="rId27" action="ppaction://hlinksldjump"/>
                        </a:rPr>
                        <a:t>500</a:t>
                      </a:r>
                      <a:endParaRPr lang="ru-RU" sz="2800" b="1" u="none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70C0"/>
                </a:solidFill>
              </a:rPr>
              <a:t>Литература 100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571612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ah-RU" dirty="0" smtClean="0"/>
              <a:t>“Сайсары күөлгэ түбэлтэ” айымньы жанра? 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Детектив </a:t>
            </a:r>
            <a:endParaRPr lang="ru-RU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1604" y="2214554"/>
            <a:ext cx="4714908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Скругленный прямоугольник 4">
            <a:hlinkClick r:id="rId3" action="ppaction://hlinksldjump"/>
          </p:cNvPr>
          <p:cNvSpPr/>
          <p:nvPr/>
        </p:nvSpPr>
        <p:spPr>
          <a:xfrm>
            <a:off x="5857884" y="4929198"/>
            <a:ext cx="2286016" cy="9286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err="1" smtClean="0"/>
              <a:t>Иннигэр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70C0"/>
                </a:solidFill>
              </a:rPr>
              <a:t>Литература 200</a:t>
            </a:r>
            <a:endParaRPr lang="ru-RU" dirty="0">
              <a:solidFill>
                <a:srgbClr val="0070C0"/>
              </a:solidFill>
            </a:endParaRPr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071802" y="1928802"/>
            <a:ext cx="1928816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1857356" y="4929198"/>
            <a:ext cx="478634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Николай Гаврилович Золотарев- Николай </a:t>
            </a:r>
            <a:r>
              <a:rPr lang="ru-RU" sz="2800" dirty="0" err="1" smtClean="0"/>
              <a:t>Якутскай</a:t>
            </a:r>
            <a:endParaRPr lang="ru-RU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1428728" y="1357298"/>
            <a:ext cx="57864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Саха </a:t>
            </a:r>
            <a:r>
              <a:rPr lang="ru-RU" sz="2400" dirty="0" err="1" smtClean="0"/>
              <a:t>народнай</a:t>
            </a:r>
            <a:r>
              <a:rPr lang="ru-RU" sz="2400" dirty="0" smtClean="0"/>
              <a:t> </a:t>
            </a:r>
            <a:r>
              <a:rPr lang="ru-RU" sz="2400" dirty="0" err="1" smtClean="0"/>
              <a:t>суруйааччыта</a:t>
            </a:r>
            <a:r>
              <a:rPr lang="ru-RU" sz="2400" dirty="0" smtClean="0"/>
              <a:t>. </a:t>
            </a:r>
            <a:r>
              <a:rPr lang="ru-RU" sz="2400" dirty="0" err="1" smtClean="0"/>
              <a:t>Кимий</a:t>
            </a:r>
            <a:r>
              <a:rPr lang="ru-RU" sz="2400" dirty="0" smtClean="0"/>
              <a:t>?</a:t>
            </a:r>
            <a:endParaRPr lang="ru-RU" sz="2400" dirty="0"/>
          </a:p>
        </p:txBody>
      </p:sp>
      <p:sp>
        <p:nvSpPr>
          <p:cNvPr id="6" name="Скругленный прямоугольник 5">
            <a:hlinkClick r:id="rId3" action="ppaction://hlinksldjump"/>
          </p:cNvPr>
          <p:cNvSpPr/>
          <p:nvPr/>
        </p:nvSpPr>
        <p:spPr>
          <a:xfrm>
            <a:off x="5929322" y="2786058"/>
            <a:ext cx="2286016" cy="9286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err="1" smtClean="0"/>
              <a:t>Иннигэр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70C0"/>
                </a:solidFill>
              </a:rPr>
              <a:t>Литература</a:t>
            </a:r>
            <a:r>
              <a:rPr lang="ru-RU" dirty="0" smtClean="0"/>
              <a:t> </a:t>
            </a:r>
            <a:r>
              <a:rPr lang="ru-RU" dirty="0" smtClean="0">
                <a:solidFill>
                  <a:srgbClr val="0070C0"/>
                </a:solidFill>
              </a:rPr>
              <a:t>300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«</a:t>
            </a:r>
            <a:r>
              <a:rPr lang="ru-RU" dirty="0" err="1" smtClean="0"/>
              <a:t>Кы</a:t>
            </a:r>
            <a:r>
              <a:rPr lang="en-US" dirty="0" smtClean="0"/>
              <a:t>h</a:t>
            </a:r>
            <a:r>
              <a:rPr lang="ru-RU" dirty="0" err="1" smtClean="0"/>
              <a:t>ыл</a:t>
            </a:r>
            <a:r>
              <a:rPr lang="ru-RU" dirty="0" smtClean="0"/>
              <a:t> </a:t>
            </a:r>
            <a:r>
              <a:rPr lang="ru-RU" dirty="0" err="1" smtClean="0"/>
              <a:t>ойуун</a:t>
            </a:r>
            <a:r>
              <a:rPr lang="ru-RU" dirty="0" smtClean="0"/>
              <a:t>» </a:t>
            </a:r>
            <a:r>
              <a:rPr lang="ru-RU" dirty="0" err="1" smtClean="0"/>
              <a:t>оло</a:t>
            </a:r>
            <a:r>
              <a:rPr lang="ru-RU" dirty="0" err="1" smtClean="0">
                <a:latin typeface="Calibri"/>
                <a:cs typeface="Calibri"/>
              </a:rPr>
              <a:t>ӊ</a:t>
            </a:r>
            <a:r>
              <a:rPr lang="ru-RU" dirty="0" err="1" smtClean="0"/>
              <a:t>хо-тойугу ким</a:t>
            </a:r>
            <a:r>
              <a:rPr lang="ru-RU" dirty="0" smtClean="0"/>
              <a:t> </a:t>
            </a:r>
            <a:r>
              <a:rPr lang="ru-RU" dirty="0" err="1" smtClean="0"/>
              <a:t>суруйбутай</a:t>
            </a:r>
            <a:r>
              <a:rPr lang="ru-RU" dirty="0" smtClean="0"/>
              <a:t>?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571604" y="5286388"/>
            <a:ext cx="40005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Платон Алексеевич </a:t>
            </a:r>
            <a:r>
              <a:rPr lang="ru-RU" sz="2400" dirty="0" err="1" smtClean="0"/>
              <a:t>Ойуунускай</a:t>
            </a:r>
            <a:endParaRPr lang="ru-RU" sz="2400" dirty="0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43306" y="2071678"/>
            <a:ext cx="2143140" cy="292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Скругленный прямоугольник 5">
            <a:hlinkClick r:id="rId3" action="ppaction://hlinksldjump"/>
          </p:cNvPr>
          <p:cNvSpPr/>
          <p:nvPr/>
        </p:nvSpPr>
        <p:spPr>
          <a:xfrm>
            <a:off x="5857884" y="4929198"/>
            <a:ext cx="2286016" cy="9286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err="1" smtClean="0"/>
              <a:t>Иннигэр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Л</a:t>
            </a:r>
            <a:r>
              <a:rPr lang="sah-RU" dirty="0" smtClean="0">
                <a:solidFill>
                  <a:schemeClr val="accent1">
                    <a:lumMod val="75000"/>
                  </a:schemeClr>
                </a:solidFill>
              </a:rPr>
              <a:t>итература 400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ah-RU" dirty="0" smtClean="0"/>
              <a:t>Алампа “Олох оонньуура” драматыгар Куу</a:t>
            </a:r>
            <a:r>
              <a:rPr lang="en-US" dirty="0" smtClean="0"/>
              <a:t>h</a:t>
            </a:r>
            <a:r>
              <a:rPr lang="sah-RU" dirty="0" smtClean="0"/>
              <a:t>ума о5онньор харчытын ким уорарый?</a:t>
            </a:r>
          </a:p>
          <a:p>
            <a:endParaRPr lang="sah-RU" dirty="0" smtClean="0"/>
          </a:p>
          <a:p>
            <a:endParaRPr lang="sah-RU" dirty="0" smtClean="0"/>
          </a:p>
          <a:p>
            <a:endParaRPr lang="sah-RU" dirty="0" smtClean="0"/>
          </a:p>
          <a:p>
            <a:endParaRPr lang="sah-RU" dirty="0" smtClean="0"/>
          </a:p>
          <a:p>
            <a:r>
              <a:rPr lang="ru-RU" dirty="0" smtClean="0"/>
              <a:t>У</a:t>
            </a:r>
            <a:r>
              <a:rPr lang="sah-RU" dirty="0" smtClean="0"/>
              <a:t>йбаан                                               </a:t>
            </a:r>
            <a:endParaRPr lang="ru-RU" dirty="0"/>
          </a:p>
        </p:txBody>
      </p:sp>
      <p:sp>
        <p:nvSpPr>
          <p:cNvPr id="4" name="Скругленный прямоугольник 3">
            <a:hlinkClick r:id="rId2" action="ppaction://hlinksldjump"/>
          </p:cNvPr>
          <p:cNvSpPr/>
          <p:nvPr/>
        </p:nvSpPr>
        <p:spPr>
          <a:xfrm>
            <a:off x="5857884" y="4929198"/>
            <a:ext cx="2286016" cy="9286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err="1" smtClean="0"/>
              <a:t>Иннигэр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Л</a:t>
            </a:r>
            <a:r>
              <a:rPr lang="sah-RU" dirty="0" smtClean="0">
                <a:solidFill>
                  <a:schemeClr val="accent1">
                    <a:lumMod val="75000"/>
                  </a:schemeClr>
                </a:solidFill>
              </a:rPr>
              <a:t>итература 500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«…</a:t>
            </a:r>
            <a:r>
              <a:rPr lang="ru-RU" dirty="0" err="1" smtClean="0">
                <a:latin typeface="Calibri"/>
                <a:cs typeface="Calibri"/>
              </a:rPr>
              <a:t>ү</a:t>
            </a:r>
            <a:r>
              <a:rPr lang="sah-RU" dirty="0" smtClean="0"/>
              <a:t>с дойду </a:t>
            </a:r>
            <a:r>
              <a:rPr lang="ru-RU" dirty="0" err="1" smtClean="0">
                <a:latin typeface="Times New Roman"/>
                <a:cs typeface="Times New Roman"/>
              </a:rPr>
              <a:t>ө</a:t>
            </a:r>
            <a:r>
              <a:rPr lang="sah-RU" dirty="0" smtClean="0"/>
              <a:t>й</a:t>
            </a:r>
            <a:r>
              <a:rPr lang="ru-RU" dirty="0" err="1" smtClean="0">
                <a:latin typeface="Calibri"/>
                <a:cs typeface="Calibri"/>
              </a:rPr>
              <a:t>ү</a:t>
            </a:r>
            <a:r>
              <a:rPr lang="sah-RU" dirty="0" smtClean="0"/>
              <a:t>н </a:t>
            </a:r>
            <a:r>
              <a:rPr lang="sah-RU" dirty="0" smtClean="0">
                <a:latin typeface="Calibri"/>
                <a:cs typeface="Calibri"/>
              </a:rPr>
              <a:t>ү</a:t>
            </a:r>
            <a:r>
              <a:rPr lang="sah-RU" dirty="0" smtClean="0"/>
              <a:t>ксэппит </a:t>
            </a:r>
            <a:r>
              <a:rPr lang="sah-RU" dirty="0" smtClean="0">
                <a:latin typeface="Calibri"/>
                <a:cs typeface="Calibri"/>
              </a:rPr>
              <a:t>ү</a:t>
            </a:r>
            <a:r>
              <a:rPr lang="sah-RU" dirty="0" smtClean="0"/>
              <a:t>т</a:t>
            </a:r>
            <a:r>
              <a:rPr lang="ru-RU" dirty="0" err="1" smtClean="0">
                <a:latin typeface="Calibri"/>
                <a:cs typeface="Calibri"/>
              </a:rPr>
              <a:t>ү</a:t>
            </a:r>
            <a:r>
              <a:rPr lang="ru-RU" dirty="0" err="1" smtClean="0">
                <a:latin typeface="Times New Roman"/>
                <a:cs typeface="Times New Roman"/>
              </a:rPr>
              <a:t>ө</a:t>
            </a:r>
            <a:r>
              <a:rPr lang="en-US" dirty="0" smtClean="0">
                <a:latin typeface="Times New Roman"/>
                <a:cs typeface="Times New Roman"/>
              </a:rPr>
              <a:t> </a:t>
            </a:r>
            <a:r>
              <a:rPr lang="ru-RU" dirty="0" err="1" smtClean="0">
                <a:latin typeface="Calibri"/>
                <a:cs typeface="Calibri"/>
              </a:rPr>
              <a:t>ү</a:t>
            </a:r>
            <a:r>
              <a:rPr lang="ru-RU" dirty="0" err="1" smtClean="0">
                <a:latin typeface="Times New Roman"/>
                <a:cs typeface="Times New Roman"/>
              </a:rPr>
              <a:t>ө</a:t>
            </a:r>
            <a:r>
              <a:rPr lang="sah-RU" dirty="0" smtClean="0"/>
              <a:t>рэхпит диэн ааттыыр, сэттэ уон сэттэ дьиибэ дьибилгэттэрин, дьэс эмэгэт гынан испитигэр и</a:t>
            </a:r>
            <a:r>
              <a:rPr lang="ru-RU" dirty="0" err="1" smtClean="0">
                <a:latin typeface="Calibri"/>
                <a:cs typeface="Calibri"/>
              </a:rPr>
              <a:t>ӊ</a:t>
            </a:r>
            <a:r>
              <a:rPr lang="sah-RU" dirty="0" smtClean="0"/>
              <a:t>эрэн, ийэ куппутун иитиэхтиэ5ин,” бу ханнык айымньыный, автора?</a:t>
            </a:r>
          </a:p>
          <a:p>
            <a:endParaRPr lang="sah-RU" dirty="0" smtClean="0"/>
          </a:p>
          <a:p>
            <a:r>
              <a:rPr lang="sah-RU" dirty="0" smtClean="0"/>
              <a:t>А.Е.Кулаковскай “Ойуун т</a:t>
            </a:r>
            <a:r>
              <a:rPr lang="ru-RU" dirty="0" err="1" smtClean="0">
                <a:latin typeface="Calibri"/>
                <a:cs typeface="Calibri"/>
              </a:rPr>
              <a:t>үү</a:t>
            </a:r>
            <a:r>
              <a:rPr lang="sah-RU" dirty="0" smtClean="0"/>
              <a:t>лэ”.</a:t>
            </a:r>
          </a:p>
          <a:p>
            <a:endParaRPr lang="sah-RU" dirty="0" smtClean="0"/>
          </a:p>
          <a:p>
            <a:endParaRPr lang="ru-RU" dirty="0"/>
          </a:p>
        </p:txBody>
      </p:sp>
      <p:sp>
        <p:nvSpPr>
          <p:cNvPr id="4" name="Скругленный прямоугольник 3">
            <a:hlinkClick r:id="rId2" action="ppaction://hlinksldjump"/>
          </p:cNvPr>
          <p:cNvSpPr/>
          <p:nvPr/>
        </p:nvSpPr>
        <p:spPr>
          <a:xfrm>
            <a:off x="6215074" y="4357694"/>
            <a:ext cx="2286016" cy="9286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err="1" smtClean="0">
                <a:hlinkClick r:id="rId2" action="ppaction://hlinksldjump"/>
              </a:rPr>
              <a:t>Иннигэр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>
                <a:solidFill>
                  <a:schemeClr val="accent2"/>
                </a:solidFill>
              </a:rPr>
              <a:t>Оло</a:t>
            </a:r>
            <a:r>
              <a:rPr lang="ru-RU" dirty="0" err="1" smtClean="0">
                <a:solidFill>
                  <a:schemeClr val="accent2"/>
                </a:solidFill>
                <a:latin typeface="Calibri"/>
                <a:cs typeface="Calibri"/>
              </a:rPr>
              <a:t>ӊ</a:t>
            </a:r>
            <a:r>
              <a:rPr lang="ru-RU" dirty="0" err="1" smtClean="0">
                <a:solidFill>
                  <a:schemeClr val="accent2"/>
                </a:solidFill>
              </a:rPr>
              <a:t>хо </a:t>
            </a:r>
            <a:r>
              <a:rPr lang="ru-RU" dirty="0" smtClean="0">
                <a:solidFill>
                  <a:schemeClr val="accent2"/>
                </a:solidFill>
              </a:rPr>
              <a:t>100</a:t>
            </a:r>
            <a:endParaRPr lang="ru-RU" dirty="0">
              <a:solidFill>
                <a:schemeClr val="accent2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Оло</a:t>
            </a:r>
            <a:r>
              <a:rPr lang="ru-RU" dirty="0" err="1" smtClean="0">
                <a:latin typeface="Calibri"/>
                <a:cs typeface="Calibri"/>
              </a:rPr>
              <a:t>ӊ</a:t>
            </a:r>
            <a:r>
              <a:rPr lang="ru-RU" dirty="0" err="1" smtClean="0"/>
              <a:t>хо диэн</a:t>
            </a:r>
            <a:r>
              <a:rPr lang="ru-RU" dirty="0" smtClean="0"/>
              <a:t> </a:t>
            </a:r>
            <a:r>
              <a:rPr lang="ru-RU" dirty="0" err="1" smtClean="0"/>
              <a:t>тугуй</a:t>
            </a:r>
            <a:r>
              <a:rPr lang="ru-RU" dirty="0" smtClean="0"/>
              <a:t>?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err="1" smtClean="0"/>
              <a:t>Бухатыырдар</a:t>
            </a:r>
            <a:r>
              <a:rPr lang="ru-RU" dirty="0" smtClean="0"/>
              <a:t>  </a:t>
            </a:r>
            <a:r>
              <a:rPr lang="ru-RU" dirty="0" err="1" smtClean="0"/>
              <a:t>охсуһууларын көрдөрөр, </a:t>
            </a:r>
            <a:r>
              <a:rPr lang="ru-RU" dirty="0" smtClean="0"/>
              <a:t>хо</a:t>
            </a:r>
            <a:r>
              <a:rPr lang="en-US" dirty="0" smtClean="0"/>
              <a:t>h</a:t>
            </a:r>
            <a:r>
              <a:rPr lang="ru-RU" dirty="0" err="1" smtClean="0"/>
              <a:t>уйар</a:t>
            </a:r>
            <a:r>
              <a:rPr lang="ru-RU" dirty="0" smtClean="0"/>
              <a:t> </a:t>
            </a:r>
            <a:r>
              <a:rPr lang="ru-RU" dirty="0" err="1" smtClean="0"/>
              <a:t>саха</a:t>
            </a:r>
            <a:r>
              <a:rPr lang="ru-RU" dirty="0" smtClean="0"/>
              <a:t> </a:t>
            </a:r>
            <a:r>
              <a:rPr lang="ru-RU" dirty="0" err="1" smtClean="0"/>
              <a:t>норуотун</a:t>
            </a:r>
            <a:r>
              <a:rPr lang="ru-RU" dirty="0" smtClean="0"/>
              <a:t> </a:t>
            </a:r>
            <a:r>
              <a:rPr lang="ru-RU" dirty="0" err="1" smtClean="0"/>
              <a:t>сүдү айымньыта</a:t>
            </a:r>
            <a:r>
              <a:rPr lang="ru-RU" dirty="0" smtClean="0"/>
              <a:t>. </a:t>
            </a:r>
            <a:endParaRPr lang="ru-RU" dirty="0"/>
          </a:p>
        </p:txBody>
      </p:sp>
      <p:pic>
        <p:nvPicPr>
          <p:cNvPr id="4" name="Рисунок 3" descr="Без названия (2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1670" y="2214554"/>
            <a:ext cx="4143404" cy="1714500"/>
          </a:xfrm>
          <a:prstGeom prst="rect">
            <a:avLst/>
          </a:prstGeom>
        </p:spPr>
      </p:pic>
      <p:sp>
        <p:nvSpPr>
          <p:cNvPr id="5" name="Скругленный прямоугольник 4">
            <a:hlinkClick r:id="rId3" action="ppaction://hlinksldjump"/>
          </p:cNvPr>
          <p:cNvSpPr/>
          <p:nvPr/>
        </p:nvSpPr>
        <p:spPr>
          <a:xfrm>
            <a:off x="6357950" y="1357298"/>
            <a:ext cx="2286016" cy="9286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err="1" smtClean="0"/>
              <a:t>Иннигэр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898</TotalTime>
  <Words>619</Words>
  <PresentationFormat>Экран (4:3)</PresentationFormat>
  <Paragraphs>188</Paragraphs>
  <Slides>29</Slides>
  <Notes>1</Notes>
  <HiddenSlides>0</HiddenSlides>
  <MMClips>3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0" baseType="lpstr">
      <vt:lpstr>Тема Office</vt:lpstr>
      <vt:lpstr>Тал уонна таай</vt:lpstr>
      <vt:lpstr>Оонньуу сыала-соруга</vt:lpstr>
      <vt:lpstr>Саха литературатын уонна культуратын төhө билэ5иӊ?</vt:lpstr>
      <vt:lpstr>Литература 100</vt:lpstr>
      <vt:lpstr>Литература 200</vt:lpstr>
      <vt:lpstr>Литература 300</vt:lpstr>
      <vt:lpstr>Литература 400</vt:lpstr>
      <vt:lpstr>Литература 500</vt:lpstr>
      <vt:lpstr>Олоӊхо 100</vt:lpstr>
      <vt:lpstr>Олоӊхо 200</vt:lpstr>
      <vt:lpstr>    Олоӊхо  300  Үөhээ дойдуга олорор айыылар ааттара? </vt:lpstr>
      <vt:lpstr>Олоӊхо 400</vt:lpstr>
      <vt:lpstr>Олоӊхо 500</vt:lpstr>
      <vt:lpstr>Нам сирэ 100</vt:lpstr>
      <vt:lpstr>Нам сирэ 200</vt:lpstr>
      <vt:lpstr>Нам сирэ 300</vt:lpstr>
      <vt:lpstr>Нам сирэ 400</vt:lpstr>
      <vt:lpstr>Нам сирэ 500</vt:lpstr>
      <vt:lpstr>Киинэ 100  Нам сиригэр ханнык киинэлэр уьуллубуттарай? </vt:lpstr>
      <vt:lpstr>Киинэ 200</vt:lpstr>
      <vt:lpstr>Киинэ 300</vt:lpstr>
      <vt:lpstr>Киинэ 400</vt:lpstr>
      <vt:lpstr>Киинэ 500</vt:lpstr>
      <vt:lpstr>Фольклор 100</vt:lpstr>
      <vt:lpstr>Фольклор 200 </vt:lpstr>
      <vt:lpstr>Фольклор 300 </vt:lpstr>
      <vt:lpstr>Фольклор 400 </vt:lpstr>
      <vt:lpstr>Фольклор 500 </vt:lpstr>
      <vt:lpstr>Слайд 29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Олунньу 13 кунэ- саха тылын уонна суругун –бичигин кунэ</dc:title>
  <dc:creator>Director</dc:creator>
  <cp:lastModifiedBy>Director</cp:lastModifiedBy>
  <cp:revision>73</cp:revision>
  <dcterms:created xsi:type="dcterms:W3CDTF">2019-02-12T04:11:53Z</dcterms:created>
  <dcterms:modified xsi:type="dcterms:W3CDTF">2021-02-17T06:28:19Z</dcterms:modified>
</cp:coreProperties>
</file>