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F912877C-1B05-4C65-8C95-A020BBB08457}">
  <a:tblStyle styleId="{F912877C-1B05-4C65-8C95-A020BBB0845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-610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547d65645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547d65645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a547d65645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a547d65645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0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2858975" y="93525"/>
            <a:ext cx="3153000" cy="5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 b="1">
                <a:latin typeface="Times New Roman"/>
                <a:ea typeface="Times New Roman"/>
                <a:cs typeface="Times New Roman"/>
                <a:sym typeface="Times New Roman"/>
              </a:rPr>
              <a:t>Туохтуур көрүҥэ</a:t>
            </a:r>
            <a:endParaRPr sz="25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00800" y="627825"/>
            <a:ext cx="8376600" cy="23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Туохтуур көрүҥэ</a:t>
            </a: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хайааһын хайдах быһыылаахтык буоларын (тэтимин, хатыланарын, салҕанарын, уһунун, быстаҕын, түмүктэнэрин бэлиэтиир).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Саха тылыгар көрүҥ формата икки ньыманан үөскүүр: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Сыһыарыы көмөтүнэн</a:t>
            </a: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бараахтаа, барбахтаа.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Аттарыы ньыматынан: </a:t>
            </a: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(көмө туохтуур эбиллэр): бара оҕус, баран хаал.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2821050" y="157450"/>
            <a:ext cx="3647700" cy="51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300" b="1">
                <a:latin typeface="Times New Roman"/>
                <a:ea typeface="Times New Roman"/>
                <a:cs typeface="Times New Roman"/>
                <a:sym typeface="Times New Roman"/>
              </a:rPr>
              <a:t>Туохтуур көрүҥүн арааһа</a:t>
            </a:r>
            <a:endParaRPr sz="23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152400" y="946225"/>
          <a:ext cx="8852375" cy="3791652"/>
        </p:xfrm>
        <a:graphic>
          <a:graphicData uri="http://schemas.openxmlformats.org/drawingml/2006/table">
            <a:tbl>
              <a:tblPr>
                <a:noFill/>
                <a:tableStyleId>{F912877C-1B05-4C65-8C95-A020BBB08457}</a:tableStyleId>
              </a:tblPr>
              <a:tblGrid>
                <a:gridCol w="2852325"/>
                <a:gridCol w="2953875"/>
                <a:gridCol w="3046175"/>
              </a:tblGrid>
              <a:tr h="37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Төхтөрүтэлиир көрүҥ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Тиэтэтэр көрүҥ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Саҕалыыр көрүҥ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5973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Хат-хат, үрүт үрдүгэр, утуу-субуу төхтөрүйэн оҥорор</a:t>
                      </a:r>
                      <a:endParaRPr sz="1900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Тоһ</a:t>
                      </a: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урҕаа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Хаб</a:t>
                      </a: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ыгыраа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Пос-пос</a:t>
                      </a: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гын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Ньохч</a:t>
                      </a: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оохойдоо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Тэтимнээхтик,түргэнник,</a:t>
                      </a:r>
                      <a:endParaRPr sz="1900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Күүстээхтик, эмискэ</a:t>
                      </a:r>
                      <a:endParaRPr sz="1900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Көр</a:t>
                      </a: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бөхтөө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Көрө </a:t>
                      </a: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оҕус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Көрө </a:t>
                      </a: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тарт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Саҥардыы саҕаланан эрэрин көрдөрөр</a:t>
                      </a:r>
                      <a:endParaRPr sz="1900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Кэпсээ</a:t>
                      </a: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битинэн  бар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Көрө </a:t>
                      </a: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биэр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Тымный</a:t>
                      </a: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 кэллэ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Охсуһ</a:t>
                      </a:r>
                      <a:r>
                        <a:rPr lang="ru" sz="19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 тур</a:t>
                      </a:r>
                      <a:endParaRPr sz="19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19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5"/>
          <p:cNvGraphicFramePr/>
          <p:nvPr/>
        </p:nvGraphicFramePr>
        <p:xfrm>
          <a:off x="152400" y="263925"/>
          <a:ext cx="8826125" cy="3865347"/>
        </p:xfrm>
        <a:graphic>
          <a:graphicData uri="http://schemas.openxmlformats.org/drawingml/2006/table">
            <a:tbl>
              <a:tblPr>
                <a:noFill/>
                <a:tableStyleId>{F912877C-1B05-4C65-8C95-A020BBB08457}</a:tableStyleId>
              </a:tblPr>
              <a:tblGrid>
                <a:gridCol w="2917500"/>
                <a:gridCol w="3055550"/>
                <a:gridCol w="2853075"/>
              </a:tblGrid>
              <a:tr h="6489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Уһуур көрүҥ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Кылгатар көрүҥ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Түмүктүүр көрүҥ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0342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Тохтообокко биир күдьүс, бытааннык уонна уһуннук</a:t>
                      </a:r>
                      <a:endParaRPr sz="2100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Көр</a:t>
                      </a: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ө тур, сырыт, ис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Мыл</a:t>
                      </a: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аарый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Хах</a:t>
                      </a: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аар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Быстах, кылгас кэмҥэ, соһуччу оҥоһуллан түмүктэнэн хаалар</a:t>
                      </a:r>
                      <a:endParaRPr sz="2100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Көр</a:t>
                      </a: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өн эр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Көр</a:t>
                      </a: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өн ыл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Көр</a:t>
                      </a: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ө түс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Хайааһын буолан бүппүтүн, түмүктэммитин көрдөрөр.</a:t>
                      </a:r>
                      <a:endParaRPr sz="2100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Көр</a:t>
                      </a: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өн кэбис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Көр</a:t>
                      </a: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өн хаал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Көр</a:t>
                      </a:r>
                      <a:r>
                        <a:rPr lang="ru" sz="21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өн кэл</a:t>
                      </a:r>
                      <a:endParaRPr sz="21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pic>
        <p:nvPicPr>
          <p:cNvPr id="3" name="Рисунок 2" descr="C:\ФОТКИ, семья\Портреты КВС\ВС3 (2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6239" y="4111502"/>
            <a:ext cx="819150" cy="929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272352" y="4335183"/>
            <a:ext cx="267496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ХОК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им.Н.Е.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Мординова-Амма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PresentationFormat>Экран (16:9)</PresentationFormat>
  <Paragraphs>44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Simple Light</vt:lpstr>
      <vt:lpstr>Туохтуур көрүҥэ</vt:lpstr>
      <vt:lpstr>Туохтуур көрүҥүн арааһа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Туохтуур көрүҥэ</dc:title>
  <cp:lastModifiedBy>Home</cp:lastModifiedBy>
  <cp:revision>1</cp:revision>
  <dcterms:modified xsi:type="dcterms:W3CDTF">2021-12-12T09:40:21Z</dcterms:modified>
</cp:coreProperties>
</file>