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-61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da82cb8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da82cb8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7107f2f9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7107f2f9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0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hyperlink" Target="https://ru.wikipedia.org/wiki/%D0%AF%D0%BA%D1%83%D1%82%D1%81%D0%BA%D0%B0%D1%8F_%D0%90%D0%B2%D1%82%D0%BE%D0%BD%D0%BE%D0%BC%D0%BD%D0%B0%D1%8F_%D0%A1%D0%BE%D0%B2%D0%B5%D1%82%D1%81%D0%BA%D0%B0%D1%8F_%D0%A1%D0%BE%D1%86%D0%B8%D0%B0%D0%BB%D0%B8%D1%81%D1%82%D0%B8%D1%87%D0%B5%D1%81%D0%BA%D0%B0%D1%8F_%D0%A0%D0%B5%D1%81%D0%BF%D1%83%D0%B1%D0%BB%D0%B8%D0%BA%D0%B0" TargetMode="External"/><Relationship Id="rId4" Type="http://schemas.openxmlformats.org/officeDocument/2006/relationships/hyperlink" Target="https://ru.wikipedia.org/wiki/%D0%9C%D0%B5%D0%B3%D0%B8%D0%BD%D0%BE-%D0%9A%D0%B0%D0%BD%D0%B3%D0%B0%D0%BB%D0%B0%D1%81%D1%81%D0%BA%D0%B8%D0%B9_%D1%83%D0%BB%D1%83%D1%8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hyperlink" Target="https://ru.wikipedia.org/w/index.php?title=%D0%9F%D0%BE%D1%87%D1%91%D1%82%D0%BD%D1%8B%D0%B9_%D0%B3%D1%80%D0%B0%D0%B6%D0%B4%D0%B0%D0%BD%D0%B8%D0%BD_%D0%A0%D0%B5%D1%81%D0%BF%D1%83%D0%B1%D0%BB%D0%B8%D0%BA%D0%B8_%D0%A1%D0%B0%D1%85%D0%B0_(%D0%AF%D0%BA%D1%83%D1%82%D0%B8%D1%8F)&amp;action=edit&amp;redlink=1" TargetMode="External"/><Relationship Id="rId4" Type="http://schemas.openxmlformats.org/officeDocument/2006/relationships/hyperlink" Target="https://ru.wikipedia.org/wiki/%D0%9F%D0%BE%D1%87%D1%91%D1%82%D0%BD%D0%B0%D1%8F_%D0%93%D1%80%D0%B0%D0%BC%D0%BE%D1%82%D0%B0_%D0%9F%D1%80%D0%B5%D0%B7%D0%B8%D0%B4%D0%B8%D1%83%D0%BC%D0%B0_%D0%92%D0%B5%D1%80%D1%85%D0%BE%D0%B2%D0%BD%D0%BE%D0%B3%D0%BE_%D0%A1%D0%BE%D0%B2%D0%B5%D1%82%D0%B0_%D0%A0%D0%A1%D0%A4%D0%A1%D0%A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325" y="486400"/>
            <a:ext cx="2385950" cy="33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498275" y="-200400"/>
            <a:ext cx="6519300" cy="54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1700"/>
              </a:spcBef>
              <a:spcAft>
                <a:spcPts val="0"/>
              </a:spcAft>
              <a:buNone/>
            </a:pPr>
            <a:r>
              <a:rPr lang="ru" sz="1900" b="1" dirty="0" smtClean="0">
                <a:solidFill>
                  <a:srgbClr val="FF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Биография   Марины Поповой </a:t>
            </a:r>
            <a:endParaRPr sz="1300" b="1" smtClean="0">
              <a:solidFill>
                <a:srgbClr val="FF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250" b="1" dirty="0" smtClean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Родилась </a:t>
            </a:r>
            <a:r>
              <a:rPr lang="ru" sz="125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 I Холгуминском наслеге </a:t>
            </a:r>
            <a:r>
              <a:rPr lang="ru" sz="1250" b="1" dirty="0">
                <a:solidFill>
                  <a:srgbClr val="C00000"/>
                </a:solidFill>
                <a:highlight>
                  <a:srgbClr val="FFFFFF"/>
                </a:highlight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Мегино-Кангаласского </a:t>
            </a:r>
            <a:r>
              <a:rPr lang="ru" sz="1250" dirty="0">
                <a:solidFill>
                  <a:srgbClr val="C00000"/>
                </a:solidFill>
                <a:highlight>
                  <a:srgbClr val="FFFFFF"/>
                </a:highlight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улуса</a:t>
            </a:r>
            <a:r>
              <a:rPr lang="ru" sz="1250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250" dirty="0">
                <a:solidFill>
                  <a:srgbClr val="C00000"/>
                </a:solidFill>
                <a:highlight>
                  <a:srgbClr val="FFFFFF"/>
                </a:highlight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ЯАССР</a:t>
            </a:r>
            <a:r>
              <a:rPr lang="ru" sz="1250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С 1946 г. пела в хоре Якутского музыкального театра-студии. В 1948—1951 артистка хора Якутского радиокомитета.</a:t>
            </a:r>
            <a:endParaRPr sz="1250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250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Певческую деятельность начала в 1946 г. в хоре музыкального театра-студии. В 1948—1951 гг. работала артисткой хора Якутского радиокомитета.</a:t>
            </a:r>
            <a:endParaRPr sz="1250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250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 1956 г. окончила Первую национальную оперную студию Уральской государственной консерватории им. М.П.Мусоргского у профессора, заслуженного деятеля искусств ЯАССР З.В. Щёлоковой. </a:t>
            </a:r>
            <a:endParaRPr sz="1250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250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 1956 г. – солистка оперы Якутского государственного музыкально-драматического театра им. П.А.Ойунского, в последующем Якутского музыкального театра и Театра оперы и балета. Она является первой исполнительницей партий Лариной, Ольги, Няни в опере «Евгений Онегин» П. Чайковского в 1949 г., на сцене театра в 1964 г.; Кыыс Кыскыйдаан, Аан Алахчын хотун («Нюргун Боотур» М. Жиркова и Г. Литинского, начиная с 1949 г., в последующих постановках 1955, 1957, 1977, 1992 гг.), исполняла партии Матери (оратория Г.Григоряна «Северная весенняя»), Алгыма и Чычып-Чаап («Лоокут и Нюргусун» Г. Григоряна), Хаара Мотуо (оперетта Г.Григоряна «Цветок Севера»), Матери (кантата Л.Вишкарева «С нами Ленин»), Сата («Песнь о Манчаары» Г. Комракова и Э. Алексеева), Матери («Неугасимое пламя» Н.Берестова), Флоры («Травиата» Дж.Верди), Петровны («Царская невеста» Н.Римского-Корсакова), Ули Громовой («Молодая гвардия» Ю.Мейтуса), Аксиньи («В бурю» Т. Хренникова).</a:t>
            </a:r>
            <a:endParaRPr sz="1250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sz="1250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20775"/>
            <a:ext cx="4328250" cy="28802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4572000" y="0"/>
            <a:ext cx="44457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1700"/>
              </a:spcBef>
              <a:spcAft>
                <a:spcPts val="0"/>
              </a:spcAft>
              <a:buNone/>
            </a:pPr>
            <a:r>
              <a:rPr lang="ru" sz="2300" dirty="0">
                <a:solidFill>
                  <a:srgbClr val="FF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Звания и награды</a:t>
            </a:r>
            <a:endParaRPr sz="1700">
              <a:solidFill>
                <a:srgbClr val="FF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lvl="0" indent="-333375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02122"/>
              </a:buClr>
              <a:buSzPts val="1650"/>
              <a:buFont typeface="Times New Roman"/>
              <a:buChar char="●"/>
            </a:pPr>
            <a:r>
              <a:rPr lang="ru" sz="165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Заслуженная артистка Якутской АССР (1965)</a:t>
            </a:r>
            <a:endParaRPr sz="1650" b="1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lvl="0" indent="-3333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650"/>
              <a:buFont typeface="Times New Roman"/>
              <a:buChar char="●"/>
            </a:pPr>
            <a:r>
              <a:rPr lang="ru" sz="165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Народная артистка Якутской АССР (1972)</a:t>
            </a:r>
            <a:endParaRPr sz="1650" b="1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lvl="0" indent="-3333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650"/>
              <a:buFont typeface="Times New Roman"/>
              <a:buChar char="●"/>
            </a:pPr>
            <a:r>
              <a:rPr lang="ru" sz="165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Лауреат Государственной премии РС(Я) имени П. А. Ойунского (1998)</a:t>
            </a:r>
            <a:endParaRPr sz="1650" b="1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lvl="0" indent="-3333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650"/>
              <a:buFont typeface="Times New Roman"/>
              <a:buChar char="●"/>
            </a:pPr>
            <a:r>
              <a:rPr lang="ru" sz="1650" b="1" dirty="0">
                <a:solidFill>
                  <a:srgbClr val="C00000"/>
                </a:solidFill>
                <a:highlight>
                  <a:srgbClr val="FFFFFF"/>
                </a:highlight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Почётная Грамота Президиума Верховного Совета РСФСР</a:t>
            </a:r>
            <a:r>
              <a:rPr lang="ru" sz="165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(1957)</a:t>
            </a:r>
            <a:endParaRPr sz="1650" b="1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050"/>
              <a:buFont typeface="Times New Roman"/>
              <a:buChar char="●"/>
            </a:pPr>
            <a:r>
              <a:rPr lang="ru" sz="165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Почётный гражданин Мегино-Кангаласского улуса (1997</a:t>
            </a:r>
            <a:r>
              <a:rPr lang="ru" sz="1650" b="1" dirty="0" smtClean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000" b="1" baseline="30000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050"/>
              <a:buFont typeface="Times New Roman"/>
              <a:buChar char="●"/>
            </a:pPr>
            <a:r>
              <a:rPr lang="ru" sz="165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Почётный гражданин города Якутска (2002</a:t>
            </a:r>
            <a:r>
              <a:rPr lang="ru" sz="1650" b="1" dirty="0" smtClean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000" b="1" baseline="30000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02122"/>
              </a:buClr>
              <a:buSzPts val="1050"/>
              <a:buFont typeface="Times New Roman"/>
              <a:buChar char="●"/>
            </a:pPr>
            <a:r>
              <a:rPr lang="ru" sz="1650" b="1" dirty="0">
                <a:solidFill>
                  <a:srgbClr val="C00000"/>
                </a:solidFill>
                <a:highlight>
                  <a:srgbClr val="FFFFFF"/>
                </a:highlight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Почётный гражданин Республики Саха (Якутия)</a:t>
            </a:r>
            <a:r>
              <a:rPr lang="ru" sz="1650" b="1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(2012</a:t>
            </a:r>
            <a:r>
              <a:rPr lang="ru" sz="1650" b="1" dirty="0" smtClean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000" b="1" baseline="30000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776050" cy="33612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3339925" y="0"/>
            <a:ext cx="5651100" cy="50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250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Большое признание получила её деятельность как великолепной концертной певицы. С 1961 г. ею дано около 600 сольных концертов в республике и за её пределами, а репертуар состоит из более чем 100 вокальных произведений мировой, русской и якутской классики, советских композиторов. Является первой исполнительницей песен М.Жиркова, Г. Григоряна, Г. Комракова, Н.Берестова, В.Каца, П. Ивановой, известных мелодистов и самодеятельных композиторов республики. Многолетние партнёры-концертмейстеры – баянисты И.Дураев, Р.Борисов, Р.Крылова, пианисты П.Розинская, М.Слепцов, режиссёры концертных программ – А.Егорова, Ф.Потапов, В.Фомин, А.Попов, С.Чигирев и др. Выступала с оркестрами под управлением дирижёров разных лет, это М.Бенедиктов, Г.Кривошапко, Б.Ратнер, В.Бочаров, А.Серебряник, Ю.Степанов, Н.Кисленко, Н.Петров, Н.Базалева.</a:t>
            </a:r>
            <a:endParaRPr sz="1250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ru" sz="1250" dirty="0">
                <a:solidFill>
                  <a:srgbClr val="C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Певицу любят и знают во всех уголках Якутии. Она выступала перед оленеводами и колхозниками, рыбаками и рабочими, много раз в заречных улусах, арктических и северных, неоднократно в промышленных районах. Попова М.К. участвовала в культурных программах таких крупных событий республики и России, как открытие г.Мирного, п.Беркакит, г.Нерюнгри, в числе первых артистов республики выступала на БАМе, в Алданском районе несколько раз, начиная с 1956 г.</a:t>
            </a:r>
            <a:endParaRPr sz="1250">
              <a:solidFill>
                <a:srgbClr val="C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" name="Рисунок 3" descr="C:\ФОТКИ, семья\Портреты КВС\ВС3 (2)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3285" y="3949378"/>
            <a:ext cx="819150" cy="92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132764" y="4114800"/>
            <a:ext cx="25998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ГБПОУ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им.Н.Е.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PresentationFormat>Экран (16:9)</PresentationFormat>
  <Paragraphs>18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Simple Light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Home</cp:lastModifiedBy>
  <cp:revision>1</cp:revision>
  <dcterms:modified xsi:type="dcterms:W3CDTF">2021-12-12T06:28:09Z</dcterms:modified>
</cp:coreProperties>
</file>